
<file path=[Content_Types].xml><?xml version="1.0" encoding="utf-8"?>
<Types xmlns="http://schemas.openxmlformats.org/package/2006/content-types">
  <Default Extension="jpeg" ContentType="image/jpeg"/>
  <Default Extension="JPG" ContentType="image/.jpg"/>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5" r:id="rId3"/>
    <p:sldMasterId id="2147483667" r:id="rId4"/>
  </p:sldMasterIdLst>
  <p:notesMasterIdLst>
    <p:notesMasterId r:id="rId11"/>
  </p:notesMasterIdLst>
  <p:handoutMasterIdLst>
    <p:handoutMasterId r:id="rId35"/>
  </p:handoutMasterIdLst>
  <p:sldIdLst>
    <p:sldId id="256" r:id="rId5"/>
    <p:sldId id="257" r:id="rId6"/>
    <p:sldId id="258" r:id="rId7"/>
    <p:sldId id="386" r:id="rId8"/>
    <p:sldId id="393" r:id="rId9"/>
    <p:sldId id="362" r:id="rId10"/>
    <p:sldId id="416" r:id="rId12"/>
    <p:sldId id="395" r:id="rId13"/>
    <p:sldId id="387" r:id="rId14"/>
    <p:sldId id="388" r:id="rId15"/>
    <p:sldId id="417" r:id="rId16"/>
    <p:sldId id="345" r:id="rId17"/>
    <p:sldId id="373" r:id="rId18"/>
    <p:sldId id="291" r:id="rId19"/>
    <p:sldId id="391" r:id="rId20"/>
    <p:sldId id="407" r:id="rId21"/>
    <p:sldId id="408" r:id="rId22"/>
    <p:sldId id="368" r:id="rId23"/>
    <p:sldId id="369" r:id="rId24"/>
    <p:sldId id="402" r:id="rId25"/>
    <p:sldId id="403" r:id="rId26"/>
    <p:sldId id="404" r:id="rId27"/>
    <p:sldId id="413" r:id="rId28"/>
    <p:sldId id="418" r:id="rId29"/>
    <p:sldId id="415" r:id="rId30"/>
    <p:sldId id="409" r:id="rId31"/>
    <p:sldId id="410" r:id="rId32"/>
    <p:sldId id="411" r:id="rId33"/>
    <p:sldId id="412" r:id="rId34"/>
  </p:sldIdLst>
  <p:sldSz cx="6858000" cy="9144000" type="screen4x3"/>
  <p:notesSz cx="7099300" cy="10234295"/>
  <p:defaultTextStyle>
    <a:defPPr>
      <a:defRPr lang="ko-KR"/>
    </a:defPPr>
    <a:lvl1pPr algn="l" rtl="0" eaLnBrk="0" fontAlgn="base" hangingPunct="0">
      <a:spcBef>
        <a:spcPct val="0"/>
      </a:spcBef>
      <a:spcAft>
        <a:spcPct val="0"/>
      </a:spcAft>
      <a:defRPr kumimoji="1" sz="1200" kern="1200">
        <a:solidFill>
          <a:schemeClr val="tx1"/>
        </a:solidFill>
        <a:latin typeface="Gulim" pitchFamily="34" charset="-127"/>
        <a:ea typeface="Gulim" pitchFamily="34" charset="-127"/>
        <a:cs typeface="+mn-cs"/>
      </a:defRPr>
    </a:lvl1pPr>
    <a:lvl2pPr marL="457200" algn="l" rtl="0" eaLnBrk="0" fontAlgn="base" hangingPunct="0">
      <a:spcBef>
        <a:spcPct val="0"/>
      </a:spcBef>
      <a:spcAft>
        <a:spcPct val="0"/>
      </a:spcAft>
      <a:defRPr kumimoji="1" sz="1200" kern="1200">
        <a:solidFill>
          <a:schemeClr val="tx1"/>
        </a:solidFill>
        <a:latin typeface="Gulim" pitchFamily="34" charset="-127"/>
        <a:ea typeface="Gulim" pitchFamily="34" charset="-127"/>
        <a:cs typeface="+mn-cs"/>
      </a:defRPr>
    </a:lvl2pPr>
    <a:lvl3pPr marL="914400" algn="l" rtl="0" eaLnBrk="0" fontAlgn="base" hangingPunct="0">
      <a:spcBef>
        <a:spcPct val="0"/>
      </a:spcBef>
      <a:spcAft>
        <a:spcPct val="0"/>
      </a:spcAft>
      <a:defRPr kumimoji="1" sz="1200" kern="1200">
        <a:solidFill>
          <a:schemeClr val="tx1"/>
        </a:solidFill>
        <a:latin typeface="Gulim" pitchFamily="34" charset="-127"/>
        <a:ea typeface="Gulim" pitchFamily="34" charset="-127"/>
        <a:cs typeface="+mn-cs"/>
      </a:defRPr>
    </a:lvl3pPr>
    <a:lvl4pPr marL="1371600" algn="l" rtl="0" eaLnBrk="0" fontAlgn="base" hangingPunct="0">
      <a:spcBef>
        <a:spcPct val="0"/>
      </a:spcBef>
      <a:spcAft>
        <a:spcPct val="0"/>
      </a:spcAft>
      <a:defRPr kumimoji="1" sz="1200" kern="1200">
        <a:solidFill>
          <a:schemeClr val="tx1"/>
        </a:solidFill>
        <a:latin typeface="Gulim" pitchFamily="34" charset="-127"/>
        <a:ea typeface="Gulim" pitchFamily="34" charset="-127"/>
        <a:cs typeface="+mn-cs"/>
      </a:defRPr>
    </a:lvl4pPr>
    <a:lvl5pPr marL="1828800" algn="l" rtl="0" eaLnBrk="0" fontAlgn="base" hangingPunct="0">
      <a:spcBef>
        <a:spcPct val="0"/>
      </a:spcBef>
      <a:spcAft>
        <a:spcPct val="0"/>
      </a:spcAft>
      <a:defRPr kumimoji="1" sz="1200" kern="1200">
        <a:solidFill>
          <a:schemeClr val="tx1"/>
        </a:solidFill>
        <a:latin typeface="Gulim" pitchFamily="34" charset="-127"/>
        <a:ea typeface="Gulim" pitchFamily="34" charset="-127"/>
        <a:cs typeface="+mn-cs"/>
      </a:defRPr>
    </a:lvl5pPr>
    <a:lvl6pPr marL="2286000" algn="l" defTabSz="914400" rtl="0" eaLnBrk="1" latinLnBrk="0" hangingPunct="1">
      <a:defRPr kumimoji="1" sz="1200" kern="1200">
        <a:solidFill>
          <a:schemeClr val="tx1"/>
        </a:solidFill>
        <a:latin typeface="Gulim" pitchFamily="34" charset="-127"/>
        <a:ea typeface="Gulim" pitchFamily="34" charset="-127"/>
        <a:cs typeface="+mn-cs"/>
      </a:defRPr>
    </a:lvl6pPr>
    <a:lvl7pPr marL="2743200" algn="l" defTabSz="914400" rtl="0" eaLnBrk="1" latinLnBrk="0" hangingPunct="1">
      <a:defRPr kumimoji="1" sz="1200" kern="1200">
        <a:solidFill>
          <a:schemeClr val="tx1"/>
        </a:solidFill>
        <a:latin typeface="Gulim" pitchFamily="34" charset="-127"/>
        <a:ea typeface="Gulim" pitchFamily="34" charset="-127"/>
        <a:cs typeface="+mn-cs"/>
      </a:defRPr>
    </a:lvl7pPr>
    <a:lvl8pPr marL="3200400" algn="l" defTabSz="914400" rtl="0" eaLnBrk="1" latinLnBrk="0" hangingPunct="1">
      <a:defRPr kumimoji="1" sz="1200" kern="1200">
        <a:solidFill>
          <a:schemeClr val="tx1"/>
        </a:solidFill>
        <a:latin typeface="Gulim" pitchFamily="34" charset="-127"/>
        <a:ea typeface="Gulim" pitchFamily="34" charset="-127"/>
        <a:cs typeface="+mn-cs"/>
      </a:defRPr>
    </a:lvl8pPr>
    <a:lvl9pPr marL="3657600" algn="l" defTabSz="914400" rtl="0" eaLnBrk="1" latinLnBrk="0" hangingPunct="1">
      <a:defRPr kumimoji="1" sz="1200" kern="1200">
        <a:solidFill>
          <a:schemeClr val="tx1"/>
        </a:solidFill>
        <a:latin typeface="Gulim" pitchFamily="34" charset="-127"/>
        <a:ea typeface="Gulim" pitchFamily="34" charset="-127"/>
        <a:cs typeface="+mn-cs"/>
      </a:defRPr>
    </a:lvl9pPr>
  </p:defaultTextStyle>
  <p:extLst>
    <p:ext uri="{EFAFB233-063F-42B5-8137-9DF3F51BA10A}">
      <p15:sldGuideLst xmlns:p15="http://schemas.microsoft.com/office/powerpoint/2012/main">
        <p15:guide id="1" orient="horz" pos="5420" userDrawn="1">
          <p15:clr>
            <a:srgbClr val="A4A3A4"/>
          </p15:clr>
        </p15:guide>
        <p15:guide id="2" pos="210" userDrawn="1">
          <p15:clr>
            <a:srgbClr val="A4A3A4"/>
          </p15:clr>
        </p15:guide>
        <p15:guide id="3" pos="11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66"/>
    <a:srgbClr val="FFFFCC"/>
    <a:srgbClr val="FFFF99"/>
    <a:srgbClr val="0000CC"/>
    <a:srgbClr val="669900"/>
    <a:srgbClr val="FFCC00"/>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838" autoAdjust="0"/>
    <p:restoredTop sz="98331" autoAdjust="0"/>
  </p:normalViewPr>
  <p:slideViewPr>
    <p:cSldViewPr showGuides="1">
      <p:cViewPr varScale="1">
        <p:scale>
          <a:sx n="56" d="100"/>
          <a:sy n="56" d="100"/>
        </p:scale>
        <p:origin x="2556" y="72"/>
      </p:cViewPr>
      <p:guideLst>
        <p:guide orient="horz" pos="5420"/>
        <p:guide pos="210"/>
        <p:guide pos="11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60" d="100"/>
          <a:sy n="60" d="100"/>
        </p:scale>
        <p:origin x="-2958" y="-96"/>
      </p:cViewPr>
      <p:guideLst>
        <p:guide orient="horz" pos="3224"/>
        <p:guide pos="2237"/>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handoutMaster" Target="handoutMasters/handoutMaster1.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notesMaster" Target="notesMasters/notesMaster1.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3076575" cy="512763"/>
          </a:xfrm>
          <a:prstGeom prst="rect">
            <a:avLst/>
          </a:prstGeom>
          <a:noFill/>
          <a:ln w="9525">
            <a:noFill/>
            <a:miter lim="800000"/>
          </a:ln>
          <a:effectLst/>
        </p:spPr>
        <p:txBody>
          <a:bodyPr vert="horz" wrap="square" lIns="94744" tIns="47371" rIns="94744" bIns="47371" numCol="1" anchor="t" anchorCtr="0" compatLnSpc="1"/>
          <a:lstStyle>
            <a:lvl1pPr defTabSz="948055" eaLnBrk="1" latinLnBrk="1" hangingPunct="1">
              <a:defRPr smtClean="0"/>
            </a:lvl1pPr>
          </a:lstStyle>
          <a:p>
            <a:pPr>
              <a:defRPr/>
            </a:pPr>
            <a:endParaRPr lang="en-US" altLang="ko-KR"/>
          </a:p>
        </p:txBody>
      </p:sp>
      <p:sp>
        <p:nvSpPr>
          <p:cNvPr id="17411" name="Rectangle 3"/>
          <p:cNvSpPr>
            <a:spLocks noGrp="1" noChangeArrowheads="1"/>
          </p:cNvSpPr>
          <p:nvPr>
            <p:ph type="dt" sz="quarter" idx="1"/>
          </p:nvPr>
        </p:nvSpPr>
        <p:spPr bwMode="auto">
          <a:xfrm>
            <a:off x="4021138" y="0"/>
            <a:ext cx="3076575" cy="512763"/>
          </a:xfrm>
          <a:prstGeom prst="rect">
            <a:avLst/>
          </a:prstGeom>
          <a:noFill/>
          <a:ln w="9525">
            <a:noFill/>
            <a:miter lim="800000"/>
          </a:ln>
          <a:effectLst/>
        </p:spPr>
        <p:txBody>
          <a:bodyPr vert="horz" wrap="square" lIns="94744" tIns="47371" rIns="94744" bIns="47371" numCol="1" anchor="t" anchorCtr="0" compatLnSpc="1"/>
          <a:lstStyle>
            <a:lvl1pPr algn="r" defTabSz="948055" eaLnBrk="1" latinLnBrk="1" hangingPunct="1">
              <a:defRPr smtClean="0"/>
            </a:lvl1pPr>
          </a:lstStyle>
          <a:p>
            <a:pPr>
              <a:defRPr/>
            </a:pPr>
            <a:endParaRPr lang="en-US" altLang="ko-KR"/>
          </a:p>
        </p:txBody>
      </p:sp>
      <p:sp>
        <p:nvSpPr>
          <p:cNvPr id="17412" name="Rectangle 4"/>
          <p:cNvSpPr>
            <a:spLocks noGrp="1" noChangeArrowheads="1"/>
          </p:cNvSpPr>
          <p:nvPr>
            <p:ph type="ftr" sz="quarter" idx="2"/>
          </p:nvPr>
        </p:nvSpPr>
        <p:spPr bwMode="auto">
          <a:xfrm>
            <a:off x="0" y="9720263"/>
            <a:ext cx="3076575" cy="512762"/>
          </a:xfrm>
          <a:prstGeom prst="rect">
            <a:avLst/>
          </a:prstGeom>
          <a:noFill/>
          <a:ln w="9525">
            <a:noFill/>
            <a:miter lim="800000"/>
          </a:ln>
          <a:effectLst/>
        </p:spPr>
        <p:txBody>
          <a:bodyPr vert="horz" wrap="square" lIns="94744" tIns="47371" rIns="94744" bIns="47371" numCol="1" anchor="b" anchorCtr="0" compatLnSpc="1"/>
          <a:lstStyle>
            <a:lvl1pPr defTabSz="948055" eaLnBrk="1" latinLnBrk="1" hangingPunct="1">
              <a:defRPr smtClean="0"/>
            </a:lvl1pPr>
          </a:lstStyle>
          <a:p>
            <a:pPr>
              <a:defRPr/>
            </a:pPr>
            <a:endParaRPr lang="en-US" altLang="ko-KR"/>
          </a:p>
        </p:txBody>
      </p:sp>
      <p:sp>
        <p:nvSpPr>
          <p:cNvPr id="17413" name="Rectangle 5"/>
          <p:cNvSpPr>
            <a:spLocks noGrp="1" noChangeArrowheads="1"/>
          </p:cNvSpPr>
          <p:nvPr>
            <p:ph type="sldNum" sz="quarter" idx="3"/>
          </p:nvPr>
        </p:nvSpPr>
        <p:spPr bwMode="auto">
          <a:xfrm>
            <a:off x="4021138" y="9720263"/>
            <a:ext cx="3076575" cy="512762"/>
          </a:xfrm>
          <a:prstGeom prst="rect">
            <a:avLst/>
          </a:prstGeom>
          <a:noFill/>
          <a:ln w="9525">
            <a:noFill/>
            <a:miter lim="800000"/>
          </a:ln>
          <a:effectLst/>
        </p:spPr>
        <p:txBody>
          <a:bodyPr vert="horz" wrap="square" lIns="94744" tIns="47371" rIns="94744" bIns="47371" numCol="1" anchor="b" anchorCtr="0" compatLnSpc="1"/>
          <a:lstStyle>
            <a:lvl1pPr algn="r" defTabSz="948055" eaLnBrk="1" latinLnBrk="1" hangingPunct="1">
              <a:defRPr smtClean="0"/>
            </a:lvl1pPr>
          </a:lstStyle>
          <a:p>
            <a:pPr>
              <a:defRPr/>
            </a:pPr>
            <a:fld id="{693DD740-F9B0-4EB1-AA23-DD8C41052CDD}" type="slidenum">
              <a:rPr lang="en-US" altLang="ko-KR"/>
            </a:fld>
            <a:endParaRPr lang="en-US" altLang="ko-K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076575" cy="512763"/>
          </a:xfrm>
          <a:prstGeom prst="rect">
            <a:avLst/>
          </a:prstGeom>
          <a:noFill/>
          <a:ln w="9525">
            <a:noFill/>
            <a:miter lim="800000"/>
          </a:ln>
          <a:effectLst/>
        </p:spPr>
        <p:txBody>
          <a:bodyPr vert="horz" wrap="square" lIns="94744" tIns="47371" rIns="94744" bIns="47371" numCol="1" anchor="t" anchorCtr="0" compatLnSpc="1"/>
          <a:lstStyle>
            <a:lvl1pPr defTabSz="948055" eaLnBrk="1" latinLnBrk="1" hangingPunct="1">
              <a:defRPr smtClean="0"/>
            </a:lvl1pPr>
          </a:lstStyle>
          <a:p>
            <a:pPr>
              <a:defRPr/>
            </a:pPr>
            <a:endParaRPr lang="en-US" altLang="ko-KR"/>
          </a:p>
        </p:txBody>
      </p:sp>
      <p:sp>
        <p:nvSpPr>
          <p:cNvPr id="25603" name="Rectangle 3"/>
          <p:cNvSpPr>
            <a:spLocks noGrp="1" noChangeArrowheads="1"/>
          </p:cNvSpPr>
          <p:nvPr>
            <p:ph type="dt" idx="1"/>
          </p:nvPr>
        </p:nvSpPr>
        <p:spPr bwMode="auto">
          <a:xfrm>
            <a:off x="4021138" y="0"/>
            <a:ext cx="3076575" cy="512763"/>
          </a:xfrm>
          <a:prstGeom prst="rect">
            <a:avLst/>
          </a:prstGeom>
          <a:noFill/>
          <a:ln w="9525">
            <a:noFill/>
            <a:miter lim="800000"/>
          </a:ln>
          <a:effectLst/>
        </p:spPr>
        <p:txBody>
          <a:bodyPr vert="horz" wrap="square" lIns="94744" tIns="47371" rIns="94744" bIns="47371" numCol="1" anchor="t" anchorCtr="0" compatLnSpc="1"/>
          <a:lstStyle>
            <a:lvl1pPr algn="r" defTabSz="948055" eaLnBrk="1" latinLnBrk="1" hangingPunct="1">
              <a:defRPr smtClean="0"/>
            </a:lvl1pPr>
          </a:lstStyle>
          <a:p>
            <a:pPr>
              <a:defRPr/>
            </a:pPr>
            <a:endParaRPr lang="en-US" altLang="ko-KR"/>
          </a:p>
        </p:txBody>
      </p:sp>
      <p:sp>
        <p:nvSpPr>
          <p:cNvPr id="10244" name="Rectangle 4"/>
          <p:cNvSpPr>
            <a:spLocks noGrp="1" noRot="1" noChangeAspect="1" noChangeArrowheads="1" noTextEdit="1"/>
          </p:cNvSpPr>
          <p:nvPr>
            <p:ph type="sldImg" idx="2"/>
          </p:nvPr>
        </p:nvSpPr>
        <p:spPr bwMode="auto">
          <a:xfrm>
            <a:off x="2109788" y="766763"/>
            <a:ext cx="2879725" cy="3838575"/>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25605" name="Rectangle 5"/>
          <p:cNvSpPr>
            <a:spLocks noGrp="1" noChangeArrowheads="1"/>
          </p:cNvSpPr>
          <p:nvPr>
            <p:ph type="body" sz="quarter" idx="3"/>
          </p:nvPr>
        </p:nvSpPr>
        <p:spPr bwMode="auto">
          <a:xfrm>
            <a:off x="709613" y="4860925"/>
            <a:ext cx="5680075" cy="4606925"/>
          </a:xfrm>
          <a:prstGeom prst="rect">
            <a:avLst/>
          </a:prstGeom>
          <a:noFill/>
          <a:ln w="9525">
            <a:noFill/>
            <a:miter lim="800000"/>
          </a:ln>
          <a:effectLst/>
        </p:spPr>
        <p:txBody>
          <a:bodyPr vert="horz" wrap="square" lIns="94744" tIns="47371" rIns="94744" bIns="47371" numCol="1" anchor="t" anchorCtr="0" compatLnSpc="1"/>
          <a:lstStyle/>
          <a:p>
            <a:pPr lvl="0"/>
            <a:r>
              <a:rPr lang="ko-KR" altLang="en-US" noProof="0"/>
              <a:t>마스터 텍스트 스타일을 편집합니다</a:t>
            </a:r>
            <a:endParaRPr lang="ko-KR" altLang="en-US" noProof="0"/>
          </a:p>
          <a:p>
            <a:pPr lvl="1"/>
            <a:r>
              <a:rPr lang="ko-KR" altLang="en-US" noProof="0"/>
              <a:t>둘째 수준</a:t>
            </a:r>
            <a:endParaRPr lang="ko-KR" altLang="en-US" noProof="0"/>
          </a:p>
          <a:p>
            <a:pPr lvl="2"/>
            <a:r>
              <a:rPr lang="ko-KR" altLang="en-US" noProof="0"/>
              <a:t>셋째 수준</a:t>
            </a:r>
            <a:endParaRPr lang="ko-KR" altLang="en-US" noProof="0"/>
          </a:p>
          <a:p>
            <a:pPr lvl="3"/>
            <a:r>
              <a:rPr lang="ko-KR" altLang="en-US" noProof="0"/>
              <a:t>넷째 수준</a:t>
            </a:r>
            <a:endParaRPr lang="ko-KR" altLang="en-US" noProof="0"/>
          </a:p>
          <a:p>
            <a:pPr lvl="4"/>
            <a:r>
              <a:rPr lang="ko-KR" altLang="en-US" noProof="0"/>
              <a:t>다섯째 수준</a:t>
            </a:r>
            <a:endParaRPr lang="ko-KR" altLang="en-US" noProof="0"/>
          </a:p>
        </p:txBody>
      </p:sp>
      <p:sp>
        <p:nvSpPr>
          <p:cNvPr id="25606" name="Rectangle 6"/>
          <p:cNvSpPr>
            <a:spLocks noGrp="1" noChangeArrowheads="1"/>
          </p:cNvSpPr>
          <p:nvPr>
            <p:ph type="ftr" sz="quarter" idx="4"/>
          </p:nvPr>
        </p:nvSpPr>
        <p:spPr bwMode="auto">
          <a:xfrm>
            <a:off x="0" y="9720263"/>
            <a:ext cx="3076575" cy="512762"/>
          </a:xfrm>
          <a:prstGeom prst="rect">
            <a:avLst/>
          </a:prstGeom>
          <a:noFill/>
          <a:ln w="9525">
            <a:noFill/>
            <a:miter lim="800000"/>
          </a:ln>
          <a:effectLst/>
        </p:spPr>
        <p:txBody>
          <a:bodyPr vert="horz" wrap="square" lIns="94744" tIns="47371" rIns="94744" bIns="47371" numCol="1" anchor="b" anchorCtr="0" compatLnSpc="1"/>
          <a:lstStyle>
            <a:lvl1pPr defTabSz="948055" eaLnBrk="1" latinLnBrk="1" hangingPunct="1">
              <a:defRPr smtClean="0"/>
            </a:lvl1pPr>
          </a:lstStyle>
          <a:p>
            <a:pPr>
              <a:defRPr/>
            </a:pPr>
            <a:endParaRPr lang="en-US" altLang="ko-KR"/>
          </a:p>
        </p:txBody>
      </p:sp>
      <p:sp>
        <p:nvSpPr>
          <p:cNvPr id="25607" name="Rectangle 7"/>
          <p:cNvSpPr>
            <a:spLocks noGrp="1" noChangeArrowheads="1"/>
          </p:cNvSpPr>
          <p:nvPr>
            <p:ph type="sldNum" sz="quarter" idx="5"/>
          </p:nvPr>
        </p:nvSpPr>
        <p:spPr bwMode="auto">
          <a:xfrm>
            <a:off x="4021138" y="9720263"/>
            <a:ext cx="3076575" cy="512762"/>
          </a:xfrm>
          <a:prstGeom prst="rect">
            <a:avLst/>
          </a:prstGeom>
          <a:noFill/>
          <a:ln w="9525">
            <a:noFill/>
            <a:miter lim="800000"/>
          </a:ln>
          <a:effectLst/>
        </p:spPr>
        <p:txBody>
          <a:bodyPr vert="horz" wrap="square" lIns="94744" tIns="47371" rIns="94744" bIns="47371" numCol="1" anchor="b" anchorCtr="0" compatLnSpc="1"/>
          <a:lstStyle>
            <a:lvl1pPr algn="r" defTabSz="948055" eaLnBrk="1" latinLnBrk="1" hangingPunct="1">
              <a:defRPr smtClean="0"/>
            </a:lvl1pPr>
          </a:lstStyle>
          <a:p>
            <a:pPr>
              <a:defRPr/>
            </a:pPr>
            <a:fld id="{E1878E3D-4307-4F30-B420-E1AAD99E90AB}" type="slidenum">
              <a:rPr lang="en-US" altLang="ko-KR"/>
            </a:fld>
            <a:endParaRPr lang="en-US" altLang="ko-KR"/>
          </a:p>
        </p:txBody>
      </p:sp>
    </p:spTree>
  </p:cSld>
  <p:clrMap bg1="lt1" tx1="dk1" bg2="lt2" tx2="dk2" accent1="accent1" accent2="accent2" accent3="accent3" accent4="accent4" accent5="accent5" accent6="accent6" hlink="hlink" folHlink="folHlink"/>
  <p:notesStyle>
    <a:lvl1pPr algn="l" rtl="0" eaLnBrk="0" fontAlgn="base" latinLnBrk="1" hangingPunct="0">
      <a:spcBef>
        <a:spcPct val="30000"/>
      </a:spcBef>
      <a:spcAft>
        <a:spcPct val="0"/>
      </a:spcAft>
      <a:defRPr kumimoji="1" sz="1200" kern="1200">
        <a:solidFill>
          <a:schemeClr val="tx1"/>
        </a:solidFill>
        <a:latin typeface="Gulim" pitchFamily="34" charset="-127"/>
        <a:ea typeface="Gulim" pitchFamily="34" charset="-127"/>
        <a:cs typeface="+mn-cs"/>
      </a:defRPr>
    </a:lvl1pPr>
    <a:lvl2pPr marL="457200" algn="l" rtl="0" eaLnBrk="0" fontAlgn="base" latinLnBrk="1" hangingPunct="0">
      <a:spcBef>
        <a:spcPct val="30000"/>
      </a:spcBef>
      <a:spcAft>
        <a:spcPct val="0"/>
      </a:spcAft>
      <a:defRPr kumimoji="1" sz="1200" kern="1200">
        <a:solidFill>
          <a:schemeClr val="tx1"/>
        </a:solidFill>
        <a:latin typeface="Gulim" pitchFamily="34" charset="-127"/>
        <a:ea typeface="Gulim" pitchFamily="34" charset="-127"/>
        <a:cs typeface="+mn-cs"/>
      </a:defRPr>
    </a:lvl2pPr>
    <a:lvl3pPr marL="914400" algn="l" rtl="0" eaLnBrk="0" fontAlgn="base" latinLnBrk="1" hangingPunct="0">
      <a:spcBef>
        <a:spcPct val="30000"/>
      </a:spcBef>
      <a:spcAft>
        <a:spcPct val="0"/>
      </a:spcAft>
      <a:defRPr kumimoji="1" sz="1200" kern="1200">
        <a:solidFill>
          <a:schemeClr val="tx1"/>
        </a:solidFill>
        <a:latin typeface="Gulim" pitchFamily="34" charset="-127"/>
        <a:ea typeface="Gulim" pitchFamily="34" charset="-127"/>
        <a:cs typeface="+mn-cs"/>
      </a:defRPr>
    </a:lvl3pPr>
    <a:lvl4pPr marL="1371600" algn="l" rtl="0" eaLnBrk="0" fontAlgn="base" latinLnBrk="1" hangingPunct="0">
      <a:spcBef>
        <a:spcPct val="30000"/>
      </a:spcBef>
      <a:spcAft>
        <a:spcPct val="0"/>
      </a:spcAft>
      <a:defRPr kumimoji="1" sz="1200" kern="1200">
        <a:solidFill>
          <a:schemeClr val="tx1"/>
        </a:solidFill>
        <a:latin typeface="Gulim" pitchFamily="34" charset="-127"/>
        <a:ea typeface="Gulim" pitchFamily="34" charset="-127"/>
        <a:cs typeface="+mn-cs"/>
      </a:defRPr>
    </a:lvl4pPr>
    <a:lvl5pPr marL="1828800" algn="l" rtl="0" eaLnBrk="0" fontAlgn="base" latinLnBrk="1" hangingPunct="0">
      <a:spcBef>
        <a:spcPct val="30000"/>
      </a:spcBef>
      <a:spcAft>
        <a:spcPct val="0"/>
      </a:spcAft>
      <a:defRPr kumimoji="1" sz="1200" kern="1200">
        <a:solidFill>
          <a:schemeClr val="tx1"/>
        </a:solidFill>
        <a:latin typeface="Gulim" pitchFamily="34" charset="-127"/>
        <a:ea typeface="Gulim" pitchFamily="34" charset="-127"/>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8055">
              <a:defRPr kumimoji="1" sz="1200">
                <a:solidFill>
                  <a:schemeClr val="tx1"/>
                </a:solidFill>
                <a:latin typeface="Gulim" pitchFamily="34" charset="-127"/>
                <a:ea typeface="Gulim" pitchFamily="34" charset="-127"/>
              </a:defRPr>
            </a:lvl1pPr>
            <a:lvl2pPr marL="742950" indent="-285750" defTabSz="948055">
              <a:defRPr kumimoji="1" sz="1200">
                <a:solidFill>
                  <a:schemeClr val="tx1"/>
                </a:solidFill>
                <a:latin typeface="Gulim" pitchFamily="34" charset="-127"/>
                <a:ea typeface="Gulim" pitchFamily="34" charset="-127"/>
              </a:defRPr>
            </a:lvl2pPr>
            <a:lvl3pPr marL="1143000" indent="-228600" defTabSz="948055">
              <a:defRPr kumimoji="1" sz="1200">
                <a:solidFill>
                  <a:schemeClr val="tx1"/>
                </a:solidFill>
                <a:latin typeface="Gulim" pitchFamily="34" charset="-127"/>
                <a:ea typeface="Gulim" pitchFamily="34" charset="-127"/>
              </a:defRPr>
            </a:lvl3pPr>
            <a:lvl4pPr marL="1600200" indent="-228600" defTabSz="948055">
              <a:defRPr kumimoji="1" sz="1200">
                <a:solidFill>
                  <a:schemeClr val="tx1"/>
                </a:solidFill>
                <a:latin typeface="Gulim" pitchFamily="34" charset="-127"/>
                <a:ea typeface="Gulim" pitchFamily="34" charset="-127"/>
              </a:defRPr>
            </a:lvl4pPr>
            <a:lvl5pPr marL="2057400" indent="-228600" defTabSz="948055">
              <a:defRPr kumimoji="1" sz="1200">
                <a:solidFill>
                  <a:schemeClr val="tx1"/>
                </a:solidFill>
                <a:latin typeface="Gulim" pitchFamily="34" charset="-127"/>
                <a:ea typeface="Gulim" pitchFamily="34" charset="-127"/>
              </a:defRPr>
            </a:lvl5pPr>
            <a:lvl6pPr marL="2514600" indent="-228600" defTabSz="948055"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defTabSz="948055"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defTabSz="948055"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defTabSz="948055"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fld id="{6094CF1A-2A24-4742-9DB9-7EDF35E1F34D}" type="slidenum">
              <a:rPr lang="en-US" altLang="ko-KR"/>
            </a:fld>
            <a:endParaRPr lang="en-US" altLang="ko-KR"/>
          </a:p>
        </p:txBody>
      </p:sp>
      <p:sp>
        <p:nvSpPr>
          <p:cNvPr id="18435" name="Rectangle 2"/>
          <p:cNvSpPr>
            <a:spLocks noGrp="1" noRot="1" noChangeAspect="1" noChangeArrowheads="1" noTextEdit="1"/>
          </p:cNvSpPr>
          <p:nvPr>
            <p:ph type="sldImg"/>
          </p:nvPr>
        </p:nvSpPr>
        <p:spPr>
          <a:xfrm>
            <a:off x="2111375" y="768350"/>
            <a:ext cx="2879725" cy="3838575"/>
          </a:xfrm>
        </p:spPr>
      </p:sp>
      <p:sp>
        <p:nvSpPr>
          <p:cNvPr id="18436" name="Rectangle 3"/>
          <p:cNvSpPr>
            <a:spLocks noGrp="1" noChangeArrowheads="1"/>
          </p:cNvSpPr>
          <p:nvPr>
            <p:ph type="body" idx="1"/>
          </p:nvPr>
        </p:nvSpPr>
        <p:spPr>
          <a:xfrm>
            <a:off x="709613" y="4860925"/>
            <a:ext cx="5680075" cy="4605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ChangeArrowheads="1" noTextEdit="1"/>
          </p:cNvSpPr>
          <p:nvPr>
            <p:ph type="sldImg"/>
          </p:nvPr>
        </p:nvSpPr>
        <p:spPr/>
      </p:sp>
      <p:sp>
        <p:nvSpPr>
          <p:cNvPr id="24579"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4580"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8055">
              <a:defRPr kumimoji="1" sz="1200">
                <a:solidFill>
                  <a:schemeClr val="tx1"/>
                </a:solidFill>
                <a:latin typeface="Gulim" pitchFamily="34" charset="-127"/>
                <a:ea typeface="Gulim" pitchFamily="34" charset="-127"/>
              </a:defRPr>
            </a:lvl1pPr>
            <a:lvl2pPr marL="742950" indent="-285750" defTabSz="948055">
              <a:defRPr kumimoji="1" sz="1200">
                <a:solidFill>
                  <a:schemeClr val="tx1"/>
                </a:solidFill>
                <a:latin typeface="Gulim" pitchFamily="34" charset="-127"/>
                <a:ea typeface="Gulim" pitchFamily="34" charset="-127"/>
              </a:defRPr>
            </a:lvl2pPr>
            <a:lvl3pPr marL="1143000" indent="-228600" defTabSz="948055">
              <a:defRPr kumimoji="1" sz="1200">
                <a:solidFill>
                  <a:schemeClr val="tx1"/>
                </a:solidFill>
                <a:latin typeface="Gulim" pitchFamily="34" charset="-127"/>
                <a:ea typeface="Gulim" pitchFamily="34" charset="-127"/>
              </a:defRPr>
            </a:lvl3pPr>
            <a:lvl4pPr marL="1600200" indent="-228600" defTabSz="948055">
              <a:defRPr kumimoji="1" sz="1200">
                <a:solidFill>
                  <a:schemeClr val="tx1"/>
                </a:solidFill>
                <a:latin typeface="Gulim" pitchFamily="34" charset="-127"/>
                <a:ea typeface="Gulim" pitchFamily="34" charset="-127"/>
              </a:defRPr>
            </a:lvl4pPr>
            <a:lvl5pPr marL="2057400" indent="-228600" defTabSz="948055">
              <a:defRPr kumimoji="1" sz="1200">
                <a:solidFill>
                  <a:schemeClr val="tx1"/>
                </a:solidFill>
                <a:latin typeface="Gulim" pitchFamily="34" charset="-127"/>
                <a:ea typeface="Gulim" pitchFamily="34" charset="-127"/>
              </a:defRPr>
            </a:lvl5pPr>
            <a:lvl6pPr marL="2514600" indent="-228600" defTabSz="948055"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defTabSz="948055"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defTabSz="948055"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defTabSz="948055"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fld id="{5595BA82-A0A5-4B90-9F9B-3367179C87EF}" type="slidenum">
              <a:rPr lang="en-US" altLang="ko-KR"/>
            </a:fld>
            <a:endParaRPr lang="en-US" altLang="ko-K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p:nvPr>
        </p:nvSpPr>
        <p:spPr/>
      </p:sp>
      <p:sp>
        <p:nvSpPr>
          <p:cNvPr id="28675"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676"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8055">
              <a:defRPr kumimoji="1" sz="1200">
                <a:solidFill>
                  <a:schemeClr val="tx1"/>
                </a:solidFill>
                <a:latin typeface="Gulim" pitchFamily="34" charset="-127"/>
                <a:ea typeface="Gulim" pitchFamily="34" charset="-127"/>
              </a:defRPr>
            </a:lvl1pPr>
            <a:lvl2pPr marL="742950" indent="-285750" defTabSz="948055">
              <a:defRPr kumimoji="1" sz="1200">
                <a:solidFill>
                  <a:schemeClr val="tx1"/>
                </a:solidFill>
                <a:latin typeface="Gulim" pitchFamily="34" charset="-127"/>
                <a:ea typeface="Gulim" pitchFamily="34" charset="-127"/>
              </a:defRPr>
            </a:lvl2pPr>
            <a:lvl3pPr marL="1143000" indent="-228600" defTabSz="948055">
              <a:defRPr kumimoji="1" sz="1200">
                <a:solidFill>
                  <a:schemeClr val="tx1"/>
                </a:solidFill>
                <a:latin typeface="Gulim" pitchFamily="34" charset="-127"/>
                <a:ea typeface="Gulim" pitchFamily="34" charset="-127"/>
              </a:defRPr>
            </a:lvl3pPr>
            <a:lvl4pPr marL="1600200" indent="-228600" defTabSz="948055">
              <a:defRPr kumimoji="1" sz="1200">
                <a:solidFill>
                  <a:schemeClr val="tx1"/>
                </a:solidFill>
                <a:latin typeface="Gulim" pitchFamily="34" charset="-127"/>
                <a:ea typeface="Gulim" pitchFamily="34" charset="-127"/>
              </a:defRPr>
            </a:lvl4pPr>
            <a:lvl5pPr marL="2057400" indent="-228600" defTabSz="948055">
              <a:defRPr kumimoji="1" sz="1200">
                <a:solidFill>
                  <a:schemeClr val="tx1"/>
                </a:solidFill>
                <a:latin typeface="Gulim" pitchFamily="34" charset="-127"/>
                <a:ea typeface="Gulim" pitchFamily="34" charset="-127"/>
              </a:defRPr>
            </a:lvl5pPr>
            <a:lvl6pPr marL="2514600" indent="-228600" defTabSz="948055"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defTabSz="948055"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defTabSz="948055"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defTabSz="948055"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fld id="{CECF765B-2D0B-4946-AC40-1E00D304C293}" type="slidenum">
              <a:rPr lang="en-US" altLang="ko-KR"/>
            </a:fld>
            <a:endParaRPr lang="en-US" altLang="ko-K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514350" y="2840038"/>
            <a:ext cx="5829300" cy="1960562"/>
          </a:xfrm>
          <a:prstGeom prst="rect">
            <a:avLst/>
          </a:prstGeom>
        </p:spPr>
        <p:txBody>
          <a:bodyPr/>
          <a:lstStyle/>
          <a:p>
            <a:r>
              <a:rPr lang="zh-CN" altLang="en-US" dirty="0"/>
              <a:t>单击此处编辑母版标题样式</a:t>
            </a:r>
            <a:endParaRPr lang="zh-CN" altLang="en-US" dirty="0"/>
          </a:p>
        </p:txBody>
      </p:sp>
      <p:sp>
        <p:nvSpPr>
          <p:cNvPr id="3" name="副标题 2"/>
          <p:cNvSpPr>
            <a:spLocks noGrp="1"/>
          </p:cNvSpPr>
          <p:nvPr>
            <p:ph type="subTitle" idx="1"/>
          </p:nvPr>
        </p:nvSpPr>
        <p:spPr>
          <a:xfrm>
            <a:off x="1028700" y="5181600"/>
            <a:ext cx="4800600" cy="23368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
        <p:nvSpPr>
          <p:cNvPr id="4" name="Rectangle 173"/>
          <p:cNvSpPr>
            <a:spLocks noGrp="1" noChangeArrowheads="1"/>
          </p:cNvSpPr>
          <p:nvPr>
            <p:ph type="sldNum" sz="quarter" idx="10"/>
          </p:nvPr>
        </p:nvSpPr>
        <p:spPr>
          <a:xfrm>
            <a:off x="5465763" y="8524875"/>
            <a:ext cx="573087" cy="357188"/>
          </a:xfrm>
        </p:spPr>
        <p:txBody>
          <a:bodyPr/>
          <a:lstStyle>
            <a:lvl1pPr>
              <a:defRPr/>
            </a:lvl1pPr>
          </a:lstStyle>
          <a:p>
            <a:pPr>
              <a:defRPr/>
            </a:pPr>
            <a:fld id="{1601A33F-4DFC-4A0B-9202-B9975B8BF9B1}" type="slidenum">
              <a:rPr lang="en-US" altLang="ko-KR"/>
            </a:fld>
            <a:endParaRPr lang="en-US" alt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42900" y="366713"/>
            <a:ext cx="6172200" cy="1524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342900" y="2133600"/>
            <a:ext cx="6172200" cy="603408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173"/>
          <p:cNvSpPr>
            <a:spLocks noGrp="1" noChangeArrowheads="1"/>
          </p:cNvSpPr>
          <p:nvPr>
            <p:ph type="sldNum" sz="quarter" idx="10"/>
          </p:nvPr>
        </p:nvSpPr>
        <p:spPr>
          <a:xfrm>
            <a:off x="5465763" y="8524875"/>
            <a:ext cx="573087" cy="357188"/>
          </a:xfrm>
        </p:spPr>
        <p:txBody>
          <a:bodyPr/>
          <a:lstStyle>
            <a:lvl1pPr>
              <a:defRPr/>
            </a:lvl1pPr>
          </a:lstStyle>
          <a:p>
            <a:pPr>
              <a:defRPr/>
            </a:pPr>
            <a:fld id="{3E7E37DA-CE21-45B9-A320-7E8E222F4621}" type="slidenum">
              <a:rPr lang="en-US" altLang="ko-KR"/>
            </a:fld>
            <a:endParaRPr lang="en-US" altLang="ko-K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541338" y="5875338"/>
            <a:ext cx="5829300" cy="1816100"/>
          </a:xfrm>
          <a:prstGeom prst="rect">
            <a:avLst/>
          </a:prstGeo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541338" y="3875088"/>
            <a:ext cx="5829300" cy="200025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Rectangle 173"/>
          <p:cNvSpPr>
            <a:spLocks noGrp="1" noChangeArrowheads="1"/>
          </p:cNvSpPr>
          <p:nvPr>
            <p:ph type="sldNum" sz="quarter" idx="10"/>
          </p:nvPr>
        </p:nvSpPr>
        <p:spPr>
          <a:xfrm>
            <a:off x="5465763" y="8524875"/>
            <a:ext cx="573087" cy="357188"/>
          </a:xfrm>
        </p:spPr>
        <p:txBody>
          <a:bodyPr/>
          <a:lstStyle>
            <a:lvl1pPr>
              <a:defRPr/>
            </a:lvl1pPr>
          </a:lstStyle>
          <a:p>
            <a:pPr>
              <a:defRPr/>
            </a:pPr>
            <a:fld id="{DB2A6B4F-D201-48A2-8D75-002392E20472}" type="slidenum">
              <a:rPr lang="en-US" altLang="ko-KR"/>
            </a:fld>
            <a:endParaRPr lang="en-US" altLang="ko-K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342900" y="366713"/>
            <a:ext cx="6172200" cy="1524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342900" y="2133600"/>
            <a:ext cx="3009900" cy="603408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3505200" y="2133600"/>
            <a:ext cx="3009900" cy="603408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173"/>
          <p:cNvSpPr>
            <a:spLocks noGrp="1" noChangeArrowheads="1"/>
          </p:cNvSpPr>
          <p:nvPr>
            <p:ph type="sldNum" sz="quarter" idx="10"/>
          </p:nvPr>
        </p:nvSpPr>
        <p:spPr>
          <a:xfrm>
            <a:off x="5465763" y="8524875"/>
            <a:ext cx="573087" cy="357188"/>
          </a:xfrm>
        </p:spPr>
        <p:txBody>
          <a:bodyPr/>
          <a:lstStyle>
            <a:lvl1pPr>
              <a:defRPr/>
            </a:lvl1pPr>
          </a:lstStyle>
          <a:p>
            <a:pPr>
              <a:defRPr/>
            </a:pPr>
            <a:fld id="{528B22A0-726A-430A-8558-D1E510B68925}" type="slidenum">
              <a:rPr lang="en-US" altLang="ko-KR"/>
            </a:fld>
            <a:endParaRPr lang="en-US" altLang="ko-K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342900" y="366713"/>
            <a:ext cx="6172200" cy="1524000"/>
          </a:xfrm>
          <a:prstGeom prst="rect">
            <a:avLst/>
          </a:prstGeo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342900" y="2046288"/>
            <a:ext cx="3030538" cy="8540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342900" y="2900363"/>
            <a:ext cx="3030538" cy="526732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3484563" y="2046288"/>
            <a:ext cx="3030537" cy="8540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3484563" y="2900363"/>
            <a:ext cx="3030537" cy="526732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173"/>
          <p:cNvSpPr>
            <a:spLocks noGrp="1" noChangeArrowheads="1"/>
          </p:cNvSpPr>
          <p:nvPr>
            <p:ph type="sldNum" sz="quarter" idx="10"/>
          </p:nvPr>
        </p:nvSpPr>
        <p:spPr>
          <a:xfrm>
            <a:off x="5465763" y="8524875"/>
            <a:ext cx="573087" cy="357188"/>
          </a:xfrm>
        </p:spPr>
        <p:txBody>
          <a:bodyPr/>
          <a:lstStyle>
            <a:lvl1pPr>
              <a:defRPr/>
            </a:lvl1pPr>
          </a:lstStyle>
          <a:p>
            <a:pPr>
              <a:defRPr/>
            </a:pPr>
            <a:fld id="{CE305C51-634E-4B1C-A92B-18A639E77C5A}" type="slidenum">
              <a:rPr lang="en-US" altLang="ko-KR"/>
            </a:fld>
            <a:endParaRPr lang="en-US" altLang="ko-K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73"/>
          <p:cNvSpPr>
            <a:spLocks noGrp="1" noChangeArrowheads="1"/>
          </p:cNvSpPr>
          <p:nvPr>
            <p:ph type="sldNum" sz="quarter" idx="10"/>
          </p:nvPr>
        </p:nvSpPr>
        <p:spPr>
          <a:xfrm>
            <a:off x="5465763" y="8524875"/>
            <a:ext cx="573087" cy="357188"/>
          </a:xfrm>
        </p:spPr>
        <p:txBody>
          <a:bodyPr/>
          <a:lstStyle>
            <a:lvl1pPr>
              <a:defRPr/>
            </a:lvl1pPr>
          </a:lstStyle>
          <a:p>
            <a:pPr>
              <a:defRPr/>
            </a:pPr>
            <a:fld id="{026236DA-A16B-419A-9825-ABF49C1C9244}" type="slidenum">
              <a:rPr lang="en-US" altLang="ko-KR"/>
            </a:fld>
            <a:endParaRPr lang="en-US" altLang="ko-K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514350" y="2840038"/>
            <a:ext cx="5829300" cy="1960562"/>
          </a:xfrm>
          <a:prstGeom prst="rect">
            <a:avLst/>
          </a:prstGeo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028700" y="5181600"/>
            <a:ext cx="4800600" cy="23368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
        <p:nvSpPr>
          <p:cNvPr id="4" name="Rectangle 502"/>
          <p:cNvSpPr>
            <a:spLocks noGrp="1" noChangeArrowheads="1"/>
          </p:cNvSpPr>
          <p:nvPr>
            <p:ph type="sldNum" sz="quarter" idx="10"/>
          </p:nvPr>
        </p:nvSpPr>
        <p:spPr/>
        <p:txBody>
          <a:bodyPr/>
          <a:lstStyle>
            <a:lvl1pPr>
              <a:defRPr/>
            </a:lvl1pPr>
          </a:lstStyle>
          <a:p>
            <a:pPr>
              <a:defRPr/>
            </a:pPr>
            <a:fld id="{E4BE5DAF-B45E-4DCE-8304-64634C8E2AAF}" type="slidenum">
              <a:rPr lang="en-US" altLang="ko-KR"/>
            </a:fld>
            <a:endParaRPr lang="en-US" altLang="ko-K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42900" y="366713"/>
            <a:ext cx="6172200" cy="1524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342900" y="2133600"/>
            <a:ext cx="6172200" cy="603408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502"/>
          <p:cNvSpPr>
            <a:spLocks noGrp="1" noChangeArrowheads="1"/>
          </p:cNvSpPr>
          <p:nvPr>
            <p:ph type="sldNum" sz="quarter" idx="10"/>
          </p:nvPr>
        </p:nvSpPr>
        <p:spPr/>
        <p:txBody>
          <a:bodyPr/>
          <a:lstStyle>
            <a:lvl1pPr>
              <a:defRPr/>
            </a:lvl1pPr>
          </a:lstStyle>
          <a:p>
            <a:pPr>
              <a:defRPr/>
            </a:pPr>
            <a:fld id="{4CF0CFAE-F69D-48B0-B5E4-F6390434F329}" type="slidenum">
              <a:rPr lang="en-US" altLang="ko-KR"/>
            </a:fld>
            <a:endParaRPr lang="en-US" altLang="ko-K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541338" y="5875338"/>
            <a:ext cx="5829300" cy="1816100"/>
          </a:xfrm>
          <a:prstGeom prst="rect">
            <a:avLst/>
          </a:prstGeo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541338" y="3875088"/>
            <a:ext cx="5829300" cy="200025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Rectangle 502"/>
          <p:cNvSpPr>
            <a:spLocks noGrp="1" noChangeArrowheads="1"/>
          </p:cNvSpPr>
          <p:nvPr>
            <p:ph type="sldNum" sz="quarter" idx="10"/>
          </p:nvPr>
        </p:nvSpPr>
        <p:spPr/>
        <p:txBody>
          <a:bodyPr/>
          <a:lstStyle>
            <a:lvl1pPr>
              <a:defRPr/>
            </a:lvl1pPr>
          </a:lstStyle>
          <a:p>
            <a:pPr>
              <a:defRPr/>
            </a:pPr>
            <a:fld id="{DCBA6E33-9A81-4559-B8D9-E11BBC5D57EA}" type="slidenum">
              <a:rPr lang="en-US" altLang="ko-KR"/>
            </a:fld>
            <a:endParaRPr lang="en-US" altLang="ko-K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342900" y="366713"/>
            <a:ext cx="6172200" cy="1524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342900" y="2133600"/>
            <a:ext cx="3009900" cy="603408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3505200" y="2133600"/>
            <a:ext cx="3009900" cy="603408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502"/>
          <p:cNvSpPr>
            <a:spLocks noGrp="1" noChangeArrowheads="1"/>
          </p:cNvSpPr>
          <p:nvPr>
            <p:ph type="sldNum" sz="quarter" idx="10"/>
          </p:nvPr>
        </p:nvSpPr>
        <p:spPr/>
        <p:txBody>
          <a:bodyPr/>
          <a:lstStyle>
            <a:lvl1pPr>
              <a:defRPr/>
            </a:lvl1pPr>
          </a:lstStyle>
          <a:p>
            <a:pPr>
              <a:defRPr/>
            </a:pPr>
            <a:fld id="{9DD3543B-C00D-4BD7-B8FF-9A8449449D5E}" type="slidenum">
              <a:rPr lang="en-US" altLang="ko-KR"/>
            </a:fld>
            <a:endParaRPr lang="en-US" altLang="ko-K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342900" y="366713"/>
            <a:ext cx="6172200" cy="1524000"/>
          </a:xfrm>
          <a:prstGeom prst="rect">
            <a:avLst/>
          </a:prstGeo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342900" y="2046288"/>
            <a:ext cx="3030538" cy="8540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342900" y="2900363"/>
            <a:ext cx="3030538" cy="526732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3484563" y="2046288"/>
            <a:ext cx="3030537" cy="8540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3484563" y="2900363"/>
            <a:ext cx="3030537" cy="526732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502"/>
          <p:cNvSpPr>
            <a:spLocks noGrp="1" noChangeArrowheads="1"/>
          </p:cNvSpPr>
          <p:nvPr>
            <p:ph type="sldNum" sz="quarter" idx="10"/>
          </p:nvPr>
        </p:nvSpPr>
        <p:spPr/>
        <p:txBody>
          <a:bodyPr/>
          <a:lstStyle>
            <a:lvl1pPr>
              <a:defRPr/>
            </a:lvl1pPr>
          </a:lstStyle>
          <a:p>
            <a:pPr>
              <a:defRPr/>
            </a:pPr>
            <a:fld id="{93A4DDDA-B2F0-4F1B-A0E5-C210B24E8A2A}" type="slidenum">
              <a:rPr lang="en-US" altLang="ko-KR"/>
            </a:fld>
            <a:endParaRPr lang="en-US" altLang="ko-K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342900" y="366713"/>
            <a:ext cx="6172200" cy="1524000"/>
          </a:xfrm>
          <a:prstGeom prst="rect">
            <a:avLst/>
          </a:prstGeom>
        </p:spPr>
        <p:txBody>
          <a:bodyPr/>
          <a:lstStyle/>
          <a:p>
            <a:r>
              <a:rPr lang="zh-CN" altLang="en-US"/>
              <a:t>单击此处编辑母版标题样式</a:t>
            </a:r>
            <a:endParaRPr lang="zh-CN" altLang="en-US"/>
          </a:p>
        </p:txBody>
      </p:sp>
      <p:sp>
        <p:nvSpPr>
          <p:cNvPr id="3" name="Rectangle 502"/>
          <p:cNvSpPr>
            <a:spLocks noGrp="1" noChangeArrowheads="1"/>
          </p:cNvSpPr>
          <p:nvPr>
            <p:ph type="sldNum" sz="quarter" idx="10"/>
          </p:nvPr>
        </p:nvSpPr>
        <p:spPr/>
        <p:txBody>
          <a:bodyPr/>
          <a:lstStyle>
            <a:lvl1pPr>
              <a:defRPr/>
            </a:lvl1pPr>
          </a:lstStyle>
          <a:p>
            <a:pPr>
              <a:defRPr/>
            </a:pPr>
            <a:fld id="{326B91FC-7CCB-4AEA-A396-BFF036DCF980}" type="slidenum">
              <a:rPr lang="en-US" altLang="ko-KR"/>
            </a:fld>
            <a:endParaRPr lang="en-US" altLang="ko-K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02"/>
          <p:cNvSpPr>
            <a:spLocks noGrp="1" noChangeArrowheads="1"/>
          </p:cNvSpPr>
          <p:nvPr>
            <p:ph type="sldNum" sz="quarter" idx="10"/>
          </p:nvPr>
        </p:nvSpPr>
        <p:spPr/>
        <p:txBody>
          <a:bodyPr/>
          <a:lstStyle>
            <a:lvl1pPr>
              <a:defRPr/>
            </a:lvl1pPr>
          </a:lstStyle>
          <a:p>
            <a:pPr>
              <a:defRPr/>
            </a:pPr>
            <a:fld id="{331D96E1-117D-447B-9A4A-A465D3A7C005}" type="slidenum">
              <a:rPr lang="en-US" altLang="ko-KR"/>
            </a:fld>
            <a:endParaRPr lang="en-US" altLang="ko-K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342900" y="363538"/>
            <a:ext cx="2255838" cy="1549400"/>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2276872" y="1259632"/>
            <a:ext cx="3833812" cy="780415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文本占位符 3"/>
          <p:cNvSpPr>
            <a:spLocks noGrp="1"/>
          </p:cNvSpPr>
          <p:nvPr>
            <p:ph type="body" sz="half" idx="2"/>
          </p:nvPr>
        </p:nvSpPr>
        <p:spPr>
          <a:xfrm>
            <a:off x="342900" y="1912938"/>
            <a:ext cx="2255838" cy="62547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502"/>
          <p:cNvSpPr>
            <a:spLocks noGrp="1" noChangeArrowheads="1"/>
          </p:cNvSpPr>
          <p:nvPr>
            <p:ph type="sldNum" sz="quarter" idx="10"/>
          </p:nvPr>
        </p:nvSpPr>
        <p:spPr/>
        <p:txBody>
          <a:bodyPr/>
          <a:lstStyle>
            <a:lvl1pPr>
              <a:defRPr/>
            </a:lvl1pPr>
          </a:lstStyle>
          <a:p>
            <a:pPr>
              <a:defRPr/>
            </a:pPr>
            <a:fld id="{294348E2-070F-4C87-A323-35C564574A1A}" type="slidenum">
              <a:rPr lang="en-US" altLang="ko-KR"/>
            </a:fld>
            <a:endParaRPr lang="en-US" altLang="ko-K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344613" y="6400800"/>
            <a:ext cx="4114800" cy="755650"/>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344613" y="817563"/>
            <a:ext cx="4114800" cy="54864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344613" y="7156450"/>
            <a:ext cx="4114800" cy="10731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502"/>
          <p:cNvSpPr>
            <a:spLocks noGrp="1" noChangeArrowheads="1"/>
          </p:cNvSpPr>
          <p:nvPr>
            <p:ph type="sldNum" sz="quarter" idx="10"/>
          </p:nvPr>
        </p:nvSpPr>
        <p:spPr/>
        <p:txBody>
          <a:bodyPr/>
          <a:lstStyle>
            <a:lvl1pPr>
              <a:defRPr/>
            </a:lvl1pPr>
          </a:lstStyle>
          <a:p>
            <a:pPr>
              <a:defRPr/>
            </a:pPr>
            <a:fld id="{D6226AFF-45CB-4913-A126-A4EC2B3D46F3}" type="slidenum">
              <a:rPr lang="en-US" altLang="ko-KR"/>
            </a:fld>
            <a:endParaRPr lang="en-US" altLang="ko-K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332656" y="971600"/>
            <a:ext cx="6172200" cy="1524000"/>
          </a:xfrm>
          <a:prstGeom prst="rect">
            <a:avLst/>
          </a:prstGeom>
        </p:spPr>
        <p:txBody>
          <a:bodyPr/>
          <a:lstStyle/>
          <a:p>
            <a:r>
              <a:rPr lang="zh-CN" altLang="en-US" dirty="0"/>
              <a:t>单击此处编辑母版标题样式</a:t>
            </a:r>
            <a:endParaRPr lang="zh-CN" altLang="en-US" dirty="0"/>
          </a:p>
        </p:txBody>
      </p:sp>
      <p:sp>
        <p:nvSpPr>
          <p:cNvPr id="3" name="竖排文字占位符 2"/>
          <p:cNvSpPr>
            <a:spLocks noGrp="1"/>
          </p:cNvSpPr>
          <p:nvPr>
            <p:ph type="body" orient="vert" idx="1"/>
          </p:nvPr>
        </p:nvSpPr>
        <p:spPr>
          <a:xfrm>
            <a:off x="342900" y="2133600"/>
            <a:ext cx="6172200" cy="6034088"/>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502"/>
          <p:cNvSpPr>
            <a:spLocks noGrp="1" noChangeArrowheads="1"/>
          </p:cNvSpPr>
          <p:nvPr>
            <p:ph type="sldNum" sz="quarter" idx="10"/>
          </p:nvPr>
        </p:nvSpPr>
        <p:spPr/>
        <p:txBody>
          <a:bodyPr/>
          <a:lstStyle>
            <a:lvl1pPr>
              <a:defRPr/>
            </a:lvl1pPr>
          </a:lstStyle>
          <a:p>
            <a:pPr>
              <a:defRPr/>
            </a:pPr>
            <a:fld id="{75DFF142-A98A-42D0-85DF-791E919E9588}" type="slidenum">
              <a:rPr lang="en-US" altLang="ko-KR"/>
            </a:fld>
            <a:endParaRPr lang="en-US" altLang="ko-K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4972050" y="366713"/>
            <a:ext cx="1543050" cy="780097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342900" y="366713"/>
            <a:ext cx="4476750" cy="780097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502"/>
          <p:cNvSpPr>
            <a:spLocks noGrp="1" noChangeArrowheads="1"/>
          </p:cNvSpPr>
          <p:nvPr>
            <p:ph type="sldNum" sz="quarter" idx="10"/>
          </p:nvPr>
        </p:nvSpPr>
        <p:spPr/>
        <p:txBody>
          <a:bodyPr/>
          <a:lstStyle>
            <a:lvl1pPr>
              <a:defRPr/>
            </a:lvl1pPr>
          </a:lstStyle>
          <a:p>
            <a:pPr>
              <a:defRPr/>
            </a:pPr>
            <a:fld id="{959233A3-756B-40C2-9E34-5E4402B169BE}" type="slidenum">
              <a:rPr lang="en-US" altLang="ko-KR"/>
            </a:fld>
            <a:endParaRPr lang="en-US" altLang="ko-K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514350" y="2840038"/>
            <a:ext cx="5829300" cy="1960562"/>
          </a:xfrm>
          <a:prstGeom prst="rect">
            <a:avLst/>
          </a:prstGeo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028700" y="5181600"/>
            <a:ext cx="4800600" cy="23368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
        <p:nvSpPr>
          <p:cNvPr id="4" name="Rectangle 295"/>
          <p:cNvSpPr>
            <a:spLocks noGrp="1" noChangeArrowheads="1"/>
          </p:cNvSpPr>
          <p:nvPr>
            <p:ph type="sldNum" sz="quarter" idx="10"/>
          </p:nvPr>
        </p:nvSpPr>
        <p:spPr/>
        <p:txBody>
          <a:bodyPr/>
          <a:lstStyle>
            <a:lvl1pPr>
              <a:defRPr/>
            </a:lvl1pPr>
          </a:lstStyle>
          <a:p>
            <a:pPr>
              <a:defRPr/>
            </a:pPr>
            <a:fld id="{F3816AA8-072A-4672-9DBD-7ABED36A2A2E}" type="slidenum">
              <a:rPr lang="en-US" altLang="ko-KR"/>
            </a:fld>
            <a:endParaRPr lang="en-US" altLang="ko-K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42900" y="366713"/>
            <a:ext cx="6172200" cy="1524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342900" y="2133600"/>
            <a:ext cx="6172200" cy="603408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295"/>
          <p:cNvSpPr>
            <a:spLocks noGrp="1" noChangeArrowheads="1"/>
          </p:cNvSpPr>
          <p:nvPr>
            <p:ph type="sldNum" sz="quarter" idx="10"/>
          </p:nvPr>
        </p:nvSpPr>
        <p:spPr/>
        <p:txBody>
          <a:bodyPr/>
          <a:lstStyle>
            <a:lvl1pPr>
              <a:defRPr/>
            </a:lvl1pPr>
          </a:lstStyle>
          <a:p>
            <a:pPr>
              <a:defRPr/>
            </a:pPr>
            <a:fld id="{67D7FD96-A53B-4F3B-B3FA-140D4A62F4A0}" type="slidenum">
              <a:rPr lang="en-US" altLang="ko-KR"/>
            </a:fld>
            <a:endParaRPr lang="en-US" altLang="ko-K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541338" y="5875338"/>
            <a:ext cx="5829300" cy="1816100"/>
          </a:xfrm>
          <a:prstGeom prst="rect">
            <a:avLst/>
          </a:prstGeo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541338" y="3875088"/>
            <a:ext cx="5829300" cy="200025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Rectangle 295"/>
          <p:cNvSpPr>
            <a:spLocks noGrp="1" noChangeArrowheads="1"/>
          </p:cNvSpPr>
          <p:nvPr>
            <p:ph type="sldNum" sz="quarter" idx="10"/>
          </p:nvPr>
        </p:nvSpPr>
        <p:spPr/>
        <p:txBody>
          <a:bodyPr/>
          <a:lstStyle>
            <a:lvl1pPr>
              <a:defRPr/>
            </a:lvl1pPr>
          </a:lstStyle>
          <a:p>
            <a:pPr>
              <a:defRPr/>
            </a:pPr>
            <a:fld id="{AF0FBC23-3C78-40B2-AE52-17B32A901C26}" type="slidenum">
              <a:rPr lang="en-US" altLang="ko-KR"/>
            </a:fld>
            <a:endParaRPr lang="en-US" altLang="ko-K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342900" y="366713"/>
            <a:ext cx="6172200" cy="1524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342900" y="2133600"/>
            <a:ext cx="3009900" cy="603408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3505200" y="2133600"/>
            <a:ext cx="3009900" cy="603408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295"/>
          <p:cNvSpPr>
            <a:spLocks noGrp="1" noChangeArrowheads="1"/>
          </p:cNvSpPr>
          <p:nvPr>
            <p:ph type="sldNum" sz="quarter" idx="10"/>
          </p:nvPr>
        </p:nvSpPr>
        <p:spPr/>
        <p:txBody>
          <a:bodyPr/>
          <a:lstStyle>
            <a:lvl1pPr>
              <a:defRPr/>
            </a:lvl1pPr>
          </a:lstStyle>
          <a:p>
            <a:pPr>
              <a:defRPr/>
            </a:pPr>
            <a:fld id="{B9843AE1-97B5-408A-A986-A19A8086F302}" type="slidenum">
              <a:rPr lang="en-US" altLang="ko-KR"/>
            </a:fld>
            <a:endParaRPr lang="en-US" altLang="ko-K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342900" y="366713"/>
            <a:ext cx="6172200" cy="1524000"/>
          </a:xfrm>
          <a:prstGeom prst="rect">
            <a:avLst/>
          </a:prstGeo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342900" y="2046288"/>
            <a:ext cx="3030538" cy="8540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342900" y="2900363"/>
            <a:ext cx="3030538" cy="526732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3484563" y="2046288"/>
            <a:ext cx="3030537" cy="8540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3484563" y="2900363"/>
            <a:ext cx="3030537" cy="526732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295"/>
          <p:cNvSpPr>
            <a:spLocks noGrp="1" noChangeArrowheads="1"/>
          </p:cNvSpPr>
          <p:nvPr>
            <p:ph type="sldNum" sz="quarter" idx="10"/>
          </p:nvPr>
        </p:nvSpPr>
        <p:spPr/>
        <p:txBody>
          <a:bodyPr/>
          <a:lstStyle>
            <a:lvl1pPr>
              <a:defRPr/>
            </a:lvl1pPr>
          </a:lstStyle>
          <a:p>
            <a:pPr>
              <a:defRPr/>
            </a:pPr>
            <a:fld id="{EF5786BE-97A3-440D-93BC-8E0151133E07}" type="slidenum">
              <a:rPr lang="en-US" altLang="ko-KR"/>
            </a:fld>
            <a:endParaRPr lang="en-US" altLang="ko-K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342900" y="366713"/>
            <a:ext cx="6172200" cy="1524000"/>
          </a:xfrm>
          <a:prstGeom prst="rect">
            <a:avLst/>
          </a:prstGeom>
        </p:spPr>
        <p:txBody>
          <a:bodyPr/>
          <a:lstStyle/>
          <a:p>
            <a:r>
              <a:rPr lang="zh-CN" altLang="en-US"/>
              <a:t>单击此处编辑母版标题样式</a:t>
            </a:r>
            <a:endParaRPr lang="zh-CN" altLang="en-US"/>
          </a:p>
        </p:txBody>
      </p:sp>
      <p:sp>
        <p:nvSpPr>
          <p:cNvPr id="3" name="Rectangle 295"/>
          <p:cNvSpPr>
            <a:spLocks noGrp="1" noChangeArrowheads="1"/>
          </p:cNvSpPr>
          <p:nvPr>
            <p:ph type="sldNum" sz="quarter" idx="10"/>
          </p:nvPr>
        </p:nvSpPr>
        <p:spPr/>
        <p:txBody>
          <a:bodyPr/>
          <a:lstStyle>
            <a:lvl1pPr>
              <a:defRPr/>
            </a:lvl1pPr>
          </a:lstStyle>
          <a:p>
            <a:pPr>
              <a:defRPr/>
            </a:pPr>
            <a:fld id="{B9DD5773-C10A-4BF7-BC0F-853FB8174283}" type="slidenum">
              <a:rPr lang="en-US" altLang="ko-KR"/>
            </a:fld>
            <a:endParaRPr lang="en-US" altLang="ko-K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295"/>
          <p:cNvSpPr>
            <a:spLocks noGrp="1" noChangeArrowheads="1"/>
          </p:cNvSpPr>
          <p:nvPr>
            <p:ph type="sldNum" sz="quarter" idx="10"/>
          </p:nvPr>
        </p:nvSpPr>
        <p:spPr/>
        <p:txBody>
          <a:bodyPr/>
          <a:lstStyle>
            <a:lvl1pPr>
              <a:defRPr/>
            </a:lvl1pPr>
          </a:lstStyle>
          <a:p>
            <a:pPr>
              <a:defRPr/>
            </a:pPr>
            <a:fld id="{3E443AB2-34CF-47A7-843F-DE4EDB9A9BA7}" type="slidenum">
              <a:rPr lang="en-US" altLang="ko-KR"/>
            </a:fld>
            <a:endParaRPr lang="en-US" altLang="ko-K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342900" y="363538"/>
            <a:ext cx="2255838" cy="1549400"/>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2681288" y="363538"/>
            <a:ext cx="3833812" cy="780415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342900" y="1912938"/>
            <a:ext cx="2255838" cy="62547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295"/>
          <p:cNvSpPr>
            <a:spLocks noGrp="1" noChangeArrowheads="1"/>
          </p:cNvSpPr>
          <p:nvPr>
            <p:ph type="sldNum" sz="quarter" idx="10"/>
          </p:nvPr>
        </p:nvSpPr>
        <p:spPr/>
        <p:txBody>
          <a:bodyPr/>
          <a:lstStyle>
            <a:lvl1pPr>
              <a:defRPr/>
            </a:lvl1pPr>
          </a:lstStyle>
          <a:p>
            <a:pPr>
              <a:defRPr/>
            </a:pPr>
            <a:fld id="{B25B066D-FE0B-4190-9374-DCC31A68D741}" type="slidenum">
              <a:rPr lang="en-US" altLang="ko-KR"/>
            </a:fld>
            <a:endParaRPr lang="en-US" altLang="ko-K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344613" y="6400800"/>
            <a:ext cx="4114800" cy="755650"/>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344613" y="817563"/>
            <a:ext cx="4114800" cy="54864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344613" y="7156450"/>
            <a:ext cx="4114800" cy="10731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295"/>
          <p:cNvSpPr>
            <a:spLocks noGrp="1" noChangeArrowheads="1"/>
          </p:cNvSpPr>
          <p:nvPr>
            <p:ph type="sldNum" sz="quarter" idx="10"/>
          </p:nvPr>
        </p:nvSpPr>
        <p:spPr/>
        <p:txBody>
          <a:bodyPr/>
          <a:lstStyle>
            <a:lvl1pPr>
              <a:defRPr/>
            </a:lvl1pPr>
          </a:lstStyle>
          <a:p>
            <a:pPr>
              <a:defRPr/>
            </a:pPr>
            <a:fld id="{27C48392-D0C6-4B68-A0C3-ED2218D044CD}" type="slidenum">
              <a:rPr lang="en-US" altLang="ko-KR"/>
            </a:fld>
            <a:endParaRPr lang="en-US" altLang="ko-K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342900" y="366713"/>
            <a:ext cx="6172200" cy="1524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342900" y="2133600"/>
            <a:ext cx="6172200" cy="6034088"/>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295"/>
          <p:cNvSpPr>
            <a:spLocks noGrp="1" noChangeArrowheads="1"/>
          </p:cNvSpPr>
          <p:nvPr>
            <p:ph type="sldNum" sz="quarter" idx="10"/>
          </p:nvPr>
        </p:nvSpPr>
        <p:spPr/>
        <p:txBody>
          <a:bodyPr/>
          <a:lstStyle>
            <a:lvl1pPr>
              <a:defRPr/>
            </a:lvl1pPr>
          </a:lstStyle>
          <a:p>
            <a:pPr>
              <a:defRPr/>
            </a:pPr>
            <a:fld id="{FF34112C-973E-469E-99E3-46A517A2DC36}" type="slidenum">
              <a:rPr lang="en-US" altLang="ko-KR"/>
            </a:fld>
            <a:endParaRPr lang="en-US" altLang="ko-K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4972050" y="366713"/>
            <a:ext cx="1543050" cy="780097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342900" y="366713"/>
            <a:ext cx="4476750" cy="780097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295"/>
          <p:cNvSpPr>
            <a:spLocks noGrp="1" noChangeArrowheads="1"/>
          </p:cNvSpPr>
          <p:nvPr>
            <p:ph type="sldNum" sz="quarter" idx="10"/>
          </p:nvPr>
        </p:nvSpPr>
        <p:spPr/>
        <p:txBody>
          <a:bodyPr/>
          <a:lstStyle>
            <a:lvl1pPr>
              <a:defRPr/>
            </a:lvl1pPr>
          </a:lstStyle>
          <a:p>
            <a:pPr>
              <a:defRPr/>
            </a:pPr>
            <a:fld id="{BFDC9796-61CE-43C5-BB36-029E946AC966}" type="slidenum">
              <a:rPr lang="en-US" altLang="ko-KR"/>
            </a:fld>
            <a:endParaRPr lang="en-US" altLang="ko-K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342900" y="366713"/>
            <a:ext cx="6172200" cy="7800975"/>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Rectangle 295"/>
          <p:cNvSpPr>
            <a:spLocks noGrp="1" noChangeArrowheads="1"/>
          </p:cNvSpPr>
          <p:nvPr>
            <p:ph type="sldNum" sz="quarter" idx="10"/>
          </p:nvPr>
        </p:nvSpPr>
        <p:spPr/>
        <p:txBody>
          <a:bodyPr/>
          <a:lstStyle>
            <a:lvl1pPr>
              <a:defRPr/>
            </a:lvl1pPr>
          </a:lstStyle>
          <a:p>
            <a:pPr>
              <a:defRPr/>
            </a:pPr>
            <a:fld id="{49BBB391-96E0-4E5E-BDEA-19F0DA0FDAE3}" type="slidenum">
              <a:rPr lang="en-US" altLang="ko-KR"/>
            </a:fld>
            <a:endParaRPr lang="en-US" altLang="ko-K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image" Target="../media/image1.jpeg"/><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5.xml"/><Relationship Id="rId8" Type="http://schemas.openxmlformats.org/officeDocument/2006/relationships/slideLayout" Target="../slideLayouts/slideLayout14.xml"/><Relationship Id="rId7" Type="http://schemas.openxmlformats.org/officeDocument/2006/relationships/slideLayout" Target="../slideLayouts/slideLayout13.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3" Type="http://schemas.openxmlformats.org/officeDocument/2006/relationships/slideLayout" Target="../slideLayouts/slideLayout9.xml"/><Relationship Id="rId2" Type="http://schemas.openxmlformats.org/officeDocument/2006/relationships/slideLayout" Target="../slideLayouts/slideLayout8.xml"/><Relationship Id="rId14" Type="http://schemas.openxmlformats.org/officeDocument/2006/relationships/theme" Target="../theme/theme2.xml"/><Relationship Id="rId13" Type="http://schemas.openxmlformats.org/officeDocument/2006/relationships/image" Target="../media/image3.png"/><Relationship Id="rId12" Type="http://schemas.openxmlformats.org/officeDocument/2006/relationships/image" Target="../media/image2.png"/><Relationship Id="rId11" Type="http://schemas.openxmlformats.org/officeDocument/2006/relationships/slideLayout" Target="../slideLayouts/slideLayout17.xml"/><Relationship Id="rId10" Type="http://schemas.openxmlformats.org/officeDocument/2006/relationships/slideLayout" Target="../slideLayouts/slideLayout16.xml"/><Relationship Id="rId1"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6.xml"/><Relationship Id="rId8" Type="http://schemas.openxmlformats.org/officeDocument/2006/relationships/slideLayout" Target="../slideLayouts/slideLayout25.xml"/><Relationship Id="rId7" Type="http://schemas.openxmlformats.org/officeDocument/2006/relationships/slideLayout" Target="../slideLayouts/slideLayout24.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3" Type="http://schemas.openxmlformats.org/officeDocument/2006/relationships/slideLayout" Target="../slideLayouts/slideLayout20.xml"/><Relationship Id="rId2" Type="http://schemas.openxmlformats.org/officeDocument/2006/relationships/slideLayout" Target="../slideLayouts/slideLayout19.xml"/><Relationship Id="rId15" Type="http://schemas.openxmlformats.org/officeDocument/2006/relationships/theme" Target="../theme/theme3.xml"/><Relationship Id="rId14" Type="http://schemas.openxmlformats.org/officeDocument/2006/relationships/image" Target="../media/image3.png"/><Relationship Id="rId13" Type="http://schemas.openxmlformats.org/officeDocument/2006/relationships/image" Target="../media/image2.png"/><Relationship Id="rId12" Type="http://schemas.openxmlformats.org/officeDocument/2006/relationships/slideLayout" Target="../slideLayouts/slideLayout29.xml"/><Relationship Id="rId11" Type="http://schemas.openxmlformats.org/officeDocument/2006/relationships/slideLayout" Target="../slideLayouts/slideLayout28.xml"/><Relationship Id="rId10" Type="http://schemas.openxmlformats.org/officeDocument/2006/relationships/slideLayout" Target="../slideLayouts/slideLayout27.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3"/>
          <p:cNvSpPr>
            <a:spLocks noGrp="1" noChangeArrowheads="1"/>
          </p:cNvSpPr>
          <p:nvPr>
            <p:ph type="sldNum" sz="quarter" idx="4"/>
          </p:nvPr>
        </p:nvSpPr>
        <p:spPr bwMode="auto">
          <a:xfrm>
            <a:off x="5519738" y="1042988"/>
            <a:ext cx="573087" cy="287337"/>
          </a:xfrm>
          <a:prstGeom prst="rect">
            <a:avLst/>
          </a:prstGeom>
          <a:noFill/>
          <a:ln w="9525">
            <a:noFill/>
            <a:miter lim="800000"/>
          </a:ln>
          <a:effectLst/>
        </p:spPr>
        <p:txBody>
          <a:bodyPr vert="horz" wrap="square" lIns="91440" tIns="45720" rIns="91440" bIns="45720" numCol="1" anchor="t" anchorCtr="0" compatLnSpc="1"/>
          <a:lstStyle>
            <a:lvl1pPr algn="r">
              <a:defRPr>
                <a:latin typeface="微软雅黑" panose="020B0503020204020204" pitchFamily="34" charset="-122"/>
                <a:ea typeface="微软雅黑" panose="020B0503020204020204" pitchFamily="34" charset="-122"/>
              </a:defRPr>
            </a:lvl1pPr>
          </a:lstStyle>
          <a:p>
            <a:pPr>
              <a:defRPr/>
            </a:pPr>
            <a:fld id="{11664F7E-D1F4-41C9-BE83-F858EE407AF9}" type="slidenum">
              <a:rPr lang="en-US" altLang="ko-KR"/>
            </a:fld>
            <a:endParaRPr lang="en-US" altLang="ko-KR"/>
          </a:p>
        </p:txBody>
      </p:sp>
      <p:sp>
        <p:nvSpPr>
          <p:cNvPr id="1027" name="Rectangle 4"/>
          <p:cNvSpPr>
            <a:spLocks noChangeArrowheads="1"/>
          </p:cNvSpPr>
          <p:nvPr userDrawn="1"/>
        </p:nvSpPr>
        <p:spPr bwMode="auto">
          <a:xfrm>
            <a:off x="115888" y="88900"/>
            <a:ext cx="6626225" cy="8863013"/>
          </a:xfrm>
          <a:prstGeom prst="rect">
            <a:avLst/>
          </a:prstGeom>
          <a:noFill/>
          <a:ln w="12700">
            <a:solidFill>
              <a:schemeClr val="tx1"/>
            </a:solidFill>
            <a:miter lim="800000"/>
          </a:ln>
        </p:spPr>
        <p:txBody>
          <a:bodyPr wrap="none" anchor="ct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defRPr/>
            </a:pPr>
            <a:endParaRPr lang="ko-KR" altLang="en-US"/>
          </a:p>
        </p:txBody>
      </p:sp>
      <p:sp>
        <p:nvSpPr>
          <p:cNvPr id="1028" name="Line 7"/>
          <p:cNvSpPr>
            <a:spLocks noChangeShapeType="1"/>
          </p:cNvSpPr>
          <p:nvPr userDrawn="1"/>
        </p:nvSpPr>
        <p:spPr bwMode="auto">
          <a:xfrm>
            <a:off x="115888" y="1331913"/>
            <a:ext cx="6626225"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3" name="Text Box 8"/>
          <p:cNvSpPr txBox="1">
            <a:spLocks noChangeArrowheads="1"/>
          </p:cNvSpPr>
          <p:nvPr userDrawn="1"/>
        </p:nvSpPr>
        <p:spPr bwMode="auto">
          <a:xfrm>
            <a:off x="188913" y="971550"/>
            <a:ext cx="1295400" cy="388938"/>
          </a:xfrm>
          <a:prstGeom prst="rect">
            <a:avLst/>
          </a:prstGeom>
          <a:noFill/>
          <a:ln>
            <a:noFill/>
          </a:ln>
        </p:spPr>
        <p:txBody>
          <a:bodyPr anchor="ctr">
            <a:spAutoFit/>
          </a:bodyPr>
          <a:lstStyle>
            <a:lvl1pPr eaLnBrk="0" hangingPunct="0">
              <a:defRPr kumimoji="1">
                <a:solidFill>
                  <a:schemeClr val="tx1"/>
                </a:solidFill>
                <a:latin typeface="Gulim" pitchFamily="34" charset="-127"/>
                <a:ea typeface="Gulim" pitchFamily="34" charset="-127"/>
              </a:defRPr>
            </a:lvl1pPr>
            <a:lvl2pPr marL="742950" indent="-285750" eaLnBrk="0" hangingPunct="0">
              <a:defRPr kumimoji="1">
                <a:solidFill>
                  <a:schemeClr val="tx1"/>
                </a:solidFill>
                <a:latin typeface="Gulim" pitchFamily="34" charset="-127"/>
                <a:ea typeface="Gulim" pitchFamily="34" charset="-127"/>
              </a:defRPr>
            </a:lvl2pPr>
            <a:lvl3pPr marL="1143000" indent="-228600" eaLnBrk="0" hangingPunct="0">
              <a:defRPr kumimoji="1">
                <a:solidFill>
                  <a:schemeClr val="tx1"/>
                </a:solidFill>
                <a:latin typeface="Gulim" pitchFamily="34" charset="-127"/>
                <a:ea typeface="Gulim" pitchFamily="34" charset="-127"/>
              </a:defRPr>
            </a:lvl3pPr>
            <a:lvl4pPr marL="1600200" indent="-228600" eaLnBrk="0" hangingPunct="0">
              <a:defRPr kumimoji="1">
                <a:solidFill>
                  <a:schemeClr val="tx1"/>
                </a:solidFill>
                <a:latin typeface="Gulim" pitchFamily="34" charset="-127"/>
                <a:ea typeface="Gulim" pitchFamily="34" charset="-127"/>
              </a:defRPr>
            </a:lvl4pPr>
            <a:lvl5pPr marL="2057400" indent="-228600" eaLnBrk="0" hangingPunct="0">
              <a:defRPr kumimoji="1">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kumimoji="1">
                <a:solidFill>
                  <a:schemeClr val="tx1"/>
                </a:solidFill>
                <a:latin typeface="Gulim" pitchFamily="34" charset="-127"/>
                <a:ea typeface="Gulim" pitchFamily="34" charset="-127"/>
              </a:defRPr>
            </a:lvl9pPr>
          </a:lstStyle>
          <a:p>
            <a:pPr algn="ctr" eaLnBrk="1" hangingPunct="1">
              <a:lnSpc>
                <a:spcPct val="60000"/>
              </a:lnSpc>
              <a:spcBef>
                <a:spcPct val="50000"/>
              </a:spcBef>
              <a:defRPr/>
            </a:pPr>
            <a:r>
              <a:rPr lang="en-US" altLang="ko-KR" sz="1100" dirty="0">
                <a:latin typeface="微软雅黑" panose="020B0503020204020204" pitchFamily="34" charset="-122"/>
                <a:ea typeface="微软雅黑" panose="020B0503020204020204" pitchFamily="34" charset="-122"/>
              </a:rPr>
              <a:t>SPEC. NUMBER</a:t>
            </a:r>
            <a:endParaRPr lang="en-US" altLang="ko-KR" sz="1100" dirty="0">
              <a:latin typeface="微软雅黑" panose="020B0503020204020204" pitchFamily="34" charset="-122"/>
              <a:ea typeface="微软雅黑" panose="020B0503020204020204" pitchFamily="34" charset="-122"/>
            </a:endParaRPr>
          </a:p>
          <a:p>
            <a:pPr algn="ctr" eaLnBrk="1" hangingPunct="1">
              <a:lnSpc>
                <a:spcPct val="60000"/>
              </a:lnSpc>
              <a:spcBef>
                <a:spcPct val="50000"/>
              </a:spcBef>
              <a:defRPr/>
            </a:pPr>
            <a:r>
              <a:rPr lang="en-US" altLang="zh-CN" sz="1100" dirty="0">
                <a:latin typeface="微软雅黑" panose="020B0503020204020204" pitchFamily="34" charset="-122"/>
                <a:ea typeface="微软雅黑" panose="020B0503020204020204" pitchFamily="34" charset="-122"/>
              </a:rPr>
              <a:t>S8-65-8C-312</a:t>
            </a:r>
            <a:endParaRPr lang="en-US" altLang="zh-CN" sz="1100" dirty="0">
              <a:latin typeface="微软雅黑" panose="020B0503020204020204" pitchFamily="34" charset="-122"/>
              <a:ea typeface="微软雅黑" panose="020B0503020204020204" pitchFamily="34" charset="-122"/>
            </a:endParaRPr>
          </a:p>
        </p:txBody>
      </p:sp>
      <p:sp>
        <p:nvSpPr>
          <p:cNvPr id="1030" name="Line 10"/>
          <p:cNvSpPr>
            <a:spLocks noChangeShapeType="1"/>
          </p:cNvSpPr>
          <p:nvPr userDrawn="1"/>
        </p:nvSpPr>
        <p:spPr bwMode="auto">
          <a:xfrm>
            <a:off x="3213100" y="827088"/>
            <a:ext cx="0" cy="492125"/>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031" name="Line 11"/>
          <p:cNvSpPr>
            <a:spLocks noChangeShapeType="1"/>
          </p:cNvSpPr>
          <p:nvPr userDrawn="1"/>
        </p:nvSpPr>
        <p:spPr bwMode="auto">
          <a:xfrm>
            <a:off x="3860800" y="827088"/>
            <a:ext cx="0" cy="492125"/>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6" name="Text Box 13"/>
          <p:cNvSpPr txBox="1">
            <a:spLocks noChangeArrowheads="1"/>
          </p:cNvSpPr>
          <p:nvPr userDrawn="1"/>
        </p:nvSpPr>
        <p:spPr bwMode="auto">
          <a:xfrm>
            <a:off x="1627188" y="884238"/>
            <a:ext cx="1584325" cy="447675"/>
          </a:xfrm>
          <a:prstGeom prst="rect">
            <a:avLst/>
          </a:prstGeom>
          <a:noFill/>
          <a:ln>
            <a:noFill/>
          </a:ln>
        </p:spPr>
        <p:txBody>
          <a:bodyPr anchor="ctr">
            <a:spAutoFit/>
          </a:bodyPr>
          <a:lstStyle>
            <a:lvl1pPr eaLnBrk="0" hangingPunct="0">
              <a:defRPr kumimoji="1">
                <a:solidFill>
                  <a:schemeClr val="tx1"/>
                </a:solidFill>
                <a:latin typeface="Gulim" pitchFamily="34" charset="-127"/>
                <a:ea typeface="Gulim" pitchFamily="34" charset="-127"/>
              </a:defRPr>
            </a:lvl1pPr>
            <a:lvl2pPr marL="742950" indent="-285750" eaLnBrk="0" hangingPunct="0">
              <a:defRPr kumimoji="1">
                <a:solidFill>
                  <a:schemeClr val="tx1"/>
                </a:solidFill>
                <a:latin typeface="Gulim" pitchFamily="34" charset="-127"/>
                <a:ea typeface="Gulim" pitchFamily="34" charset="-127"/>
              </a:defRPr>
            </a:lvl2pPr>
            <a:lvl3pPr marL="1143000" indent="-228600" eaLnBrk="0" hangingPunct="0">
              <a:defRPr kumimoji="1">
                <a:solidFill>
                  <a:schemeClr val="tx1"/>
                </a:solidFill>
                <a:latin typeface="Gulim" pitchFamily="34" charset="-127"/>
                <a:ea typeface="Gulim" pitchFamily="34" charset="-127"/>
              </a:defRPr>
            </a:lvl3pPr>
            <a:lvl4pPr marL="1600200" indent="-228600" eaLnBrk="0" hangingPunct="0">
              <a:defRPr kumimoji="1">
                <a:solidFill>
                  <a:schemeClr val="tx1"/>
                </a:solidFill>
                <a:latin typeface="Gulim" pitchFamily="34" charset="-127"/>
                <a:ea typeface="Gulim" pitchFamily="34" charset="-127"/>
              </a:defRPr>
            </a:lvl4pPr>
            <a:lvl5pPr marL="2057400" indent="-228600" eaLnBrk="0" hangingPunct="0">
              <a:defRPr kumimoji="1">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kumimoji="1">
                <a:solidFill>
                  <a:schemeClr val="tx1"/>
                </a:solidFill>
                <a:latin typeface="Gulim" pitchFamily="34" charset="-127"/>
                <a:ea typeface="Gulim" pitchFamily="34" charset="-127"/>
              </a:defRPr>
            </a:lvl9pPr>
          </a:lstStyle>
          <a:p>
            <a:pPr algn="ctr" eaLnBrk="1" hangingPunct="1">
              <a:spcBef>
                <a:spcPct val="50000"/>
              </a:spcBef>
              <a:defRPr/>
            </a:pPr>
            <a:r>
              <a:rPr lang="en-US" altLang="ko-KR" sz="1100" dirty="0">
                <a:latin typeface="微软雅黑" panose="020B0503020204020204" pitchFamily="34" charset="-122"/>
                <a:ea typeface="微软雅黑" panose="020B0503020204020204" pitchFamily="34" charset="-122"/>
              </a:rPr>
              <a:t>PRODUCT GROUP</a:t>
            </a:r>
            <a:endParaRPr lang="en-US" altLang="ko-KR" sz="1100" dirty="0">
              <a:latin typeface="微软雅黑" panose="020B0503020204020204" pitchFamily="34" charset="-122"/>
              <a:ea typeface="微软雅黑" panose="020B0503020204020204" pitchFamily="34" charset="-122"/>
            </a:endParaRPr>
          </a:p>
          <a:p>
            <a:pPr algn="ctr" eaLnBrk="1" hangingPunct="1">
              <a:lnSpc>
                <a:spcPct val="60000"/>
              </a:lnSpc>
              <a:spcBef>
                <a:spcPct val="50000"/>
              </a:spcBef>
              <a:defRPr/>
            </a:pPr>
            <a:r>
              <a:rPr lang="en-US" altLang="ko-KR" sz="1100" dirty="0">
                <a:latin typeface="微软雅黑" panose="020B0503020204020204" pitchFamily="34" charset="-122"/>
                <a:ea typeface="微软雅黑" panose="020B0503020204020204" pitchFamily="34" charset="-122"/>
              </a:rPr>
              <a:t>TFT- LCD </a:t>
            </a:r>
            <a:endParaRPr lang="en-US" altLang="ko-KR" sz="1100" dirty="0">
              <a:latin typeface="微软雅黑" panose="020B0503020204020204" pitchFamily="34" charset="-122"/>
              <a:ea typeface="微软雅黑" panose="020B0503020204020204" pitchFamily="34" charset="-122"/>
            </a:endParaRPr>
          </a:p>
        </p:txBody>
      </p:sp>
      <p:sp>
        <p:nvSpPr>
          <p:cNvPr id="17" name="Text Box 15"/>
          <p:cNvSpPr txBox="1">
            <a:spLocks noChangeArrowheads="1"/>
          </p:cNvSpPr>
          <p:nvPr userDrawn="1"/>
        </p:nvSpPr>
        <p:spPr bwMode="auto">
          <a:xfrm>
            <a:off x="4197350" y="891579"/>
            <a:ext cx="1152525" cy="464743"/>
          </a:xfrm>
          <a:prstGeom prst="rect">
            <a:avLst/>
          </a:prstGeom>
          <a:noFill/>
          <a:ln>
            <a:noFill/>
          </a:ln>
        </p:spPr>
        <p:txBody>
          <a:bodyPr anchor="ctr">
            <a:spAutoFit/>
          </a:bodyPr>
          <a:lstStyle>
            <a:lvl1pPr eaLnBrk="0" hangingPunct="0">
              <a:defRPr kumimoji="1">
                <a:solidFill>
                  <a:schemeClr val="tx1"/>
                </a:solidFill>
                <a:latin typeface="Gulim" pitchFamily="34" charset="-127"/>
                <a:ea typeface="Gulim" pitchFamily="34" charset="-127"/>
              </a:defRPr>
            </a:lvl1pPr>
            <a:lvl2pPr marL="742950" indent="-285750" eaLnBrk="0" hangingPunct="0">
              <a:defRPr kumimoji="1">
                <a:solidFill>
                  <a:schemeClr val="tx1"/>
                </a:solidFill>
                <a:latin typeface="Gulim" pitchFamily="34" charset="-127"/>
                <a:ea typeface="Gulim" pitchFamily="34" charset="-127"/>
              </a:defRPr>
            </a:lvl2pPr>
            <a:lvl3pPr marL="1143000" indent="-228600" eaLnBrk="0" hangingPunct="0">
              <a:defRPr kumimoji="1">
                <a:solidFill>
                  <a:schemeClr val="tx1"/>
                </a:solidFill>
                <a:latin typeface="Gulim" pitchFamily="34" charset="-127"/>
                <a:ea typeface="Gulim" pitchFamily="34" charset="-127"/>
              </a:defRPr>
            </a:lvl3pPr>
            <a:lvl4pPr marL="1600200" indent="-228600" eaLnBrk="0" hangingPunct="0">
              <a:defRPr kumimoji="1">
                <a:solidFill>
                  <a:schemeClr val="tx1"/>
                </a:solidFill>
                <a:latin typeface="Gulim" pitchFamily="34" charset="-127"/>
                <a:ea typeface="Gulim" pitchFamily="34" charset="-127"/>
              </a:defRPr>
            </a:lvl4pPr>
            <a:lvl5pPr marL="2057400" indent="-228600" eaLnBrk="0" hangingPunct="0">
              <a:defRPr kumimoji="1">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kumimoji="1">
                <a:solidFill>
                  <a:schemeClr val="tx1"/>
                </a:solidFill>
                <a:latin typeface="Gulim" pitchFamily="34" charset="-127"/>
                <a:ea typeface="Gulim" pitchFamily="34" charset="-127"/>
              </a:defRPr>
            </a:lvl9pPr>
          </a:lstStyle>
          <a:p>
            <a:pPr algn="ctr" eaLnBrk="1" hangingPunct="1">
              <a:spcBef>
                <a:spcPct val="50000"/>
              </a:spcBef>
              <a:defRPr/>
            </a:pPr>
            <a:r>
              <a:rPr lang="en-US" altLang="ko-KR" sz="1100" dirty="0">
                <a:latin typeface="微软雅黑" panose="020B0503020204020204" pitchFamily="34" charset="-122"/>
                <a:ea typeface="微软雅黑" panose="020B0503020204020204" pitchFamily="34" charset="-122"/>
              </a:rPr>
              <a:t>ISSUE DATE</a:t>
            </a:r>
            <a:endParaRPr lang="en-US" altLang="ko-KR" sz="1100" dirty="0">
              <a:latin typeface="微软雅黑" panose="020B0503020204020204" pitchFamily="34" charset="-122"/>
              <a:ea typeface="微软雅黑" panose="020B0503020204020204" pitchFamily="34" charset="-122"/>
            </a:endParaRPr>
          </a:p>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100" b="0" i="0" u="none" strike="noStrike" cap="none" normalizeH="0" baseline="0" dirty="0">
                <a:ln>
                  <a:noFill/>
                </a:ln>
                <a:solidFill>
                  <a:schemeClr val="tx1"/>
                </a:solidFill>
                <a:effectLst/>
                <a:latin typeface="Arial" panose="020B0604020202020204" pitchFamily="34" charset="0"/>
                <a:ea typeface="Gulim" pitchFamily="34" charset="-127"/>
              </a:rPr>
              <a:t>2022.10.26</a:t>
            </a:r>
            <a:endParaRPr kumimoji="1" lang="en-US" altLang="ko-KR" sz="1100" b="0" i="0" u="none" strike="noStrike" cap="none" normalizeH="0" baseline="0" dirty="0">
              <a:ln>
                <a:noFill/>
              </a:ln>
              <a:solidFill>
                <a:schemeClr val="tx1"/>
              </a:solidFill>
              <a:effectLst/>
              <a:latin typeface="Arial" panose="020B0604020202020204" pitchFamily="34" charset="0"/>
              <a:ea typeface="Gulim" pitchFamily="34" charset="-127"/>
            </a:endParaRPr>
          </a:p>
        </p:txBody>
      </p:sp>
      <p:sp>
        <p:nvSpPr>
          <p:cNvPr id="18" name="Text Box 16"/>
          <p:cNvSpPr txBox="1">
            <a:spLocks noChangeArrowheads="1"/>
          </p:cNvSpPr>
          <p:nvPr userDrawn="1"/>
        </p:nvSpPr>
        <p:spPr bwMode="auto">
          <a:xfrm>
            <a:off x="5805488" y="825500"/>
            <a:ext cx="647700" cy="260350"/>
          </a:xfrm>
          <a:prstGeom prst="rect">
            <a:avLst/>
          </a:prstGeom>
          <a:noFill/>
          <a:ln>
            <a:noFill/>
          </a:ln>
        </p:spPr>
        <p:txBody>
          <a:bodyPr anchor="ctr">
            <a:spAutoFit/>
          </a:bodyPr>
          <a:lstStyle>
            <a:lvl1pPr eaLnBrk="0" hangingPunct="0">
              <a:defRPr kumimoji="1">
                <a:solidFill>
                  <a:schemeClr val="tx1"/>
                </a:solidFill>
                <a:latin typeface="Gulim" pitchFamily="34" charset="-127"/>
                <a:ea typeface="Gulim" pitchFamily="34" charset="-127"/>
              </a:defRPr>
            </a:lvl1pPr>
            <a:lvl2pPr marL="742950" indent="-285750" eaLnBrk="0" hangingPunct="0">
              <a:defRPr kumimoji="1">
                <a:solidFill>
                  <a:schemeClr val="tx1"/>
                </a:solidFill>
                <a:latin typeface="Gulim" pitchFamily="34" charset="-127"/>
                <a:ea typeface="Gulim" pitchFamily="34" charset="-127"/>
              </a:defRPr>
            </a:lvl2pPr>
            <a:lvl3pPr marL="1143000" indent="-228600" eaLnBrk="0" hangingPunct="0">
              <a:defRPr kumimoji="1">
                <a:solidFill>
                  <a:schemeClr val="tx1"/>
                </a:solidFill>
                <a:latin typeface="Gulim" pitchFamily="34" charset="-127"/>
                <a:ea typeface="Gulim" pitchFamily="34" charset="-127"/>
              </a:defRPr>
            </a:lvl3pPr>
            <a:lvl4pPr marL="1600200" indent="-228600" eaLnBrk="0" hangingPunct="0">
              <a:defRPr kumimoji="1">
                <a:solidFill>
                  <a:schemeClr val="tx1"/>
                </a:solidFill>
                <a:latin typeface="Gulim" pitchFamily="34" charset="-127"/>
                <a:ea typeface="Gulim" pitchFamily="34" charset="-127"/>
              </a:defRPr>
            </a:lvl4pPr>
            <a:lvl5pPr marL="2057400" indent="-228600" eaLnBrk="0" hangingPunct="0">
              <a:defRPr kumimoji="1">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kumimoji="1">
                <a:solidFill>
                  <a:schemeClr val="tx1"/>
                </a:solidFill>
                <a:latin typeface="Gulim" pitchFamily="34" charset="-127"/>
                <a:ea typeface="Gulim" pitchFamily="34" charset="-127"/>
              </a:defRPr>
            </a:lvl9pPr>
          </a:lstStyle>
          <a:p>
            <a:pPr algn="ctr" eaLnBrk="1" hangingPunct="1">
              <a:spcBef>
                <a:spcPct val="50000"/>
              </a:spcBef>
              <a:defRPr/>
            </a:pPr>
            <a:r>
              <a:rPr lang="en-US" altLang="ko-KR" sz="1100" dirty="0">
                <a:latin typeface="微软雅黑" panose="020B0503020204020204" pitchFamily="34" charset="-122"/>
                <a:ea typeface="微软雅黑" panose="020B0503020204020204" pitchFamily="34" charset="-122"/>
              </a:rPr>
              <a:t>PAGE</a:t>
            </a:r>
            <a:endParaRPr lang="en-US" altLang="ko-KR" sz="1100" dirty="0">
              <a:latin typeface="微软雅黑" panose="020B0503020204020204" pitchFamily="34" charset="-122"/>
              <a:ea typeface="微软雅黑" panose="020B0503020204020204" pitchFamily="34" charset="-122"/>
            </a:endParaRPr>
          </a:p>
        </p:txBody>
      </p:sp>
      <p:sp>
        <p:nvSpPr>
          <p:cNvPr id="1035" name="Line 17"/>
          <p:cNvSpPr>
            <a:spLocks noChangeShapeType="1"/>
          </p:cNvSpPr>
          <p:nvPr userDrawn="1"/>
        </p:nvSpPr>
        <p:spPr bwMode="auto">
          <a:xfrm>
            <a:off x="115888" y="836613"/>
            <a:ext cx="6626225"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036" name="Rectangle 23"/>
          <p:cNvSpPr>
            <a:spLocks noChangeArrowheads="1"/>
          </p:cNvSpPr>
          <p:nvPr userDrawn="1"/>
        </p:nvSpPr>
        <p:spPr bwMode="auto">
          <a:xfrm>
            <a:off x="115888" y="88900"/>
            <a:ext cx="6626225" cy="8863013"/>
          </a:xfrm>
          <a:prstGeom prst="rect">
            <a:avLst/>
          </a:prstGeom>
          <a:noFill/>
          <a:ln w="12700">
            <a:solidFill>
              <a:schemeClr val="tx1"/>
            </a:solidFill>
            <a:miter lim="800000"/>
          </a:ln>
        </p:spPr>
        <p:txBody>
          <a:bodyPr wrap="none" anchor="ct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defRPr/>
            </a:pPr>
            <a:endParaRPr lang="ko-KR" altLang="en-US"/>
          </a:p>
        </p:txBody>
      </p:sp>
      <p:sp>
        <p:nvSpPr>
          <p:cNvPr id="1037" name="Line 28"/>
          <p:cNvSpPr>
            <a:spLocks noChangeShapeType="1"/>
          </p:cNvSpPr>
          <p:nvPr userDrawn="1"/>
        </p:nvSpPr>
        <p:spPr bwMode="auto">
          <a:xfrm>
            <a:off x="1609725" y="827088"/>
            <a:ext cx="0" cy="492125"/>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038" name="Line 29"/>
          <p:cNvSpPr>
            <a:spLocks noChangeShapeType="1"/>
          </p:cNvSpPr>
          <p:nvPr userDrawn="1"/>
        </p:nvSpPr>
        <p:spPr bwMode="auto">
          <a:xfrm>
            <a:off x="5516563" y="827088"/>
            <a:ext cx="0" cy="492125"/>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039" name="Line 31"/>
          <p:cNvSpPr>
            <a:spLocks noChangeShapeType="1"/>
          </p:cNvSpPr>
          <p:nvPr userDrawn="1"/>
        </p:nvSpPr>
        <p:spPr bwMode="auto">
          <a:xfrm>
            <a:off x="115888" y="827088"/>
            <a:ext cx="6626225"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24" name="Text Box 45"/>
          <p:cNvSpPr txBox="1">
            <a:spLocks noChangeArrowheads="1"/>
          </p:cNvSpPr>
          <p:nvPr userDrawn="1"/>
        </p:nvSpPr>
        <p:spPr bwMode="auto">
          <a:xfrm>
            <a:off x="5805488" y="1042988"/>
            <a:ext cx="798512" cy="276225"/>
          </a:xfrm>
          <a:prstGeom prst="rect">
            <a:avLst/>
          </a:prstGeom>
          <a:noFill/>
          <a:ln>
            <a:noFill/>
          </a:ln>
        </p:spPr>
        <p:txBody>
          <a:bodyPr>
            <a:spAutoFit/>
          </a:bodyPr>
          <a:lstStyle>
            <a:lvl1pPr eaLnBrk="0" hangingPunct="0">
              <a:defRPr kumimoji="1">
                <a:solidFill>
                  <a:schemeClr val="tx1"/>
                </a:solidFill>
                <a:latin typeface="Gulim" pitchFamily="34" charset="-127"/>
                <a:ea typeface="Gulim" pitchFamily="34" charset="-127"/>
              </a:defRPr>
            </a:lvl1pPr>
            <a:lvl2pPr marL="742950" indent="-285750" eaLnBrk="0" hangingPunct="0">
              <a:defRPr kumimoji="1">
                <a:solidFill>
                  <a:schemeClr val="tx1"/>
                </a:solidFill>
                <a:latin typeface="Gulim" pitchFamily="34" charset="-127"/>
                <a:ea typeface="Gulim" pitchFamily="34" charset="-127"/>
              </a:defRPr>
            </a:lvl2pPr>
            <a:lvl3pPr marL="1143000" indent="-228600" eaLnBrk="0" hangingPunct="0">
              <a:defRPr kumimoji="1">
                <a:solidFill>
                  <a:schemeClr val="tx1"/>
                </a:solidFill>
                <a:latin typeface="Gulim" pitchFamily="34" charset="-127"/>
                <a:ea typeface="Gulim" pitchFamily="34" charset="-127"/>
              </a:defRPr>
            </a:lvl3pPr>
            <a:lvl4pPr marL="1600200" indent="-228600" eaLnBrk="0" hangingPunct="0">
              <a:defRPr kumimoji="1">
                <a:solidFill>
                  <a:schemeClr val="tx1"/>
                </a:solidFill>
                <a:latin typeface="Gulim" pitchFamily="34" charset="-127"/>
                <a:ea typeface="Gulim" pitchFamily="34" charset="-127"/>
              </a:defRPr>
            </a:lvl4pPr>
            <a:lvl5pPr marL="2057400" indent="-228600" eaLnBrk="0" hangingPunct="0">
              <a:defRPr kumimoji="1">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kumimoji="1">
                <a:solidFill>
                  <a:schemeClr val="tx1"/>
                </a:solidFill>
                <a:latin typeface="Gulim" pitchFamily="34" charset="-127"/>
                <a:ea typeface="Gulim" pitchFamily="34" charset="-127"/>
              </a:defRPr>
            </a:lvl9pPr>
          </a:lstStyle>
          <a:p>
            <a:pPr algn="ctr" eaLnBrk="1" hangingPunct="1">
              <a:spcBef>
                <a:spcPct val="50000"/>
              </a:spcBef>
              <a:defRPr/>
            </a:pPr>
            <a:r>
              <a:rPr lang="en-US" altLang="ko-KR" dirty="0">
                <a:latin typeface="微软雅黑" panose="020B0503020204020204" pitchFamily="34" charset="-122"/>
                <a:ea typeface="微软雅黑" panose="020B0503020204020204" pitchFamily="34" charset="-122"/>
              </a:rPr>
              <a:t> OF 24</a:t>
            </a:r>
            <a:endParaRPr lang="en-US" altLang="ko-KR" dirty="0">
              <a:latin typeface="微软雅黑" panose="020B0503020204020204" pitchFamily="34" charset="-122"/>
              <a:ea typeface="微软雅黑" panose="020B0503020204020204" pitchFamily="34" charset="-122"/>
            </a:endParaRPr>
          </a:p>
        </p:txBody>
      </p:sp>
      <p:sp>
        <p:nvSpPr>
          <p:cNvPr id="25" name="Text Box 14"/>
          <p:cNvSpPr txBox="1">
            <a:spLocks noChangeArrowheads="1"/>
          </p:cNvSpPr>
          <p:nvPr userDrawn="1"/>
        </p:nvSpPr>
        <p:spPr bwMode="auto">
          <a:xfrm>
            <a:off x="3068638" y="971550"/>
            <a:ext cx="922337" cy="415178"/>
          </a:xfrm>
          <a:prstGeom prst="rect">
            <a:avLst/>
          </a:prstGeom>
          <a:noFill/>
          <a:ln>
            <a:noFill/>
          </a:ln>
        </p:spPr>
        <p:txBody>
          <a:bodyPr>
            <a:spAutoFit/>
          </a:bodyPr>
          <a:lstStyle>
            <a:lvl1pPr eaLnBrk="0" hangingPunct="0">
              <a:defRPr kumimoji="1">
                <a:solidFill>
                  <a:schemeClr val="tx1"/>
                </a:solidFill>
                <a:latin typeface="Gulim" pitchFamily="34" charset="-127"/>
                <a:ea typeface="Gulim" pitchFamily="34" charset="-127"/>
              </a:defRPr>
            </a:lvl1pPr>
            <a:lvl2pPr marL="742950" indent="-285750" eaLnBrk="0" hangingPunct="0">
              <a:defRPr kumimoji="1">
                <a:solidFill>
                  <a:schemeClr val="tx1"/>
                </a:solidFill>
                <a:latin typeface="Gulim" pitchFamily="34" charset="-127"/>
                <a:ea typeface="Gulim" pitchFamily="34" charset="-127"/>
              </a:defRPr>
            </a:lvl2pPr>
            <a:lvl3pPr marL="1143000" indent="-228600" eaLnBrk="0" hangingPunct="0">
              <a:defRPr kumimoji="1">
                <a:solidFill>
                  <a:schemeClr val="tx1"/>
                </a:solidFill>
                <a:latin typeface="Gulim" pitchFamily="34" charset="-127"/>
                <a:ea typeface="Gulim" pitchFamily="34" charset="-127"/>
              </a:defRPr>
            </a:lvl3pPr>
            <a:lvl4pPr marL="1600200" indent="-228600" eaLnBrk="0" hangingPunct="0">
              <a:defRPr kumimoji="1">
                <a:solidFill>
                  <a:schemeClr val="tx1"/>
                </a:solidFill>
                <a:latin typeface="Gulim" pitchFamily="34" charset="-127"/>
                <a:ea typeface="Gulim" pitchFamily="34" charset="-127"/>
              </a:defRPr>
            </a:lvl4pPr>
            <a:lvl5pPr marL="2057400" indent="-228600" eaLnBrk="0" hangingPunct="0">
              <a:defRPr kumimoji="1">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kumimoji="1">
                <a:solidFill>
                  <a:schemeClr val="tx1"/>
                </a:solidFill>
                <a:latin typeface="Gulim" pitchFamily="34" charset="-127"/>
                <a:ea typeface="Gulim" pitchFamily="34" charset="-127"/>
              </a:defRPr>
            </a:lvl9pPr>
          </a:lstStyle>
          <a:p>
            <a:pPr algn="ctr" eaLnBrk="1" hangingPunct="1">
              <a:lnSpc>
                <a:spcPct val="60000"/>
              </a:lnSpc>
              <a:spcBef>
                <a:spcPct val="50000"/>
              </a:spcBef>
              <a:defRPr/>
            </a:pPr>
            <a:r>
              <a:rPr lang="en-US" altLang="ko-KR" dirty="0">
                <a:latin typeface="微软雅黑" panose="020B0503020204020204" pitchFamily="34" charset="-122"/>
                <a:ea typeface="微软雅黑" panose="020B0503020204020204" pitchFamily="34" charset="-122"/>
              </a:rPr>
              <a:t> REV.</a:t>
            </a:r>
            <a:endParaRPr lang="en-US" altLang="ko-KR" dirty="0">
              <a:latin typeface="微软雅黑" panose="020B0503020204020204" pitchFamily="34" charset="-122"/>
              <a:ea typeface="微软雅黑" panose="020B0503020204020204" pitchFamily="34" charset="-122"/>
            </a:endParaRPr>
          </a:p>
          <a:p>
            <a:pPr algn="ctr" eaLnBrk="1" hangingPunct="1">
              <a:lnSpc>
                <a:spcPct val="60000"/>
              </a:lnSpc>
              <a:spcBef>
                <a:spcPct val="50000"/>
              </a:spcBef>
              <a:defRPr/>
            </a:pPr>
            <a:r>
              <a:rPr lang="en-US" altLang="ko-KR" dirty="0">
                <a:latin typeface="微软雅黑" panose="020B0503020204020204" pitchFamily="34" charset="-122"/>
                <a:ea typeface="微软雅黑" panose="020B0503020204020204" pitchFamily="34" charset="-122"/>
              </a:rPr>
              <a:t>P1</a:t>
            </a:r>
            <a:endParaRPr lang="en-US" altLang="ko-KR" dirty="0">
              <a:latin typeface="微软雅黑" panose="020B0503020204020204" pitchFamily="34" charset="-122"/>
              <a:ea typeface="微软雅黑" panose="020B0503020204020204" pitchFamily="34" charset="-122"/>
            </a:endParaRPr>
          </a:p>
        </p:txBody>
      </p:sp>
      <p:sp>
        <p:nvSpPr>
          <p:cNvPr id="1043" name="Rectangle 48"/>
          <p:cNvSpPr>
            <a:spLocks noChangeArrowheads="1"/>
          </p:cNvSpPr>
          <p:nvPr userDrawn="1"/>
        </p:nvSpPr>
        <p:spPr bwMode="auto">
          <a:xfrm>
            <a:off x="115888" y="111125"/>
            <a:ext cx="5400675" cy="701675"/>
          </a:xfrm>
          <a:prstGeom prst="rect">
            <a:avLst/>
          </a:prstGeom>
          <a:noFill/>
          <a:ln>
            <a:noFill/>
          </a:ln>
        </p:spPr>
        <p:txBody>
          <a:bodyPr anchor="ct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a:defRPr/>
            </a:pPr>
            <a:r>
              <a:rPr lang="en-US" altLang="ko-KR" sz="1000" b="1" dirty="0">
                <a:latin typeface="微软雅黑" panose="020B0503020204020204" pitchFamily="34" charset="-122"/>
                <a:ea typeface="微软雅黑" panose="020B0503020204020204" pitchFamily="34" charset="-122"/>
              </a:rPr>
              <a:t>PROPRIETARY NOTE</a:t>
            </a:r>
            <a:endParaRPr lang="en-US" altLang="ko-KR" sz="1000" b="1" dirty="0">
              <a:latin typeface="微软雅黑" panose="020B0503020204020204" pitchFamily="34" charset="-122"/>
              <a:ea typeface="微软雅黑" panose="020B0503020204020204" pitchFamily="34" charset="-122"/>
            </a:endParaRPr>
          </a:p>
          <a:p>
            <a:pPr>
              <a:defRPr/>
            </a:pPr>
            <a:r>
              <a:rPr lang="en-US" altLang="ko-KR" sz="1000" dirty="0">
                <a:latin typeface="微软雅黑" panose="020B0503020204020204" pitchFamily="34" charset="-122"/>
                <a:ea typeface="微软雅黑" panose="020B0503020204020204" pitchFamily="34" charset="-122"/>
              </a:rPr>
              <a:t>THIS SPECIFICATION IS THE PROPERTY OF BOE </a:t>
            </a:r>
            <a:r>
              <a:rPr lang="en-US" altLang="zh-CN" sz="1000" dirty="0">
                <a:latin typeface="微软雅黑" panose="020B0503020204020204" pitchFamily="34" charset="-122"/>
                <a:ea typeface="微软雅黑" panose="020B0503020204020204" pitchFamily="34" charset="-122"/>
              </a:rPr>
              <a:t>HF</a:t>
            </a:r>
            <a:r>
              <a:rPr lang="en-US" altLang="ko-KR" sz="1000" dirty="0">
                <a:latin typeface="微软雅黑" panose="020B0503020204020204" pitchFamily="34" charset="-122"/>
                <a:ea typeface="微软雅黑" panose="020B0503020204020204" pitchFamily="34" charset="-122"/>
              </a:rPr>
              <a:t> AND SHALL NOT</a:t>
            </a:r>
            <a:r>
              <a:rPr lang="en-US" altLang="zh-CN" sz="1000" dirty="0">
                <a:latin typeface="微软雅黑" panose="020B0503020204020204" pitchFamily="34" charset="-122"/>
                <a:ea typeface="微软雅黑" panose="020B0503020204020204" pitchFamily="34" charset="-122"/>
              </a:rPr>
              <a:t> </a:t>
            </a:r>
            <a:r>
              <a:rPr lang="en-US" altLang="ko-KR" sz="1000" dirty="0">
                <a:latin typeface="微软雅黑" panose="020B0503020204020204" pitchFamily="34" charset="-122"/>
                <a:ea typeface="微软雅黑" panose="020B0503020204020204" pitchFamily="34" charset="-122"/>
              </a:rPr>
              <a:t>BE REPRODUCED OR COPIED WITHOUT THE WRITTEN PERMISSION OF BOE </a:t>
            </a:r>
            <a:r>
              <a:rPr lang="en-US" altLang="zh-CN" sz="1000" dirty="0">
                <a:latin typeface="微软雅黑" panose="020B0503020204020204" pitchFamily="34" charset="-122"/>
                <a:ea typeface="微软雅黑" panose="020B0503020204020204" pitchFamily="34" charset="-122"/>
              </a:rPr>
              <a:t>HF</a:t>
            </a:r>
            <a:r>
              <a:rPr lang="en-US" altLang="ko-KR" sz="1000" dirty="0">
                <a:latin typeface="微软雅黑" panose="020B0503020204020204" pitchFamily="34" charset="-122"/>
                <a:ea typeface="微软雅黑" panose="020B0503020204020204" pitchFamily="34" charset="-122"/>
              </a:rPr>
              <a:t> AND MUST BE RETURNED TO BOE </a:t>
            </a:r>
            <a:r>
              <a:rPr lang="en-US" altLang="zh-CN" sz="1000" dirty="0">
                <a:latin typeface="微软雅黑" panose="020B0503020204020204" pitchFamily="34" charset="-122"/>
                <a:ea typeface="微软雅黑" panose="020B0503020204020204" pitchFamily="34" charset="-122"/>
              </a:rPr>
              <a:t>HF</a:t>
            </a:r>
            <a:r>
              <a:rPr lang="en-US" altLang="ko-KR" sz="1000" dirty="0">
                <a:latin typeface="微软雅黑" panose="020B0503020204020204" pitchFamily="34" charset="-122"/>
                <a:ea typeface="微软雅黑" panose="020B0503020204020204" pitchFamily="34" charset="-122"/>
              </a:rPr>
              <a:t> UPON ITS REQUEST </a:t>
            </a:r>
            <a:endParaRPr lang="en-US" altLang="ko-KR" sz="1000" dirty="0">
              <a:latin typeface="微软雅黑" panose="020B0503020204020204" pitchFamily="34" charset="-122"/>
              <a:ea typeface="微软雅黑" panose="020B0503020204020204" pitchFamily="34" charset="-122"/>
            </a:endParaRPr>
          </a:p>
        </p:txBody>
      </p:sp>
      <p:pic>
        <p:nvPicPr>
          <p:cNvPr id="2" name="图片 27"/>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5608638" y="220663"/>
            <a:ext cx="10604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 name="Line 29"/>
          <p:cNvSpPr>
            <a:spLocks noChangeShapeType="1"/>
          </p:cNvSpPr>
          <p:nvPr userDrawn="1"/>
        </p:nvSpPr>
        <p:spPr bwMode="auto">
          <a:xfrm>
            <a:off x="5516563" y="107950"/>
            <a:ext cx="0" cy="719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23" name="Text Box 199"/>
          <p:cNvSpPr txBox="1">
            <a:spLocks noChangeArrowheads="1"/>
          </p:cNvSpPr>
          <p:nvPr userDrawn="1"/>
        </p:nvSpPr>
        <p:spPr bwMode="auto">
          <a:xfrm>
            <a:off x="20638" y="8969375"/>
            <a:ext cx="1773237" cy="211138"/>
          </a:xfrm>
          <a:prstGeom prst="rect">
            <a:avLst/>
          </a:prstGeom>
          <a:noFill/>
          <a:ln>
            <a:noFill/>
          </a:ln>
        </p:spPr>
        <p:txBody>
          <a:bodyPr>
            <a:spAutoFit/>
          </a:bodyPr>
          <a:lstStyle>
            <a:lvl1pPr eaLnBrk="0" hangingPunct="0">
              <a:defRPr kumimoji="1" sz="1200">
                <a:solidFill>
                  <a:schemeClr val="tx1"/>
                </a:solidFill>
                <a:latin typeface="Gulim" pitchFamily="34" charset="-127"/>
                <a:ea typeface="Gulim" pitchFamily="34" charset="-127"/>
              </a:defRPr>
            </a:lvl1pPr>
            <a:lvl2pPr marL="742950" indent="-285750" eaLnBrk="0" hangingPunct="0">
              <a:defRPr kumimoji="1" sz="1200">
                <a:solidFill>
                  <a:schemeClr val="tx1"/>
                </a:solidFill>
                <a:latin typeface="Gulim" pitchFamily="34" charset="-127"/>
                <a:ea typeface="Gulim" pitchFamily="34" charset="-127"/>
              </a:defRPr>
            </a:lvl2pPr>
            <a:lvl3pPr marL="1143000" indent="-228600" eaLnBrk="0" hangingPunct="0">
              <a:defRPr kumimoji="1" sz="1200">
                <a:solidFill>
                  <a:schemeClr val="tx1"/>
                </a:solidFill>
                <a:latin typeface="Gulim" pitchFamily="34" charset="-127"/>
                <a:ea typeface="Gulim" pitchFamily="34" charset="-127"/>
              </a:defRPr>
            </a:lvl3pPr>
            <a:lvl4pPr marL="1600200" indent="-228600" eaLnBrk="0" hangingPunct="0">
              <a:defRPr kumimoji="1" sz="1200">
                <a:solidFill>
                  <a:schemeClr val="tx1"/>
                </a:solidFill>
                <a:latin typeface="Gulim" pitchFamily="34" charset="-127"/>
                <a:ea typeface="Gulim" pitchFamily="34" charset="-127"/>
              </a:defRPr>
            </a:lvl4pPr>
            <a:lvl5pPr marL="2057400" indent="-228600" eaLnBrk="0" hangingPunct="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eaLnBrk="1" hangingPunct="1">
              <a:lnSpc>
                <a:spcPct val="60000"/>
              </a:lnSpc>
              <a:spcBef>
                <a:spcPct val="50000"/>
              </a:spcBef>
              <a:defRPr/>
            </a:pPr>
            <a:r>
              <a:rPr lang="en-US" altLang="zh-CN" dirty="0">
                <a:latin typeface="Arial" panose="020B0604020202020204" pitchFamily="34" charset="0"/>
              </a:rPr>
              <a:t>DAS-RD-2020006-O</a:t>
            </a:r>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ftr="0" dt="0"/>
  <p:txStyles>
    <p:titleStyle>
      <a:lvl1pPr algn="ctr" rtl="0" eaLnBrk="0" fontAlgn="base" latinLnBrk="1" hangingPunct="0">
        <a:spcBef>
          <a:spcPct val="0"/>
        </a:spcBef>
        <a:spcAft>
          <a:spcPct val="0"/>
        </a:spcAft>
        <a:defRPr kumimoji="1" sz="4400">
          <a:solidFill>
            <a:schemeClr val="tx2"/>
          </a:solidFill>
          <a:latin typeface="Gulim" pitchFamily="34" charset="-127"/>
          <a:ea typeface="Gulim" pitchFamily="34" charset="-127"/>
          <a:cs typeface="+mj-cs"/>
        </a:defRPr>
      </a:lvl1pPr>
      <a:lvl2pPr algn="ctr" rtl="0" eaLnBrk="0" fontAlgn="base" latinLnBrk="1" hangingPunct="0">
        <a:spcBef>
          <a:spcPct val="0"/>
        </a:spcBef>
        <a:spcAft>
          <a:spcPct val="0"/>
        </a:spcAft>
        <a:defRPr kumimoji="1" sz="4400">
          <a:solidFill>
            <a:schemeClr val="tx2"/>
          </a:solidFill>
          <a:latin typeface="Gulim" pitchFamily="34" charset="-127"/>
          <a:ea typeface="Gulim" pitchFamily="34" charset="-127"/>
        </a:defRPr>
      </a:lvl2pPr>
      <a:lvl3pPr algn="ctr" rtl="0" eaLnBrk="0" fontAlgn="base" latinLnBrk="1" hangingPunct="0">
        <a:spcBef>
          <a:spcPct val="0"/>
        </a:spcBef>
        <a:spcAft>
          <a:spcPct val="0"/>
        </a:spcAft>
        <a:defRPr kumimoji="1" sz="4400">
          <a:solidFill>
            <a:schemeClr val="tx2"/>
          </a:solidFill>
          <a:latin typeface="Gulim" pitchFamily="34" charset="-127"/>
          <a:ea typeface="Gulim" pitchFamily="34" charset="-127"/>
        </a:defRPr>
      </a:lvl3pPr>
      <a:lvl4pPr algn="ctr" rtl="0" eaLnBrk="0" fontAlgn="base" latinLnBrk="1" hangingPunct="0">
        <a:spcBef>
          <a:spcPct val="0"/>
        </a:spcBef>
        <a:spcAft>
          <a:spcPct val="0"/>
        </a:spcAft>
        <a:defRPr kumimoji="1" sz="4400">
          <a:solidFill>
            <a:schemeClr val="tx2"/>
          </a:solidFill>
          <a:latin typeface="Gulim" pitchFamily="34" charset="-127"/>
          <a:ea typeface="Gulim" pitchFamily="34" charset="-127"/>
        </a:defRPr>
      </a:lvl4pPr>
      <a:lvl5pPr algn="ctr" rtl="0" eaLnBrk="0" fontAlgn="base" latinLnBrk="1" hangingPunct="0">
        <a:spcBef>
          <a:spcPct val="0"/>
        </a:spcBef>
        <a:spcAft>
          <a:spcPct val="0"/>
        </a:spcAft>
        <a:defRPr kumimoji="1" sz="4400">
          <a:solidFill>
            <a:schemeClr val="tx2"/>
          </a:solidFill>
          <a:latin typeface="Gulim" pitchFamily="34" charset="-127"/>
          <a:ea typeface="Gulim" pitchFamily="34" charset="-127"/>
        </a:defRPr>
      </a:lvl5pPr>
      <a:lvl6pPr marL="457200" algn="ctr" rtl="0" fontAlgn="base" latinLnBrk="1">
        <a:spcBef>
          <a:spcPct val="0"/>
        </a:spcBef>
        <a:spcAft>
          <a:spcPct val="0"/>
        </a:spcAft>
        <a:defRPr kumimoji="1" sz="4400">
          <a:solidFill>
            <a:schemeClr val="tx2"/>
          </a:solidFill>
          <a:latin typeface="굴림" pitchFamily="34" charset="-127"/>
          <a:ea typeface="굴림" pitchFamily="34" charset="-127"/>
        </a:defRPr>
      </a:lvl6pPr>
      <a:lvl7pPr marL="914400" algn="ctr" rtl="0" fontAlgn="base" latinLnBrk="1">
        <a:spcBef>
          <a:spcPct val="0"/>
        </a:spcBef>
        <a:spcAft>
          <a:spcPct val="0"/>
        </a:spcAft>
        <a:defRPr kumimoji="1" sz="4400">
          <a:solidFill>
            <a:schemeClr val="tx2"/>
          </a:solidFill>
          <a:latin typeface="굴림" pitchFamily="34" charset="-127"/>
          <a:ea typeface="굴림" pitchFamily="34" charset="-127"/>
        </a:defRPr>
      </a:lvl7pPr>
      <a:lvl8pPr marL="1371600" algn="ctr" rtl="0" fontAlgn="base" latinLnBrk="1">
        <a:spcBef>
          <a:spcPct val="0"/>
        </a:spcBef>
        <a:spcAft>
          <a:spcPct val="0"/>
        </a:spcAft>
        <a:defRPr kumimoji="1" sz="4400">
          <a:solidFill>
            <a:schemeClr val="tx2"/>
          </a:solidFill>
          <a:latin typeface="굴림" pitchFamily="34" charset="-127"/>
          <a:ea typeface="굴림" pitchFamily="34" charset="-127"/>
        </a:defRPr>
      </a:lvl8pPr>
      <a:lvl9pPr marL="1828800" algn="ctr" rtl="0" fontAlgn="base" latinLnBrk="1">
        <a:spcBef>
          <a:spcPct val="0"/>
        </a:spcBef>
        <a:spcAft>
          <a:spcPct val="0"/>
        </a:spcAft>
        <a:defRPr kumimoji="1" sz="4400">
          <a:solidFill>
            <a:schemeClr val="tx2"/>
          </a:solidFill>
          <a:latin typeface="굴림" pitchFamily="34" charset="-127"/>
          <a:ea typeface="굴림" pitchFamily="34" charset="-127"/>
        </a:defRPr>
      </a:lvl9pPr>
    </p:titleStyle>
    <p:bodyStyle>
      <a:lvl1pPr marL="342900" indent="-342900" algn="l" rtl="0" eaLnBrk="0" fontAlgn="base" latinLnBrk="1" hangingPunct="0">
        <a:spcBef>
          <a:spcPct val="20000"/>
        </a:spcBef>
        <a:spcAft>
          <a:spcPct val="0"/>
        </a:spcAft>
        <a:buChar char="•"/>
        <a:defRPr kumimoji="1" sz="3200">
          <a:solidFill>
            <a:schemeClr val="tx1"/>
          </a:solidFill>
          <a:latin typeface="Gulim" pitchFamily="34" charset="-127"/>
          <a:ea typeface="Gulim" pitchFamily="34" charset="-127"/>
          <a:cs typeface="+mn-cs"/>
        </a:defRPr>
      </a:lvl1pPr>
      <a:lvl2pPr marL="742950" indent="-285750" algn="l" rtl="0" eaLnBrk="0" fontAlgn="base" latinLnBrk="1" hangingPunct="0">
        <a:spcBef>
          <a:spcPct val="20000"/>
        </a:spcBef>
        <a:spcAft>
          <a:spcPct val="0"/>
        </a:spcAft>
        <a:buChar char="–"/>
        <a:defRPr kumimoji="1" sz="2800">
          <a:solidFill>
            <a:schemeClr val="tx1"/>
          </a:solidFill>
          <a:latin typeface="Gulim" pitchFamily="34" charset="-127"/>
          <a:ea typeface="Gulim" pitchFamily="34" charset="-127"/>
        </a:defRPr>
      </a:lvl2pPr>
      <a:lvl3pPr marL="1143000" indent="-228600" algn="l" rtl="0" eaLnBrk="0" fontAlgn="base" latinLnBrk="1" hangingPunct="0">
        <a:spcBef>
          <a:spcPct val="20000"/>
        </a:spcBef>
        <a:spcAft>
          <a:spcPct val="0"/>
        </a:spcAft>
        <a:buChar char="•"/>
        <a:defRPr kumimoji="1" sz="2400">
          <a:solidFill>
            <a:schemeClr val="tx1"/>
          </a:solidFill>
          <a:latin typeface="Gulim" pitchFamily="34" charset="-127"/>
          <a:ea typeface="Gulim" pitchFamily="34" charset="-127"/>
        </a:defRPr>
      </a:lvl3pPr>
      <a:lvl4pPr marL="1600200" indent="-228600" algn="l" rtl="0" eaLnBrk="0" fontAlgn="base" latinLnBrk="1" hangingPunct="0">
        <a:spcBef>
          <a:spcPct val="20000"/>
        </a:spcBef>
        <a:spcAft>
          <a:spcPct val="0"/>
        </a:spcAft>
        <a:buChar char="–"/>
        <a:defRPr kumimoji="1" sz="2000">
          <a:solidFill>
            <a:schemeClr val="tx1"/>
          </a:solidFill>
          <a:latin typeface="Gulim" pitchFamily="34" charset="-127"/>
          <a:ea typeface="Gulim" pitchFamily="34" charset="-127"/>
        </a:defRPr>
      </a:lvl4pPr>
      <a:lvl5pPr marL="2057400" indent="-228600" algn="l" rtl="0" eaLnBrk="0" fontAlgn="base" latinLnBrk="1" hangingPunct="0">
        <a:spcBef>
          <a:spcPct val="20000"/>
        </a:spcBef>
        <a:spcAft>
          <a:spcPct val="0"/>
        </a:spcAft>
        <a:buChar char="»"/>
        <a:defRPr kumimoji="1" sz="2000">
          <a:solidFill>
            <a:schemeClr val="tx1"/>
          </a:solidFill>
          <a:latin typeface="Gulim" pitchFamily="34" charset="-127"/>
          <a:ea typeface="Gulim" pitchFamily="34" charset="-127"/>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1" name="Rectangle 11"/>
          <p:cNvSpPr>
            <a:spLocks noChangeArrowheads="1"/>
          </p:cNvSpPr>
          <p:nvPr/>
        </p:nvSpPr>
        <p:spPr bwMode="auto">
          <a:xfrm>
            <a:off x="5694363" y="8907463"/>
            <a:ext cx="1203325" cy="274637"/>
          </a:xfrm>
          <a:prstGeom prst="rect">
            <a:avLst/>
          </a:prstGeom>
          <a:noFill/>
          <a:ln>
            <a:noFill/>
          </a:ln>
        </p:spPr>
        <p:txBody>
          <a:bodyPr wrap="none" anchor="ctr">
            <a:spAutoFit/>
          </a:bodyPr>
          <a:lstStyle>
            <a:lvl1pPr eaLnBrk="0" hangingPunct="0">
              <a:defRPr kumimoji="1" sz="1200">
                <a:solidFill>
                  <a:schemeClr val="tx1"/>
                </a:solidFill>
                <a:latin typeface="Gulim" pitchFamily="34" charset="-127"/>
                <a:ea typeface="Gulim" pitchFamily="34" charset="-127"/>
              </a:defRPr>
            </a:lvl1pPr>
            <a:lvl2pPr marL="742950" indent="-285750" eaLnBrk="0" hangingPunct="0">
              <a:defRPr kumimoji="1" sz="1200">
                <a:solidFill>
                  <a:schemeClr val="tx1"/>
                </a:solidFill>
                <a:latin typeface="Gulim" pitchFamily="34" charset="-127"/>
                <a:ea typeface="Gulim" pitchFamily="34" charset="-127"/>
              </a:defRPr>
            </a:lvl2pPr>
            <a:lvl3pPr marL="1143000" indent="-228600" eaLnBrk="0" hangingPunct="0">
              <a:defRPr kumimoji="1" sz="1200">
                <a:solidFill>
                  <a:schemeClr val="tx1"/>
                </a:solidFill>
                <a:latin typeface="Gulim" pitchFamily="34" charset="-127"/>
                <a:ea typeface="Gulim" pitchFamily="34" charset="-127"/>
              </a:defRPr>
            </a:lvl3pPr>
            <a:lvl4pPr marL="1600200" indent="-228600" eaLnBrk="0" hangingPunct="0">
              <a:defRPr kumimoji="1" sz="1200">
                <a:solidFill>
                  <a:schemeClr val="tx1"/>
                </a:solidFill>
                <a:latin typeface="Gulim" pitchFamily="34" charset="-127"/>
                <a:ea typeface="Gulim" pitchFamily="34" charset="-127"/>
              </a:defRPr>
            </a:lvl4pPr>
            <a:lvl5pPr marL="2057400" indent="-228600" eaLnBrk="0" hangingPunct="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r" eaLnBrk="1" latinLnBrk="1" hangingPunct="1">
              <a:defRPr/>
            </a:pPr>
            <a:r>
              <a:rPr lang="en-US" altLang="ko-KR">
                <a:latin typeface="Tahoma" panose="020B0604030504040204" pitchFamily="34" charset="0"/>
              </a:rPr>
              <a:t>A4(210 X 297) </a:t>
            </a:r>
            <a:endParaRPr lang="en-US" altLang="ko-KR">
              <a:latin typeface="Tahoma" panose="020B0604030504040204" pitchFamily="34" charset="0"/>
            </a:endParaRPr>
          </a:p>
        </p:txBody>
      </p:sp>
      <p:sp>
        <p:nvSpPr>
          <p:cNvPr id="2052" name="Rectangle 138"/>
          <p:cNvSpPr>
            <a:spLocks noChangeArrowheads="1"/>
          </p:cNvSpPr>
          <p:nvPr/>
        </p:nvSpPr>
        <p:spPr bwMode="auto">
          <a:xfrm>
            <a:off x="2187575" y="1187450"/>
            <a:ext cx="2482850" cy="366713"/>
          </a:xfrm>
          <a:prstGeom prst="rect">
            <a:avLst/>
          </a:prstGeom>
          <a:noFill/>
          <a:ln>
            <a:noFill/>
          </a:ln>
        </p:spPr>
        <p:txBody>
          <a:bodyPr wrap="none" anchor="ctr">
            <a:spAutoFit/>
          </a:bodyPr>
          <a:lstStyle>
            <a:lvl1pPr eaLnBrk="0" hangingPunct="0">
              <a:defRPr kumimoji="1" sz="1200">
                <a:solidFill>
                  <a:schemeClr val="tx1"/>
                </a:solidFill>
                <a:latin typeface="Gulim" pitchFamily="34" charset="-127"/>
                <a:ea typeface="Gulim" pitchFamily="34" charset="-127"/>
              </a:defRPr>
            </a:lvl1pPr>
            <a:lvl2pPr marL="742950" indent="-285750" eaLnBrk="0" hangingPunct="0">
              <a:defRPr kumimoji="1" sz="1200">
                <a:solidFill>
                  <a:schemeClr val="tx1"/>
                </a:solidFill>
                <a:latin typeface="Gulim" pitchFamily="34" charset="-127"/>
                <a:ea typeface="Gulim" pitchFamily="34" charset="-127"/>
              </a:defRPr>
            </a:lvl2pPr>
            <a:lvl3pPr marL="1143000" indent="-228600" eaLnBrk="0" hangingPunct="0">
              <a:defRPr kumimoji="1" sz="1200">
                <a:solidFill>
                  <a:schemeClr val="tx1"/>
                </a:solidFill>
                <a:latin typeface="Gulim" pitchFamily="34" charset="-127"/>
                <a:ea typeface="Gulim" pitchFamily="34" charset="-127"/>
              </a:defRPr>
            </a:lvl3pPr>
            <a:lvl4pPr marL="1600200" indent="-228600" eaLnBrk="0" hangingPunct="0">
              <a:defRPr kumimoji="1" sz="1200">
                <a:solidFill>
                  <a:schemeClr val="tx1"/>
                </a:solidFill>
                <a:latin typeface="Gulim" pitchFamily="34" charset="-127"/>
                <a:ea typeface="Gulim" pitchFamily="34" charset="-127"/>
              </a:defRPr>
            </a:lvl4pPr>
            <a:lvl5pPr marL="2057400" indent="-228600" eaLnBrk="0" hangingPunct="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eaLnBrk="1" latinLnBrk="1" hangingPunct="1">
              <a:defRPr/>
            </a:pPr>
            <a:r>
              <a:rPr lang="en-US" altLang="ko-KR" sz="1800">
                <a:latin typeface="Arial" panose="020B0604020202020204" pitchFamily="34" charset="0"/>
              </a:rPr>
              <a:t>REVISION  HISTORY </a:t>
            </a:r>
            <a:endParaRPr lang="en-US" altLang="ko-KR" sz="1800">
              <a:latin typeface="Arial" panose="020B0604020202020204" pitchFamily="34" charset="0"/>
            </a:endParaRPr>
          </a:p>
        </p:txBody>
      </p:sp>
      <p:pic>
        <p:nvPicPr>
          <p:cNvPr id="2" name="Picture 438" descr="boe"/>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88913" y="179388"/>
            <a:ext cx="132397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637" name="Group 517"/>
          <p:cNvGraphicFramePr>
            <a:graphicFrameLocks noGrp="1"/>
          </p:cNvGraphicFramePr>
          <p:nvPr/>
        </p:nvGraphicFramePr>
        <p:xfrm>
          <a:off x="115888" y="107950"/>
          <a:ext cx="6626225" cy="8777314"/>
        </p:xfrm>
        <a:graphic>
          <a:graphicData uri="http://schemas.openxmlformats.org/drawingml/2006/table">
            <a:tbl>
              <a:tblPr/>
              <a:tblGrid>
                <a:gridCol w="1512887"/>
                <a:gridCol w="3024188"/>
                <a:gridCol w="936625"/>
                <a:gridCol w="287337"/>
                <a:gridCol w="865188"/>
              </a:tblGrid>
              <a:tr h="368275">
                <a:tc row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200" b="0" i="0" u="none" strike="noStrike" cap="none" normalizeH="0" baseline="0" dirty="0">
                        <a:ln>
                          <a:noFill/>
                        </a:ln>
                        <a:solidFill>
                          <a:schemeClr val="tx1"/>
                        </a:solidFill>
                        <a:effectLst/>
                        <a:latin typeface="Arial" panose="020B0604020202020204" pitchFamily="34" charset="0"/>
                        <a:ea typeface="Gulim" pitchFamily="34" charset="-127"/>
                      </a:endParaRPr>
                    </a:p>
                  </a:txBody>
                  <a:tcPr marL="90000" marR="90000" marT="46772" marB="4677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800" b="1" i="0" u="none" strike="noStrike" cap="none" normalizeH="0" baseline="0">
                          <a:ln>
                            <a:noFill/>
                          </a:ln>
                          <a:solidFill>
                            <a:schemeClr val="tx1"/>
                          </a:solidFill>
                          <a:effectLst/>
                          <a:latin typeface="Arial" panose="020B0604020202020204" pitchFamily="34" charset="0"/>
                          <a:ea typeface="Gulim" pitchFamily="34" charset="-127"/>
                        </a:rPr>
                        <a:t>PRODUCT GROUP</a:t>
                      </a:r>
                      <a:endParaRPr kumimoji="1" lang="en-US" altLang="ko-KR" sz="1800" b="1" i="0" u="none" strike="noStrike" cap="none" normalizeH="0" baseline="0">
                        <a:ln>
                          <a:noFill/>
                        </a:ln>
                        <a:solidFill>
                          <a:schemeClr val="tx1"/>
                        </a:solidFill>
                        <a:effectLst/>
                        <a:latin typeface="Arial" panose="020B0604020202020204" pitchFamily="34" charset="0"/>
                        <a:ea typeface="Gulim" pitchFamily="34" charset="-127"/>
                      </a:endParaRPr>
                    </a:p>
                  </a:txBody>
                  <a:tcPr marL="90000" marR="90000" marT="46772" marB="4677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rPr>
                        <a:t>REV</a:t>
                      </a:r>
                      <a:endPar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endParaRPr>
                    </a:p>
                  </a:txBody>
                  <a:tcPr marL="90000" marR="90000" marT="46772" marB="4677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grid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rPr>
                        <a:t>ISSUE DATE</a:t>
                      </a:r>
                      <a:endPar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endParaRPr>
                    </a:p>
                  </a:txBody>
                  <a:tcPr marL="90000" marR="90000" marT="46772" marB="4677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hMerge="1">
                  <a:tcPr/>
                </a:tc>
              </a:tr>
              <a:tr h="352401">
                <a:tc v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rPr>
                        <a:t>TFT LCD PRODUCT</a:t>
                      </a:r>
                      <a:endPar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endParaRPr>
                    </a:p>
                  </a:txBody>
                  <a:tcPr marL="90000" marR="90000" marT="46772" marB="4677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dirty="0">
                          <a:ln>
                            <a:noFill/>
                          </a:ln>
                          <a:solidFill>
                            <a:schemeClr val="tx1"/>
                          </a:solidFill>
                          <a:effectLst/>
                          <a:latin typeface="Arial" panose="020B0604020202020204" pitchFamily="34" charset="0"/>
                          <a:ea typeface="Gulim" pitchFamily="34" charset="-127"/>
                        </a:rPr>
                        <a:t>P1</a:t>
                      </a:r>
                      <a:endParaRPr kumimoji="1" lang="en-US" altLang="ko-KR" sz="1200" b="0" i="0" u="none" strike="noStrike" cap="none" normalizeH="0" baseline="0" dirty="0">
                        <a:ln>
                          <a:noFill/>
                        </a:ln>
                        <a:solidFill>
                          <a:schemeClr val="tx1"/>
                        </a:solidFill>
                        <a:effectLst/>
                        <a:latin typeface="Arial" panose="020B0604020202020204" pitchFamily="34" charset="0"/>
                        <a:ea typeface="Gulim" pitchFamily="34" charset="-127"/>
                      </a:endParaRPr>
                    </a:p>
                  </a:txBody>
                  <a:tcPr marL="90000" marR="90000" marT="46772" marB="4677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chemeClr val="tx1"/>
                          </a:solidFill>
                          <a:effectLst/>
                          <a:latin typeface="Arial" panose="020B0604020202020204" pitchFamily="34" charset="0"/>
                          <a:ea typeface="Gulim" pitchFamily="34" charset="-127"/>
                        </a:rPr>
                        <a:t>2022.10.26</a:t>
                      </a:r>
                      <a:endParaRPr kumimoji="1" lang="en-US" altLang="ko-KR" sz="1200" b="0" i="0" u="none" strike="noStrike" cap="none" normalizeH="0" baseline="0" dirty="0">
                        <a:ln>
                          <a:noFill/>
                        </a:ln>
                        <a:solidFill>
                          <a:schemeClr val="tx1"/>
                        </a:solidFill>
                        <a:effectLst/>
                        <a:latin typeface="Arial" panose="020B0604020202020204" pitchFamily="34" charset="0"/>
                        <a:ea typeface="Gulim" pitchFamily="34" charset="-127"/>
                      </a:endParaRPr>
                    </a:p>
                  </a:txBody>
                  <a:tcPr marL="90000" marR="90000" marT="46772" marB="4677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cPr/>
                </a:tc>
              </a:tr>
              <a:tr h="7560758">
                <a:tc gridSpan="5">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endParaRPr kumimoji="1" lang="zh-CN" altLang="en-US" sz="1200" b="0" i="0" u="none" strike="noStrike" cap="none" normalizeH="0" baseline="0">
                        <a:ln>
                          <a:noFill/>
                        </a:ln>
                        <a:solidFill>
                          <a:schemeClr val="tx1"/>
                        </a:solidFill>
                        <a:effectLst/>
                        <a:latin typeface="Arial" panose="020B0604020202020204" pitchFamily="34" charset="0"/>
                        <a:ea typeface="Gulim" pitchFamily="34" charset="-127"/>
                      </a:endParaRPr>
                    </a:p>
                  </a:txBody>
                  <a:tcPr marL="90000" marR="90000" marT="46772" marB="4677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cPr/>
                </a:tc>
                <a:tc hMerge="1">
                  <a:tcPr/>
                </a:tc>
                <a:tc hMerge="1">
                  <a:tcPr/>
                </a:tc>
                <a:tc hMerge="1">
                  <a:tcPr/>
                </a:tc>
              </a:tr>
              <a:tr h="495853">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rPr>
                        <a:t>SPEC. NUMBER</a:t>
                      </a:r>
                      <a:endPar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endParaRPr>
                    </a:p>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S8-65-8C-312</a:t>
                      </a:r>
                      <a:endParaRPr kumimoji="1" lang="en-US" altLang="zh-CN"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90000" marR="90000" marT="46772" marB="4677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gridSpan="3">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r>
                        <a:rPr kumimoji="1" lang="en-US" altLang="ko-KR" sz="1200" b="0" i="0" u="none" strike="noStrike" cap="none" normalizeH="0" baseline="0" dirty="0">
                          <a:ln>
                            <a:noFill/>
                          </a:ln>
                          <a:solidFill>
                            <a:schemeClr val="tx1"/>
                          </a:solidFill>
                          <a:effectLst/>
                          <a:latin typeface="Arial" panose="020B0604020202020204" pitchFamily="34" charset="0"/>
                          <a:ea typeface="Gulim" pitchFamily="34" charset="-127"/>
                        </a:rPr>
                        <a:t>SPEC TITLE</a:t>
                      </a:r>
                      <a:endParaRPr kumimoji="1" lang="en-US" altLang="ko-KR" sz="1200" b="0" i="0" u="none" strike="noStrike" cap="none" normalizeH="0" baseline="0" dirty="0">
                        <a:ln>
                          <a:noFill/>
                        </a:ln>
                        <a:solidFill>
                          <a:schemeClr val="tx1"/>
                        </a:solidFill>
                        <a:effectLst/>
                        <a:latin typeface="Arial" panose="020B0604020202020204" pitchFamily="34" charset="0"/>
                        <a:ea typeface="Gulim" pitchFamily="34" charset="-127"/>
                      </a:endParaRPr>
                    </a:p>
                    <a:p>
                      <a:pPr marL="0" marR="0" lvl="0" indent="0" algn="l"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chemeClr val="tx1"/>
                          </a:solidFill>
                          <a:effectLst/>
                          <a:latin typeface="Arial" panose="020B0604020202020204" pitchFamily="34" charset="0"/>
                          <a:ea typeface="Gulim" pitchFamily="34" charset="-127"/>
                        </a:rPr>
                        <a:t>QV133FHB-N81 </a:t>
                      </a:r>
                      <a:r>
                        <a:rPr kumimoji="1" lang="en-US" altLang="ko-KR" sz="1200" b="0" i="0" u="none" strike="noStrike" cap="none" normalizeH="0" baseline="0" dirty="0">
                          <a:ln>
                            <a:noFill/>
                          </a:ln>
                          <a:solidFill>
                            <a:schemeClr val="tx1"/>
                          </a:solidFill>
                          <a:effectLst/>
                          <a:latin typeface="Arial" panose="020B0604020202020204" pitchFamily="34" charset="0"/>
                          <a:ea typeface="Gulim" pitchFamily="34" charset="-127"/>
                        </a:rPr>
                        <a:t>Product Specification R</a:t>
                      </a:r>
                      <a:r>
                        <a:rPr kumimoji="1" lang="en-US" altLang="zh-CN" sz="1200" b="0" i="0" u="none" strike="noStrike" cap="none" normalizeH="0" baseline="0" dirty="0">
                          <a:ln>
                            <a:noFill/>
                          </a:ln>
                          <a:solidFill>
                            <a:schemeClr val="tx1"/>
                          </a:solidFill>
                          <a:effectLst/>
                          <a:latin typeface="Arial" panose="020B0604020202020204" pitchFamily="34" charset="0"/>
                          <a:ea typeface="Gulim" pitchFamily="34" charset="-127"/>
                        </a:rPr>
                        <a:t>ev. 0</a:t>
                      </a:r>
                      <a:endParaRPr kumimoji="1" lang="en-US" altLang="ko-KR" sz="1200" b="0" i="0" u="none" strike="noStrike" cap="none" normalizeH="0" baseline="0" dirty="0">
                        <a:ln>
                          <a:noFill/>
                        </a:ln>
                        <a:solidFill>
                          <a:schemeClr val="tx1"/>
                        </a:solidFill>
                        <a:effectLst/>
                        <a:latin typeface="Arial" panose="020B0604020202020204" pitchFamily="34" charset="0"/>
                        <a:ea typeface="Gulim" pitchFamily="34" charset="-127"/>
                      </a:endParaRPr>
                    </a:p>
                  </a:txBody>
                  <a:tcPr marL="90000" marR="90000" marT="46772" marB="46772"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hMerge="1">
                  <a:tcPr/>
                </a:tc>
                <a:tc h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200" b="0" i="0" u="none" strike="noStrike" cap="none" normalizeH="0" baseline="0" dirty="0">
                          <a:ln>
                            <a:noFill/>
                          </a:ln>
                          <a:solidFill>
                            <a:schemeClr val="tx1"/>
                          </a:solidFill>
                          <a:effectLst/>
                          <a:latin typeface="Arial" panose="020B0604020202020204" pitchFamily="34" charset="0"/>
                          <a:ea typeface="Gulim" pitchFamily="34" charset="-127"/>
                        </a:rPr>
                        <a:t>PAGE</a:t>
                      </a:r>
                      <a:endParaRPr kumimoji="1" lang="en-US" altLang="ko-KR" sz="1200" b="0" i="0" u="none" strike="noStrike" cap="none" normalizeH="0" baseline="0" dirty="0">
                        <a:ln>
                          <a:noFill/>
                        </a:ln>
                        <a:solidFill>
                          <a:schemeClr val="tx1"/>
                        </a:solidFill>
                        <a:effectLst/>
                        <a:latin typeface="Arial" panose="020B0604020202020204" pitchFamily="34" charset="0"/>
                        <a:ea typeface="Gulim" pitchFamily="34" charset="-127"/>
                      </a:endParaRPr>
                    </a:p>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200" b="0" i="0" u="none" strike="noStrike" cap="none" normalizeH="0" baseline="0" dirty="0">
                          <a:ln>
                            <a:noFill/>
                          </a:ln>
                          <a:solidFill>
                            <a:schemeClr val="tx1"/>
                          </a:solidFill>
                          <a:effectLst/>
                          <a:latin typeface="Arial" panose="020B0604020202020204" pitchFamily="34" charset="0"/>
                          <a:ea typeface="Gulim" pitchFamily="34" charset="-127"/>
                        </a:rPr>
                        <a:t>     OF 24</a:t>
                      </a:r>
                      <a:endParaRPr kumimoji="1" lang="en-US" altLang="ko-KR" sz="1200" b="0" i="0" u="none" strike="noStrike" cap="none" normalizeH="0" baseline="0" dirty="0">
                        <a:ln>
                          <a:noFill/>
                        </a:ln>
                        <a:solidFill>
                          <a:schemeClr val="tx1"/>
                        </a:solidFill>
                        <a:effectLst/>
                        <a:latin typeface="Arial" panose="020B0604020202020204" pitchFamily="34" charset="0"/>
                        <a:ea typeface="Gulim" pitchFamily="34" charset="-127"/>
                      </a:endParaRPr>
                    </a:p>
                  </a:txBody>
                  <a:tcPr marL="90000" marR="90000" marT="46772" marB="4677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622" name="Rectangle 502"/>
          <p:cNvSpPr>
            <a:spLocks noGrp="1" noChangeArrowheads="1"/>
          </p:cNvSpPr>
          <p:nvPr>
            <p:ph type="sldNum" sz="quarter" idx="4"/>
          </p:nvPr>
        </p:nvSpPr>
        <p:spPr bwMode="auto">
          <a:xfrm>
            <a:off x="5661025" y="8607425"/>
            <a:ext cx="573088" cy="357188"/>
          </a:xfrm>
          <a:prstGeom prst="rect">
            <a:avLst/>
          </a:prstGeom>
          <a:noFill/>
          <a:ln w="9525">
            <a:noFill/>
            <a:miter lim="800000"/>
          </a:ln>
          <a:effectLst/>
        </p:spPr>
        <p:txBody>
          <a:bodyPr vert="horz" wrap="square" lIns="91440" tIns="45720" rIns="91440" bIns="45720" numCol="1" anchor="t" anchorCtr="0" compatLnSpc="1"/>
          <a:lstStyle>
            <a:lvl1pPr algn="r" eaLnBrk="1" latinLnBrk="1" hangingPunct="1">
              <a:defRPr smtClean="0">
                <a:latin typeface="Arial" panose="020B0604020202020204" pitchFamily="34" charset="0"/>
              </a:defRPr>
            </a:lvl1pPr>
          </a:lstStyle>
          <a:p>
            <a:pPr>
              <a:defRPr/>
            </a:pPr>
            <a:fld id="{8B680916-2E2E-4709-A740-D7BADCB5BCFD}" type="slidenum">
              <a:rPr lang="en-US" altLang="ko-KR"/>
            </a:fld>
            <a:endParaRPr lang="en-US" altLang="ko-KR"/>
          </a:p>
        </p:txBody>
      </p:sp>
      <p:pic>
        <p:nvPicPr>
          <p:cNvPr id="2078" name="Picture 29"/>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88913" y="179388"/>
            <a:ext cx="1323975" cy="58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99"/>
          <p:cNvSpPr txBox="1">
            <a:spLocks noChangeArrowheads="1"/>
          </p:cNvSpPr>
          <p:nvPr userDrawn="1"/>
        </p:nvSpPr>
        <p:spPr bwMode="auto">
          <a:xfrm>
            <a:off x="20638" y="8969375"/>
            <a:ext cx="1773237" cy="211138"/>
          </a:xfrm>
          <a:prstGeom prst="rect">
            <a:avLst/>
          </a:prstGeom>
          <a:noFill/>
          <a:ln>
            <a:noFill/>
          </a:ln>
        </p:spPr>
        <p:txBody>
          <a:bodyPr>
            <a:spAutoFit/>
          </a:bodyPr>
          <a:lstStyle>
            <a:lvl1pPr eaLnBrk="0" hangingPunct="0">
              <a:defRPr kumimoji="1" sz="1200">
                <a:solidFill>
                  <a:schemeClr val="tx1"/>
                </a:solidFill>
                <a:latin typeface="Gulim" pitchFamily="34" charset="-127"/>
                <a:ea typeface="Gulim" pitchFamily="34" charset="-127"/>
              </a:defRPr>
            </a:lvl1pPr>
            <a:lvl2pPr marL="742950" indent="-285750" eaLnBrk="0" hangingPunct="0">
              <a:defRPr kumimoji="1" sz="1200">
                <a:solidFill>
                  <a:schemeClr val="tx1"/>
                </a:solidFill>
                <a:latin typeface="Gulim" pitchFamily="34" charset="-127"/>
                <a:ea typeface="Gulim" pitchFamily="34" charset="-127"/>
              </a:defRPr>
            </a:lvl2pPr>
            <a:lvl3pPr marL="1143000" indent="-228600" eaLnBrk="0" hangingPunct="0">
              <a:defRPr kumimoji="1" sz="1200">
                <a:solidFill>
                  <a:schemeClr val="tx1"/>
                </a:solidFill>
                <a:latin typeface="Gulim" pitchFamily="34" charset="-127"/>
                <a:ea typeface="Gulim" pitchFamily="34" charset="-127"/>
              </a:defRPr>
            </a:lvl3pPr>
            <a:lvl4pPr marL="1600200" indent="-228600" eaLnBrk="0" hangingPunct="0">
              <a:defRPr kumimoji="1" sz="1200">
                <a:solidFill>
                  <a:schemeClr val="tx1"/>
                </a:solidFill>
                <a:latin typeface="Gulim" pitchFamily="34" charset="-127"/>
                <a:ea typeface="Gulim" pitchFamily="34" charset="-127"/>
              </a:defRPr>
            </a:lvl4pPr>
            <a:lvl5pPr marL="2057400" indent="-228600" eaLnBrk="0" hangingPunct="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eaLnBrk="1" hangingPunct="1">
              <a:lnSpc>
                <a:spcPct val="60000"/>
              </a:lnSpc>
              <a:spcBef>
                <a:spcPct val="50000"/>
              </a:spcBef>
              <a:defRPr/>
            </a:pPr>
            <a:r>
              <a:rPr lang="en-US" altLang="zh-CN" dirty="0">
                <a:latin typeface="Arial" panose="020B0604020202020204" pitchFamily="34" charset="0"/>
              </a:rPr>
              <a:t>DAS-RD-2020006-O</a:t>
            </a:r>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hf hdr="0" ftr="0" dt="0"/>
  <p:txStyles>
    <p:titleStyle>
      <a:lvl1pPr algn="ctr" rtl="0" eaLnBrk="0" fontAlgn="base" latinLnBrk="1" hangingPunct="0">
        <a:spcBef>
          <a:spcPct val="0"/>
        </a:spcBef>
        <a:spcAft>
          <a:spcPct val="0"/>
        </a:spcAft>
        <a:defRPr kumimoji="1" sz="4400">
          <a:solidFill>
            <a:schemeClr val="tx2"/>
          </a:solidFill>
          <a:latin typeface="Gulim" pitchFamily="34" charset="-127"/>
          <a:ea typeface="Gulim" pitchFamily="34" charset="-127"/>
          <a:cs typeface="+mj-cs"/>
        </a:defRPr>
      </a:lvl1pPr>
      <a:lvl2pPr algn="ctr" rtl="0" eaLnBrk="0" fontAlgn="base" latinLnBrk="1" hangingPunct="0">
        <a:spcBef>
          <a:spcPct val="0"/>
        </a:spcBef>
        <a:spcAft>
          <a:spcPct val="0"/>
        </a:spcAft>
        <a:defRPr kumimoji="1" sz="4400">
          <a:solidFill>
            <a:schemeClr val="tx2"/>
          </a:solidFill>
          <a:latin typeface="Gulim" pitchFamily="34" charset="-127"/>
          <a:ea typeface="Gulim" pitchFamily="34" charset="-127"/>
        </a:defRPr>
      </a:lvl2pPr>
      <a:lvl3pPr algn="ctr" rtl="0" eaLnBrk="0" fontAlgn="base" latinLnBrk="1" hangingPunct="0">
        <a:spcBef>
          <a:spcPct val="0"/>
        </a:spcBef>
        <a:spcAft>
          <a:spcPct val="0"/>
        </a:spcAft>
        <a:defRPr kumimoji="1" sz="4400">
          <a:solidFill>
            <a:schemeClr val="tx2"/>
          </a:solidFill>
          <a:latin typeface="Gulim" pitchFamily="34" charset="-127"/>
          <a:ea typeface="Gulim" pitchFamily="34" charset="-127"/>
        </a:defRPr>
      </a:lvl3pPr>
      <a:lvl4pPr algn="ctr" rtl="0" eaLnBrk="0" fontAlgn="base" latinLnBrk="1" hangingPunct="0">
        <a:spcBef>
          <a:spcPct val="0"/>
        </a:spcBef>
        <a:spcAft>
          <a:spcPct val="0"/>
        </a:spcAft>
        <a:defRPr kumimoji="1" sz="4400">
          <a:solidFill>
            <a:schemeClr val="tx2"/>
          </a:solidFill>
          <a:latin typeface="Gulim" pitchFamily="34" charset="-127"/>
          <a:ea typeface="Gulim" pitchFamily="34" charset="-127"/>
        </a:defRPr>
      </a:lvl4pPr>
      <a:lvl5pPr algn="ctr" rtl="0" eaLnBrk="0" fontAlgn="base" latinLnBrk="1" hangingPunct="0">
        <a:spcBef>
          <a:spcPct val="0"/>
        </a:spcBef>
        <a:spcAft>
          <a:spcPct val="0"/>
        </a:spcAft>
        <a:defRPr kumimoji="1" sz="4400">
          <a:solidFill>
            <a:schemeClr val="tx2"/>
          </a:solidFill>
          <a:latin typeface="Gulim" pitchFamily="34" charset="-127"/>
          <a:ea typeface="Gulim" pitchFamily="34" charset="-127"/>
        </a:defRPr>
      </a:lvl5pPr>
      <a:lvl6pPr marL="457200" algn="ctr" rtl="0" fontAlgn="base" latinLnBrk="1">
        <a:spcBef>
          <a:spcPct val="0"/>
        </a:spcBef>
        <a:spcAft>
          <a:spcPct val="0"/>
        </a:spcAft>
        <a:defRPr kumimoji="1" sz="4400">
          <a:solidFill>
            <a:schemeClr val="tx2"/>
          </a:solidFill>
          <a:latin typeface="굴림" pitchFamily="34" charset="-127"/>
          <a:ea typeface="굴림" pitchFamily="34" charset="-127"/>
        </a:defRPr>
      </a:lvl6pPr>
      <a:lvl7pPr marL="914400" algn="ctr" rtl="0" fontAlgn="base" latinLnBrk="1">
        <a:spcBef>
          <a:spcPct val="0"/>
        </a:spcBef>
        <a:spcAft>
          <a:spcPct val="0"/>
        </a:spcAft>
        <a:defRPr kumimoji="1" sz="4400">
          <a:solidFill>
            <a:schemeClr val="tx2"/>
          </a:solidFill>
          <a:latin typeface="굴림" pitchFamily="34" charset="-127"/>
          <a:ea typeface="굴림" pitchFamily="34" charset="-127"/>
        </a:defRPr>
      </a:lvl7pPr>
      <a:lvl8pPr marL="1371600" algn="ctr" rtl="0" fontAlgn="base" latinLnBrk="1">
        <a:spcBef>
          <a:spcPct val="0"/>
        </a:spcBef>
        <a:spcAft>
          <a:spcPct val="0"/>
        </a:spcAft>
        <a:defRPr kumimoji="1" sz="4400">
          <a:solidFill>
            <a:schemeClr val="tx2"/>
          </a:solidFill>
          <a:latin typeface="굴림" pitchFamily="34" charset="-127"/>
          <a:ea typeface="굴림" pitchFamily="34" charset="-127"/>
        </a:defRPr>
      </a:lvl8pPr>
      <a:lvl9pPr marL="1828800" algn="ctr" rtl="0" fontAlgn="base" latinLnBrk="1">
        <a:spcBef>
          <a:spcPct val="0"/>
        </a:spcBef>
        <a:spcAft>
          <a:spcPct val="0"/>
        </a:spcAft>
        <a:defRPr kumimoji="1" sz="4400">
          <a:solidFill>
            <a:schemeClr val="tx2"/>
          </a:solidFill>
          <a:latin typeface="굴림" pitchFamily="34" charset="-127"/>
          <a:ea typeface="굴림" pitchFamily="34" charset="-127"/>
        </a:defRPr>
      </a:lvl9pPr>
    </p:titleStyle>
    <p:bodyStyle>
      <a:lvl1pPr marL="342900" indent="-342900" algn="l" rtl="0" eaLnBrk="0" fontAlgn="base" latinLnBrk="1" hangingPunct="0">
        <a:spcBef>
          <a:spcPct val="20000"/>
        </a:spcBef>
        <a:spcAft>
          <a:spcPct val="0"/>
        </a:spcAft>
        <a:buChar char="•"/>
        <a:defRPr kumimoji="1" sz="3200">
          <a:solidFill>
            <a:schemeClr val="tx1"/>
          </a:solidFill>
          <a:latin typeface="Gulim" pitchFamily="34" charset="-127"/>
          <a:ea typeface="Gulim" pitchFamily="34" charset="-127"/>
          <a:cs typeface="+mn-cs"/>
        </a:defRPr>
      </a:lvl1pPr>
      <a:lvl2pPr marL="742950" indent="-285750" algn="l" rtl="0" eaLnBrk="0" fontAlgn="base" latinLnBrk="1" hangingPunct="0">
        <a:spcBef>
          <a:spcPct val="20000"/>
        </a:spcBef>
        <a:spcAft>
          <a:spcPct val="0"/>
        </a:spcAft>
        <a:buChar char="–"/>
        <a:defRPr kumimoji="1" sz="2800">
          <a:solidFill>
            <a:schemeClr val="tx1"/>
          </a:solidFill>
          <a:latin typeface="Gulim" pitchFamily="34" charset="-127"/>
          <a:ea typeface="Gulim" pitchFamily="34" charset="-127"/>
        </a:defRPr>
      </a:lvl2pPr>
      <a:lvl3pPr marL="1143000" indent="-228600" algn="l" rtl="0" eaLnBrk="0" fontAlgn="base" latinLnBrk="1" hangingPunct="0">
        <a:spcBef>
          <a:spcPct val="20000"/>
        </a:spcBef>
        <a:spcAft>
          <a:spcPct val="0"/>
        </a:spcAft>
        <a:buChar char="•"/>
        <a:defRPr kumimoji="1" sz="2400">
          <a:solidFill>
            <a:schemeClr val="tx1"/>
          </a:solidFill>
          <a:latin typeface="Gulim" pitchFamily="34" charset="-127"/>
          <a:ea typeface="Gulim" pitchFamily="34" charset="-127"/>
        </a:defRPr>
      </a:lvl3pPr>
      <a:lvl4pPr marL="1600200" indent="-228600" algn="l" rtl="0" eaLnBrk="0" fontAlgn="base" latinLnBrk="1" hangingPunct="0">
        <a:spcBef>
          <a:spcPct val="20000"/>
        </a:spcBef>
        <a:spcAft>
          <a:spcPct val="0"/>
        </a:spcAft>
        <a:buChar char="–"/>
        <a:defRPr kumimoji="1" sz="2000">
          <a:solidFill>
            <a:schemeClr val="tx1"/>
          </a:solidFill>
          <a:latin typeface="Gulim" pitchFamily="34" charset="-127"/>
          <a:ea typeface="Gulim" pitchFamily="34" charset="-127"/>
        </a:defRPr>
      </a:lvl4pPr>
      <a:lvl5pPr marL="2057400" indent="-228600" algn="l" rtl="0" eaLnBrk="0" fontAlgn="base" latinLnBrk="1" hangingPunct="0">
        <a:spcBef>
          <a:spcPct val="20000"/>
        </a:spcBef>
        <a:spcAft>
          <a:spcPct val="0"/>
        </a:spcAft>
        <a:buChar char="»"/>
        <a:defRPr kumimoji="1" sz="2000">
          <a:solidFill>
            <a:schemeClr val="tx1"/>
          </a:solidFill>
          <a:latin typeface="Gulim" pitchFamily="34" charset="-127"/>
          <a:ea typeface="Gulim" pitchFamily="34" charset="-127"/>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5" name="Rectangle 200"/>
          <p:cNvSpPr>
            <a:spLocks noChangeArrowheads="1"/>
          </p:cNvSpPr>
          <p:nvPr/>
        </p:nvSpPr>
        <p:spPr bwMode="auto">
          <a:xfrm>
            <a:off x="5694363" y="8907463"/>
            <a:ext cx="1203325" cy="274637"/>
          </a:xfrm>
          <a:prstGeom prst="rect">
            <a:avLst/>
          </a:prstGeom>
          <a:noFill/>
          <a:ln>
            <a:noFill/>
          </a:ln>
        </p:spPr>
        <p:txBody>
          <a:bodyPr wrap="none" anchor="ctr">
            <a:spAutoFit/>
          </a:bodyPr>
          <a:lstStyle>
            <a:lvl1pPr eaLnBrk="0" hangingPunct="0">
              <a:defRPr kumimoji="1" sz="1200">
                <a:solidFill>
                  <a:schemeClr val="tx1"/>
                </a:solidFill>
                <a:latin typeface="Gulim" pitchFamily="34" charset="-127"/>
                <a:ea typeface="Gulim" pitchFamily="34" charset="-127"/>
              </a:defRPr>
            </a:lvl1pPr>
            <a:lvl2pPr marL="742950" indent="-285750" eaLnBrk="0" hangingPunct="0">
              <a:defRPr kumimoji="1" sz="1200">
                <a:solidFill>
                  <a:schemeClr val="tx1"/>
                </a:solidFill>
                <a:latin typeface="Gulim" pitchFamily="34" charset="-127"/>
                <a:ea typeface="Gulim" pitchFamily="34" charset="-127"/>
              </a:defRPr>
            </a:lvl2pPr>
            <a:lvl3pPr marL="1143000" indent="-228600" eaLnBrk="0" hangingPunct="0">
              <a:defRPr kumimoji="1" sz="1200">
                <a:solidFill>
                  <a:schemeClr val="tx1"/>
                </a:solidFill>
                <a:latin typeface="Gulim" pitchFamily="34" charset="-127"/>
                <a:ea typeface="Gulim" pitchFamily="34" charset="-127"/>
              </a:defRPr>
            </a:lvl3pPr>
            <a:lvl4pPr marL="1600200" indent="-228600" eaLnBrk="0" hangingPunct="0">
              <a:defRPr kumimoji="1" sz="1200">
                <a:solidFill>
                  <a:schemeClr val="tx1"/>
                </a:solidFill>
                <a:latin typeface="Gulim" pitchFamily="34" charset="-127"/>
                <a:ea typeface="Gulim" pitchFamily="34" charset="-127"/>
              </a:defRPr>
            </a:lvl4pPr>
            <a:lvl5pPr marL="2057400" indent="-228600" eaLnBrk="0" hangingPunct="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r" eaLnBrk="1" latinLnBrk="1" hangingPunct="1">
              <a:defRPr/>
            </a:pPr>
            <a:r>
              <a:rPr lang="en-US" altLang="ko-KR">
                <a:latin typeface="Tahoma" panose="020B0604030504040204" pitchFamily="34" charset="0"/>
              </a:rPr>
              <a:t>A4(210 X 297) </a:t>
            </a:r>
            <a:endParaRPr lang="en-US" altLang="ko-KR">
              <a:latin typeface="Tahoma" panose="020B0604030504040204" pitchFamily="34" charset="0"/>
            </a:endParaRPr>
          </a:p>
        </p:txBody>
      </p:sp>
      <p:pic>
        <p:nvPicPr>
          <p:cNvPr id="2" name="Picture 252" descr="boe"/>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88913" y="179388"/>
            <a:ext cx="132397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462" name="Group 318"/>
          <p:cNvGraphicFramePr>
            <a:graphicFrameLocks noGrp="1"/>
          </p:cNvGraphicFramePr>
          <p:nvPr/>
        </p:nvGraphicFramePr>
        <p:xfrm>
          <a:off x="115888" y="107950"/>
          <a:ext cx="6626225" cy="8777315"/>
        </p:xfrm>
        <a:graphic>
          <a:graphicData uri="http://schemas.openxmlformats.org/drawingml/2006/table">
            <a:tbl>
              <a:tblPr/>
              <a:tblGrid>
                <a:gridCol w="1512887"/>
                <a:gridCol w="3024188"/>
                <a:gridCol w="936625"/>
                <a:gridCol w="287337"/>
                <a:gridCol w="865188"/>
              </a:tblGrid>
              <a:tr h="368275">
                <a:tc row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200" b="0" i="0" u="none" strike="noStrike" cap="none" normalizeH="0" baseline="0" dirty="0">
                        <a:ln>
                          <a:noFill/>
                        </a:ln>
                        <a:solidFill>
                          <a:schemeClr val="tx1"/>
                        </a:solidFill>
                        <a:effectLst/>
                        <a:latin typeface="Arial" panose="020B0604020202020204" pitchFamily="34" charset="0"/>
                        <a:ea typeface="Gulim" pitchFamily="34" charset="-127"/>
                      </a:endParaRPr>
                    </a:p>
                  </a:txBody>
                  <a:tcPr marL="90000" marR="90000" marT="46772" marB="4677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800" b="1" i="0" u="none" strike="noStrike" cap="none" normalizeH="0" baseline="0">
                          <a:ln>
                            <a:noFill/>
                          </a:ln>
                          <a:solidFill>
                            <a:schemeClr val="tx1"/>
                          </a:solidFill>
                          <a:effectLst/>
                          <a:latin typeface="Arial" panose="020B0604020202020204" pitchFamily="34" charset="0"/>
                          <a:ea typeface="Gulim" pitchFamily="34" charset="-127"/>
                        </a:rPr>
                        <a:t>PRODUCT GROUP</a:t>
                      </a:r>
                      <a:endParaRPr kumimoji="1" lang="en-US" altLang="ko-KR" sz="1800" b="1" i="0" u="none" strike="noStrike" cap="none" normalizeH="0" baseline="0">
                        <a:ln>
                          <a:noFill/>
                        </a:ln>
                        <a:solidFill>
                          <a:schemeClr val="tx1"/>
                        </a:solidFill>
                        <a:effectLst/>
                        <a:latin typeface="Arial" panose="020B0604020202020204" pitchFamily="34" charset="0"/>
                        <a:ea typeface="Gulim" pitchFamily="34" charset="-127"/>
                      </a:endParaRPr>
                    </a:p>
                  </a:txBody>
                  <a:tcPr marL="90000" marR="90000" marT="46772" marB="4677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rPr>
                        <a:t>REV</a:t>
                      </a:r>
                      <a:endPar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endParaRPr>
                    </a:p>
                  </a:txBody>
                  <a:tcPr marL="90000" marR="90000" marT="46772" marB="4677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grid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rPr>
                        <a:t>ISSUE DATE</a:t>
                      </a:r>
                      <a:endPar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endParaRPr>
                    </a:p>
                  </a:txBody>
                  <a:tcPr marL="90000" marR="90000" marT="46772" marB="4677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hMerge="1">
                  <a:tcPr/>
                </a:tc>
              </a:tr>
              <a:tr h="352401">
                <a:tc v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rPr>
                        <a:t>TFT LCD PRODUCT</a:t>
                      </a:r>
                      <a:endPar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endParaRPr>
                    </a:p>
                  </a:txBody>
                  <a:tcPr marL="90000" marR="90000" marT="46772" marB="4677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dirty="0">
                          <a:ln>
                            <a:noFill/>
                          </a:ln>
                          <a:solidFill>
                            <a:schemeClr val="tx1"/>
                          </a:solidFill>
                          <a:effectLst/>
                          <a:latin typeface="Arial" panose="020B0604020202020204" pitchFamily="34" charset="0"/>
                          <a:ea typeface="Gulim" pitchFamily="34" charset="-127"/>
                        </a:rPr>
                        <a:t>P1</a:t>
                      </a:r>
                      <a:endParaRPr kumimoji="1" lang="en-US" altLang="ko-KR" sz="1200" b="0" i="0" u="none" strike="noStrike" cap="none" normalizeH="0" baseline="0" dirty="0">
                        <a:ln>
                          <a:noFill/>
                        </a:ln>
                        <a:solidFill>
                          <a:schemeClr val="tx1"/>
                        </a:solidFill>
                        <a:effectLst/>
                        <a:latin typeface="Arial" panose="020B0604020202020204" pitchFamily="34" charset="0"/>
                        <a:ea typeface="Gulim" pitchFamily="34" charset="-127"/>
                      </a:endParaRPr>
                    </a:p>
                  </a:txBody>
                  <a:tcPr marL="90000" marR="90000" marT="46772" marB="4677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chemeClr val="tx1"/>
                          </a:solidFill>
                          <a:effectLst/>
                          <a:latin typeface="Arial" panose="020B0604020202020204" pitchFamily="34" charset="0"/>
                          <a:ea typeface="Gulim" pitchFamily="34" charset="-127"/>
                        </a:rPr>
                        <a:t>2022.10.26</a:t>
                      </a:r>
                      <a:endParaRPr kumimoji="1" lang="en-US" altLang="ko-KR" sz="1200" b="0" i="0" u="none" strike="noStrike" cap="none" normalizeH="0" baseline="0" dirty="0">
                        <a:ln>
                          <a:noFill/>
                        </a:ln>
                        <a:solidFill>
                          <a:schemeClr val="tx1"/>
                        </a:solidFill>
                        <a:effectLst/>
                        <a:latin typeface="Arial" panose="020B0604020202020204" pitchFamily="34" charset="0"/>
                        <a:ea typeface="Gulim" pitchFamily="34" charset="-127"/>
                      </a:endParaRPr>
                    </a:p>
                  </a:txBody>
                  <a:tcPr marL="90000" marR="90000" marT="46772" marB="4677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cPr/>
                </a:tc>
              </a:tr>
              <a:tr h="720677">
                <a:tc gridSpan="5">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endParaRPr kumimoji="1" lang="zh-CN" altLang="en-US" sz="1200" b="0" i="0" u="none" strike="noStrike" cap="none" normalizeH="0" baseline="0">
                        <a:ln>
                          <a:noFill/>
                        </a:ln>
                        <a:solidFill>
                          <a:schemeClr val="tx1"/>
                        </a:solidFill>
                        <a:effectLst/>
                        <a:latin typeface="Arial" panose="020B0604020202020204" pitchFamily="34" charset="0"/>
                        <a:ea typeface="Gulim" pitchFamily="34" charset="-127"/>
                      </a:endParaRPr>
                    </a:p>
                  </a:txBody>
                  <a:tcPr marL="90000" marR="90000" marT="46772" marB="4677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hMerge="1">
                  <a:tcPr/>
                </a:tc>
                <a:tc hMerge="1">
                  <a:tcPr/>
                </a:tc>
                <a:tc hMerge="1">
                  <a:tcPr/>
                </a:tc>
                <a:tc hMerge="1">
                  <a:tcPr/>
                </a:tc>
              </a:tr>
              <a:tr h="576225">
                <a:tc gridSpan="5">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endParaRPr kumimoji="1" lang="zh-CN" altLang="en-US" sz="1200" b="0" i="0" u="none" strike="noStrike" cap="none" normalizeH="0" baseline="0">
                        <a:ln>
                          <a:noFill/>
                        </a:ln>
                        <a:solidFill>
                          <a:schemeClr val="tx1"/>
                        </a:solidFill>
                        <a:effectLst/>
                        <a:latin typeface="Arial" panose="020B0604020202020204" pitchFamily="34" charset="0"/>
                        <a:ea typeface="Gulim" pitchFamily="34" charset="-127"/>
                      </a:endParaRPr>
                    </a:p>
                  </a:txBody>
                  <a:tcPr marL="90000" marR="90000" marT="46772" marB="4677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a:noFill/>
                    </a:lnT>
                    <a:lnB>
                      <a:noFill/>
                    </a:lnB>
                    <a:lnTlToBr>
                      <a:noFill/>
                    </a:lnTlToBr>
                    <a:lnBlToTr>
                      <a:noFill/>
                    </a:lnBlToTr>
                    <a:noFill/>
                  </a:tcPr>
                </a:tc>
                <a:tc hMerge="1">
                  <a:tcPr/>
                </a:tc>
                <a:tc hMerge="1">
                  <a:tcPr/>
                </a:tc>
                <a:tc hMerge="1">
                  <a:tcPr/>
                </a:tc>
                <a:tc hMerge="1">
                  <a:tcPr/>
                </a:tc>
              </a:tr>
              <a:tr h="6263857">
                <a:tc gridSpan="5">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endParaRPr kumimoji="1" lang="zh-CN" altLang="en-US" sz="1200" b="0" i="0" u="none" strike="noStrike" cap="none" normalizeH="0" baseline="0">
                        <a:ln>
                          <a:noFill/>
                        </a:ln>
                        <a:solidFill>
                          <a:schemeClr val="tx1"/>
                        </a:solidFill>
                        <a:effectLst/>
                        <a:latin typeface="Arial" panose="020B0604020202020204" pitchFamily="34" charset="0"/>
                        <a:ea typeface="Gulim" pitchFamily="34" charset="-127"/>
                      </a:endParaRPr>
                    </a:p>
                  </a:txBody>
                  <a:tcPr marL="90000" marR="90000" marT="46772" marB="4677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hMerge="1">
                  <a:tcPr/>
                </a:tc>
                <a:tc hMerge="1">
                  <a:tcPr/>
                </a:tc>
                <a:tc hMerge="1">
                  <a:tcPr/>
                </a:tc>
                <a:tc hMerge="1">
                  <a:tcPr/>
                </a:tc>
              </a:tr>
              <a:tr h="495853">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rPr>
                        <a:t>SPEC. NUMBER</a:t>
                      </a:r>
                      <a:endPar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endParaRPr>
                    </a:p>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S8-65-8C-312</a:t>
                      </a:r>
                      <a:endParaRPr kumimoji="1" lang="en-US" altLang="zh-CN"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90000" marR="90000" marT="46772" marB="4677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gridSpan="3">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r>
                        <a:rPr kumimoji="1" lang="en-US" altLang="ko-KR" sz="1200" b="0" i="0" u="none" strike="noStrike" cap="none" normalizeH="0" baseline="0" dirty="0">
                          <a:ln>
                            <a:noFill/>
                          </a:ln>
                          <a:solidFill>
                            <a:schemeClr val="tx1"/>
                          </a:solidFill>
                          <a:effectLst/>
                          <a:latin typeface="Arial" panose="020B0604020202020204" pitchFamily="34" charset="0"/>
                          <a:ea typeface="Gulim" pitchFamily="34" charset="-127"/>
                        </a:rPr>
                        <a:t>SPEC TITLE</a:t>
                      </a:r>
                      <a:endParaRPr kumimoji="1" lang="en-US" altLang="ko-KR" sz="1200" b="0" i="0" u="none" strike="noStrike" cap="none" normalizeH="0" baseline="0" dirty="0">
                        <a:ln>
                          <a:noFill/>
                        </a:ln>
                        <a:solidFill>
                          <a:schemeClr val="tx1"/>
                        </a:solidFill>
                        <a:effectLst/>
                        <a:latin typeface="Arial" panose="020B0604020202020204" pitchFamily="34" charset="0"/>
                        <a:ea typeface="Gulim" pitchFamily="34" charset="-127"/>
                      </a:endParaRPr>
                    </a:p>
                    <a:p>
                      <a:pPr marL="0" marR="0" lvl="0" indent="0" algn="l"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chemeClr val="tx1"/>
                          </a:solidFill>
                          <a:effectLst/>
                          <a:latin typeface="Arial" panose="020B0604020202020204" pitchFamily="34" charset="0"/>
                          <a:ea typeface="Gulim" pitchFamily="34" charset="-127"/>
                        </a:rPr>
                        <a:t>QV133FHB-N81 </a:t>
                      </a:r>
                      <a:r>
                        <a:rPr kumimoji="1" lang="en-US" altLang="ko-KR" sz="1200" b="0" i="0" u="none" strike="noStrike" cap="none" normalizeH="0" baseline="0" dirty="0">
                          <a:ln>
                            <a:noFill/>
                          </a:ln>
                          <a:solidFill>
                            <a:schemeClr val="tx1"/>
                          </a:solidFill>
                          <a:effectLst/>
                          <a:latin typeface="Arial" panose="020B0604020202020204" pitchFamily="34" charset="0"/>
                          <a:ea typeface="Gulim" pitchFamily="34" charset="-127"/>
                        </a:rPr>
                        <a:t>Product Specification R</a:t>
                      </a:r>
                      <a:r>
                        <a:rPr kumimoji="1" lang="en-US" altLang="zh-CN" sz="1200" b="0" i="0" u="none" strike="noStrike" cap="none" normalizeH="0" baseline="0" dirty="0">
                          <a:ln>
                            <a:noFill/>
                          </a:ln>
                          <a:solidFill>
                            <a:schemeClr val="tx1"/>
                          </a:solidFill>
                          <a:effectLst/>
                          <a:latin typeface="Arial" panose="020B0604020202020204" pitchFamily="34" charset="0"/>
                          <a:ea typeface="Gulim" pitchFamily="34" charset="-127"/>
                        </a:rPr>
                        <a:t>ev. 0</a:t>
                      </a:r>
                      <a:endParaRPr kumimoji="1" lang="en-US" altLang="ko-KR" sz="1200" b="0" i="0" u="none" strike="noStrike" cap="none" normalizeH="0" baseline="0" dirty="0">
                        <a:ln>
                          <a:noFill/>
                        </a:ln>
                        <a:solidFill>
                          <a:schemeClr val="tx1"/>
                        </a:solidFill>
                        <a:effectLst/>
                        <a:latin typeface="Arial" panose="020B0604020202020204" pitchFamily="34" charset="0"/>
                        <a:ea typeface="Gulim" pitchFamily="34" charset="-127"/>
                      </a:endParaRPr>
                    </a:p>
                  </a:txBody>
                  <a:tcPr marL="90000" marR="90000" marT="46772" marB="46772"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hMerge="1">
                  <a:tcPr/>
                </a:tc>
                <a:tc h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200" b="0" i="0" u="none" strike="noStrike" cap="none" normalizeH="0" baseline="0" dirty="0">
                          <a:ln>
                            <a:noFill/>
                          </a:ln>
                          <a:solidFill>
                            <a:schemeClr val="tx1"/>
                          </a:solidFill>
                          <a:effectLst/>
                          <a:latin typeface="Arial" panose="020B0604020202020204" pitchFamily="34" charset="0"/>
                          <a:ea typeface="Gulim" pitchFamily="34" charset="-127"/>
                        </a:rPr>
                        <a:t>PAGE</a:t>
                      </a:r>
                      <a:endParaRPr kumimoji="1" lang="en-US" altLang="ko-KR" sz="1200" b="0" i="0" u="none" strike="noStrike" cap="none" normalizeH="0" baseline="0" dirty="0">
                        <a:ln>
                          <a:noFill/>
                        </a:ln>
                        <a:solidFill>
                          <a:schemeClr val="tx1"/>
                        </a:solidFill>
                        <a:effectLst/>
                        <a:latin typeface="Arial" panose="020B0604020202020204" pitchFamily="34" charset="0"/>
                        <a:ea typeface="Gulim" pitchFamily="34" charset="-127"/>
                      </a:endParaRPr>
                    </a:p>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200" b="0" i="0" u="none" strike="noStrike" cap="none" normalizeH="0" baseline="0" dirty="0">
                          <a:ln>
                            <a:noFill/>
                          </a:ln>
                          <a:solidFill>
                            <a:schemeClr val="tx1"/>
                          </a:solidFill>
                          <a:effectLst/>
                          <a:latin typeface="Arial" panose="020B0604020202020204" pitchFamily="34" charset="0"/>
                          <a:ea typeface="Gulim" pitchFamily="34" charset="-127"/>
                        </a:rPr>
                        <a:t>      OF 24</a:t>
                      </a:r>
                      <a:endParaRPr kumimoji="1" lang="en-US" altLang="ko-KR" sz="1200" b="0" i="0" u="none" strike="noStrike" cap="none" normalizeH="0" baseline="0" dirty="0">
                        <a:ln>
                          <a:noFill/>
                        </a:ln>
                        <a:solidFill>
                          <a:schemeClr val="tx1"/>
                        </a:solidFill>
                        <a:effectLst/>
                        <a:latin typeface="Arial" panose="020B0604020202020204" pitchFamily="34" charset="0"/>
                        <a:ea typeface="Gulim" pitchFamily="34" charset="-127"/>
                      </a:endParaRPr>
                    </a:p>
                  </a:txBody>
                  <a:tcPr marL="90000" marR="90000" marT="46772" marB="46772"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439" name="Rectangle 295"/>
          <p:cNvSpPr>
            <a:spLocks noGrp="1" noChangeArrowheads="1"/>
          </p:cNvSpPr>
          <p:nvPr>
            <p:ph type="sldNum" sz="quarter" idx="4"/>
          </p:nvPr>
        </p:nvSpPr>
        <p:spPr bwMode="auto">
          <a:xfrm>
            <a:off x="5661025" y="8607425"/>
            <a:ext cx="573088" cy="357188"/>
          </a:xfrm>
          <a:prstGeom prst="rect">
            <a:avLst/>
          </a:prstGeom>
          <a:noFill/>
          <a:ln w="9525">
            <a:noFill/>
            <a:miter lim="800000"/>
          </a:ln>
          <a:effectLst/>
        </p:spPr>
        <p:txBody>
          <a:bodyPr vert="horz" wrap="square" lIns="91440" tIns="45720" rIns="91440" bIns="45720" numCol="1" anchor="t" anchorCtr="0" compatLnSpc="1"/>
          <a:lstStyle>
            <a:lvl1pPr algn="r" eaLnBrk="1" latinLnBrk="1" hangingPunct="1">
              <a:defRPr smtClean="0">
                <a:latin typeface="Arial" panose="020B0604020202020204" pitchFamily="34" charset="0"/>
              </a:defRPr>
            </a:lvl1pPr>
          </a:lstStyle>
          <a:p>
            <a:pPr>
              <a:defRPr/>
            </a:pPr>
            <a:fld id="{3862A65A-2969-4AD2-9B9A-D8F6EE2185C1}" type="slidenum">
              <a:rPr lang="en-US" altLang="ko-KR"/>
            </a:fld>
            <a:endParaRPr lang="en-US" altLang="ko-KR"/>
          </a:p>
        </p:txBody>
      </p:sp>
      <p:pic>
        <p:nvPicPr>
          <p:cNvPr id="3103" name="Picture 29"/>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8913" y="179388"/>
            <a:ext cx="1323975" cy="58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99"/>
          <p:cNvSpPr txBox="1">
            <a:spLocks noChangeArrowheads="1"/>
          </p:cNvSpPr>
          <p:nvPr userDrawn="1"/>
        </p:nvSpPr>
        <p:spPr bwMode="auto">
          <a:xfrm>
            <a:off x="20638" y="8969375"/>
            <a:ext cx="1773237" cy="211138"/>
          </a:xfrm>
          <a:prstGeom prst="rect">
            <a:avLst/>
          </a:prstGeom>
          <a:noFill/>
          <a:ln>
            <a:noFill/>
          </a:ln>
        </p:spPr>
        <p:txBody>
          <a:bodyPr>
            <a:spAutoFit/>
          </a:bodyPr>
          <a:lstStyle>
            <a:lvl1pPr eaLnBrk="0" hangingPunct="0">
              <a:defRPr kumimoji="1" sz="1200">
                <a:solidFill>
                  <a:schemeClr val="tx1"/>
                </a:solidFill>
                <a:latin typeface="Gulim" pitchFamily="34" charset="-127"/>
                <a:ea typeface="Gulim" pitchFamily="34" charset="-127"/>
              </a:defRPr>
            </a:lvl1pPr>
            <a:lvl2pPr marL="742950" indent="-285750" eaLnBrk="0" hangingPunct="0">
              <a:defRPr kumimoji="1" sz="1200">
                <a:solidFill>
                  <a:schemeClr val="tx1"/>
                </a:solidFill>
                <a:latin typeface="Gulim" pitchFamily="34" charset="-127"/>
                <a:ea typeface="Gulim" pitchFamily="34" charset="-127"/>
              </a:defRPr>
            </a:lvl2pPr>
            <a:lvl3pPr marL="1143000" indent="-228600" eaLnBrk="0" hangingPunct="0">
              <a:defRPr kumimoji="1" sz="1200">
                <a:solidFill>
                  <a:schemeClr val="tx1"/>
                </a:solidFill>
                <a:latin typeface="Gulim" pitchFamily="34" charset="-127"/>
                <a:ea typeface="Gulim" pitchFamily="34" charset="-127"/>
              </a:defRPr>
            </a:lvl3pPr>
            <a:lvl4pPr marL="1600200" indent="-228600" eaLnBrk="0" hangingPunct="0">
              <a:defRPr kumimoji="1" sz="1200">
                <a:solidFill>
                  <a:schemeClr val="tx1"/>
                </a:solidFill>
                <a:latin typeface="Gulim" pitchFamily="34" charset="-127"/>
                <a:ea typeface="Gulim" pitchFamily="34" charset="-127"/>
              </a:defRPr>
            </a:lvl4pPr>
            <a:lvl5pPr marL="2057400" indent="-228600" eaLnBrk="0" hangingPunct="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eaLnBrk="1" hangingPunct="1">
              <a:lnSpc>
                <a:spcPct val="60000"/>
              </a:lnSpc>
              <a:spcBef>
                <a:spcPct val="50000"/>
              </a:spcBef>
              <a:defRPr/>
            </a:pPr>
            <a:r>
              <a:rPr lang="en-US" altLang="zh-CN" dirty="0">
                <a:latin typeface="Arial" panose="020B0604020202020204" pitchFamily="34" charset="0"/>
              </a:rPr>
              <a:t>DAS-RD-2020006-O</a:t>
            </a:r>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ftr="0" dt="0"/>
  <p:txStyles>
    <p:titleStyle>
      <a:lvl1pPr algn="ctr" rtl="0" eaLnBrk="0" fontAlgn="base" latinLnBrk="1" hangingPunct="0">
        <a:spcBef>
          <a:spcPct val="0"/>
        </a:spcBef>
        <a:spcAft>
          <a:spcPct val="0"/>
        </a:spcAft>
        <a:defRPr kumimoji="1" sz="4400">
          <a:solidFill>
            <a:schemeClr val="tx2"/>
          </a:solidFill>
          <a:latin typeface="Gulim" pitchFamily="34" charset="-127"/>
          <a:ea typeface="Gulim" pitchFamily="34" charset="-127"/>
          <a:cs typeface="+mj-cs"/>
        </a:defRPr>
      </a:lvl1pPr>
      <a:lvl2pPr algn="ctr" rtl="0" eaLnBrk="0" fontAlgn="base" latinLnBrk="1" hangingPunct="0">
        <a:spcBef>
          <a:spcPct val="0"/>
        </a:spcBef>
        <a:spcAft>
          <a:spcPct val="0"/>
        </a:spcAft>
        <a:defRPr kumimoji="1" sz="4400">
          <a:solidFill>
            <a:schemeClr val="tx2"/>
          </a:solidFill>
          <a:latin typeface="Gulim" pitchFamily="34" charset="-127"/>
          <a:ea typeface="Gulim" pitchFamily="34" charset="-127"/>
        </a:defRPr>
      </a:lvl2pPr>
      <a:lvl3pPr algn="ctr" rtl="0" eaLnBrk="0" fontAlgn="base" latinLnBrk="1" hangingPunct="0">
        <a:spcBef>
          <a:spcPct val="0"/>
        </a:spcBef>
        <a:spcAft>
          <a:spcPct val="0"/>
        </a:spcAft>
        <a:defRPr kumimoji="1" sz="4400">
          <a:solidFill>
            <a:schemeClr val="tx2"/>
          </a:solidFill>
          <a:latin typeface="Gulim" pitchFamily="34" charset="-127"/>
          <a:ea typeface="Gulim" pitchFamily="34" charset="-127"/>
        </a:defRPr>
      </a:lvl3pPr>
      <a:lvl4pPr algn="ctr" rtl="0" eaLnBrk="0" fontAlgn="base" latinLnBrk="1" hangingPunct="0">
        <a:spcBef>
          <a:spcPct val="0"/>
        </a:spcBef>
        <a:spcAft>
          <a:spcPct val="0"/>
        </a:spcAft>
        <a:defRPr kumimoji="1" sz="4400">
          <a:solidFill>
            <a:schemeClr val="tx2"/>
          </a:solidFill>
          <a:latin typeface="Gulim" pitchFamily="34" charset="-127"/>
          <a:ea typeface="Gulim" pitchFamily="34" charset="-127"/>
        </a:defRPr>
      </a:lvl4pPr>
      <a:lvl5pPr algn="ctr" rtl="0" eaLnBrk="0" fontAlgn="base" latinLnBrk="1" hangingPunct="0">
        <a:spcBef>
          <a:spcPct val="0"/>
        </a:spcBef>
        <a:spcAft>
          <a:spcPct val="0"/>
        </a:spcAft>
        <a:defRPr kumimoji="1" sz="4400">
          <a:solidFill>
            <a:schemeClr val="tx2"/>
          </a:solidFill>
          <a:latin typeface="Gulim" pitchFamily="34" charset="-127"/>
          <a:ea typeface="Gulim" pitchFamily="34" charset="-127"/>
        </a:defRPr>
      </a:lvl5pPr>
      <a:lvl6pPr marL="457200" algn="ctr" rtl="0" fontAlgn="base" latinLnBrk="1">
        <a:spcBef>
          <a:spcPct val="0"/>
        </a:spcBef>
        <a:spcAft>
          <a:spcPct val="0"/>
        </a:spcAft>
        <a:defRPr kumimoji="1" sz="4400">
          <a:solidFill>
            <a:schemeClr val="tx2"/>
          </a:solidFill>
          <a:latin typeface="굴림" pitchFamily="34" charset="-127"/>
          <a:ea typeface="굴림" pitchFamily="34" charset="-127"/>
        </a:defRPr>
      </a:lvl6pPr>
      <a:lvl7pPr marL="914400" algn="ctr" rtl="0" fontAlgn="base" latinLnBrk="1">
        <a:spcBef>
          <a:spcPct val="0"/>
        </a:spcBef>
        <a:spcAft>
          <a:spcPct val="0"/>
        </a:spcAft>
        <a:defRPr kumimoji="1" sz="4400">
          <a:solidFill>
            <a:schemeClr val="tx2"/>
          </a:solidFill>
          <a:latin typeface="굴림" pitchFamily="34" charset="-127"/>
          <a:ea typeface="굴림" pitchFamily="34" charset="-127"/>
        </a:defRPr>
      </a:lvl7pPr>
      <a:lvl8pPr marL="1371600" algn="ctr" rtl="0" fontAlgn="base" latinLnBrk="1">
        <a:spcBef>
          <a:spcPct val="0"/>
        </a:spcBef>
        <a:spcAft>
          <a:spcPct val="0"/>
        </a:spcAft>
        <a:defRPr kumimoji="1" sz="4400">
          <a:solidFill>
            <a:schemeClr val="tx2"/>
          </a:solidFill>
          <a:latin typeface="굴림" pitchFamily="34" charset="-127"/>
          <a:ea typeface="굴림" pitchFamily="34" charset="-127"/>
        </a:defRPr>
      </a:lvl8pPr>
      <a:lvl9pPr marL="1828800" algn="ctr" rtl="0" fontAlgn="base" latinLnBrk="1">
        <a:spcBef>
          <a:spcPct val="0"/>
        </a:spcBef>
        <a:spcAft>
          <a:spcPct val="0"/>
        </a:spcAft>
        <a:defRPr kumimoji="1" sz="4400">
          <a:solidFill>
            <a:schemeClr val="tx2"/>
          </a:solidFill>
          <a:latin typeface="굴림" pitchFamily="34" charset="-127"/>
          <a:ea typeface="굴림" pitchFamily="34" charset="-127"/>
        </a:defRPr>
      </a:lvl9pPr>
    </p:titleStyle>
    <p:bodyStyle>
      <a:lvl1pPr marL="342900" indent="-342900" algn="l" rtl="0" eaLnBrk="0" fontAlgn="base" latinLnBrk="1" hangingPunct="0">
        <a:spcBef>
          <a:spcPct val="20000"/>
        </a:spcBef>
        <a:spcAft>
          <a:spcPct val="0"/>
        </a:spcAft>
        <a:buChar char="•"/>
        <a:defRPr kumimoji="1" sz="3200">
          <a:solidFill>
            <a:schemeClr val="tx1"/>
          </a:solidFill>
          <a:latin typeface="Gulim" pitchFamily="34" charset="-127"/>
          <a:ea typeface="Gulim" pitchFamily="34" charset="-127"/>
          <a:cs typeface="+mn-cs"/>
        </a:defRPr>
      </a:lvl1pPr>
      <a:lvl2pPr marL="742950" indent="-285750" algn="l" rtl="0" eaLnBrk="0" fontAlgn="base" latinLnBrk="1" hangingPunct="0">
        <a:spcBef>
          <a:spcPct val="20000"/>
        </a:spcBef>
        <a:spcAft>
          <a:spcPct val="0"/>
        </a:spcAft>
        <a:buChar char="–"/>
        <a:defRPr kumimoji="1" sz="2800">
          <a:solidFill>
            <a:schemeClr val="tx1"/>
          </a:solidFill>
          <a:latin typeface="Gulim" pitchFamily="34" charset="-127"/>
          <a:ea typeface="Gulim" pitchFamily="34" charset="-127"/>
        </a:defRPr>
      </a:lvl2pPr>
      <a:lvl3pPr marL="1143000" indent="-228600" algn="l" rtl="0" eaLnBrk="0" fontAlgn="base" latinLnBrk="1" hangingPunct="0">
        <a:spcBef>
          <a:spcPct val="20000"/>
        </a:spcBef>
        <a:spcAft>
          <a:spcPct val="0"/>
        </a:spcAft>
        <a:buChar char="•"/>
        <a:defRPr kumimoji="1" sz="2400">
          <a:solidFill>
            <a:schemeClr val="tx1"/>
          </a:solidFill>
          <a:latin typeface="Gulim" pitchFamily="34" charset="-127"/>
          <a:ea typeface="Gulim" pitchFamily="34" charset="-127"/>
        </a:defRPr>
      </a:lvl3pPr>
      <a:lvl4pPr marL="1600200" indent="-228600" algn="l" rtl="0" eaLnBrk="0" fontAlgn="base" latinLnBrk="1" hangingPunct="0">
        <a:spcBef>
          <a:spcPct val="20000"/>
        </a:spcBef>
        <a:spcAft>
          <a:spcPct val="0"/>
        </a:spcAft>
        <a:buChar char="–"/>
        <a:defRPr kumimoji="1" sz="2000">
          <a:solidFill>
            <a:schemeClr val="tx1"/>
          </a:solidFill>
          <a:latin typeface="Gulim" pitchFamily="34" charset="-127"/>
          <a:ea typeface="Gulim" pitchFamily="34" charset="-127"/>
        </a:defRPr>
      </a:lvl4pPr>
      <a:lvl5pPr marL="2057400" indent="-228600" algn="l" rtl="0" eaLnBrk="0" fontAlgn="base" latinLnBrk="1" hangingPunct="0">
        <a:spcBef>
          <a:spcPct val="20000"/>
        </a:spcBef>
        <a:spcAft>
          <a:spcPct val="0"/>
        </a:spcAft>
        <a:buChar char="»"/>
        <a:defRPr kumimoji="1" sz="2000">
          <a:solidFill>
            <a:schemeClr val="tx1"/>
          </a:solidFill>
          <a:latin typeface="Gulim" pitchFamily="34" charset="-127"/>
          <a:ea typeface="Gulim" pitchFamily="34" charset="-127"/>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24.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image" Target="../media/image10.emf"/><Relationship Id="rId1"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image" Target="../media/image11.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24.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image" Target="../media/image16.png"/><Relationship Id="rId1" Type="http://schemas.openxmlformats.org/officeDocument/2006/relationships/image" Target="../media/image15.pn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24.xml"/><Relationship Id="rId4" Type="http://schemas.openxmlformats.org/officeDocument/2006/relationships/image" Target="../media/image20.png"/><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슬라이드 번호 개체 틀 1"/>
          <p:cNvSpPr>
            <a:spLocks noGrp="1"/>
          </p:cNvSpPr>
          <p:nvPr>
            <p:ph type="sldNum" sz="quarter" idx="10"/>
          </p:nvPr>
        </p:nvSpPr>
        <p:spPr>
          <a:xfrm>
            <a:off x="5391150" y="1044575"/>
            <a:ext cx="573088" cy="287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fld id="{F8758AFA-C801-41AF-B351-FAE8822DE2AD}" type="slidenum">
              <a:rPr lang="en-US" altLang="ko-KR" smtClean="0">
                <a:latin typeface="微软雅黑" panose="020B0503020204020204" pitchFamily="34" charset="-122"/>
                <a:ea typeface="微软雅黑" panose="020B0503020204020204" pitchFamily="34" charset="-122"/>
                <a:cs typeface="Times New Roman" panose="02020603050405020304" pitchFamily="18" charset="0"/>
              </a:rPr>
            </a:fld>
            <a:endParaRPr lang="en-US" altLang="ko-KR">
              <a:latin typeface="微软雅黑" panose="020B0503020204020204" pitchFamily="34" charset="-122"/>
              <a:ea typeface="微软雅黑" panose="020B0503020204020204" pitchFamily="34" charset="-122"/>
              <a:cs typeface="Times New Roman" panose="02020603050405020304" pitchFamily="18" charset="0"/>
            </a:endParaRPr>
          </a:p>
        </p:txBody>
      </p:sp>
      <p:graphicFrame>
        <p:nvGraphicFramePr>
          <p:cNvPr id="7" name="Group 60"/>
          <p:cNvGraphicFramePr>
            <a:graphicFrameLocks noGrp="1"/>
          </p:cNvGraphicFramePr>
          <p:nvPr/>
        </p:nvGraphicFramePr>
        <p:xfrm>
          <a:off x="652463" y="2843213"/>
          <a:ext cx="5513387" cy="865188"/>
        </p:xfrm>
        <a:graphic>
          <a:graphicData uri="http://schemas.openxmlformats.org/drawingml/2006/table">
            <a:tbl>
              <a:tblPr/>
              <a:tblGrid>
                <a:gridCol w="1385261"/>
                <a:gridCol w="4128126"/>
              </a:tblGrid>
              <a:tr h="432594">
                <a:tc>
                  <a:txBody>
                    <a:bodyPr/>
                    <a:lstStyle/>
                    <a:p>
                      <a:pPr marL="0" marR="0" lvl="0" indent="0" algn="ctr" defTabSz="914400" rtl="0" eaLnBrk="1" fontAlgn="base" latinLnBrk="0" hangingPunct="1">
                        <a:lnSpc>
                          <a:spcPct val="100000"/>
                        </a:lnSpc>
                        <a:spcBef>
                          <a:spcPct val="0"/>
                        </a:spcBef>
                        <a:spcAft>
                          <a:spcPct val="0"/>
                        </a:spcAft>
                        <a:buClrTx/>
                        <a:buSzTx/>
                        <a:buFontTx/>
                        <a:buNone/>
                      </a:pPr>
                      <a:r>
                        <a:rPr lang="en-US" altLang="zh-CN" sz="1200" b="0" kern="0" dirty="0">
                          <a:solidFill>
                            <a:schemeClr val="tx1"/>
                          </a:solidFill>
                          <a:latin typeface="微软雅黑" panose="020B0503020204020204" pitchFamily="34" charset="-122"/>
                          <a:ea typeface="微软雅黑" panose="020B0503020204020204" pitchFamily="34" charset="-122"/>
                          <a:cs typeface="Times New Roman" panose="02020603050405020304"/>
                        </a:rPr>
                        <a:t>SUPPLIER</a:t>
                      </a:r>
                      <a:endParaRPr kumimoji="0" lang="zh-CN"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7" marR="68587"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2636520" algn="ctr"/>
                          <a:tab pos="5273675" algn="r"/>
                        </a:tabLst>
                        <a:defRPr/>
                      </a:pPr>
                      <a:r>
                        <a:rPr kumimoji="0" lang="en-US" altLang="zh-CN"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Chongqing BOE Optoelectronics CO., LTD</a:t>
                      </a:r>
                      <a:endParaRPr kumimoji="0" lang="en-US" altLang="zh-CN"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7" marR="68587"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2594">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FG-Code</a:t>
                      </a:r>
                      <a:endParaRPr kumimoji="0" lang="zh-CN"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7" marR="68587"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lang="en-US" altLang="zh-CN" sz="1200" b="0" dirty="0">
                          <a:latin typeface="微软雅黑" panose="020B0503020204020204" pitchFamily="34" charset="-122"/>
                          <a:ea typeface="微软雅黑" panose="020B0503020204020204" pitchFamily="34" charset="-122"/>
                        </a:rPr>
                        <a:t>QV133FHB-N81-8D32</a:t>
                      </a:r>
                      <a:endParaRPr lang="en-US" altLang="zh-CN" sz="1200" b="0" kern="100" dirty="0">
                        <a:solidFill>
                          <a:srgbClr val="0000FF"/>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7" marR="68587"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2302" name="Text Box 20"/>
          <p:cNvSpPr txBox="1">
            <a:spLocks noChangeArrowheads="1"/>
          </p:cNvSpPr>
          <p:nvPr/>
        </p:nvSpPr>
        <p:spPr bwMode="auto">
          <a:xfrm>
            <a:off x="261938" y="1776413"/>
            <a:ext cx="63103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eaLnBrk="1" hangingPunct="1">
              <a:spcBef>
                <a:spcPct val="50000"/>
              </a:spcBef>
            </a:pPr>
            <a:r>
              <a:rPr lang="en-US" altLang="zh-CN" b="1" dirty="0">
                <a:latin typeface="微软雅黑" panose="020B0503020204020204" pitchFamily="34" charset="-122"/>
                <a:ea typeface="微软雅黑" panose="020B0503020204020204" pitchFamily="34" charset="-122"/>
              </a:rPr>
              <a:t>B8 QV133FHB-N81 </a:t>
            </a:r>
            <a:r>
              <a:rPr lang="en-US" altLang="en-US" b="1" dirty="0">
                <a:latin typeface="微软雅黑" panose="020B0503020204020204" pitchFamily="34" charset="-122"/>
                <a:ea typeface="微软雅黑" panose="020B0503020204020204" pitchFamily="34" charset="-122"/>
              </a:rPr>
              <a:t>Product Specification</a:t>
            </a:r>
            <a:r>
              <a:rPr lang="en-US" altLang="zh-CN" b="1" dirty="0">
                <a:latin typeface="微软雅黑" panose="020B0503020204020204" pitchFamily="34" charset="-122"/>
                <a:ea typeface="微软雅黑" panose="020B0503020204020204" pitchFamily="34" charset="-122"/>
              </a:rPr>
              <a:t> </a:t>
            </a:r>
            <a:r>
              <a:rPr lang="en-US" altLang="ko-KR" b="1" dirty="0">
                <a:latin typeface="微软雅黑" panose="020B0503020204020204" pitchFamily="34" charset="-122"/>
                <a:ea typeface="微软雅黑" panose="020B0503020204020204" pitchFamily="34" charset="-122"/>
              </a:rPr>
              <a:t>Rev.P1</a:t>
            </a:r>
            <a:endParaRPr lang="en-US" altLang="ko-KR" b="1" dirty="0">
              <a:latin typeface="微软雅黑" panose="020B0503020204020204" pitchFamily="34" charset="-122"/>
              <a:ea typeface="微软雅黑" panose="020B0503020204020204" pitchFamily="34" charset="-122"/>
            </a:endParaRPr>
          </a:p>
        </p:txBody>
      </p:sp>
      <p:cxnSp>
        <p:nvCxnSpPr>
          <p:cNvPr id="38" name="直接连接符 37"/>
          <p:cNvCxnSpPr/>
          <p:nvPr/>
        </p:nvCxnSpPr>
        <p:spPr>
          <a:xfrm flipV="1">
            <a:off x="1189038" y="2124075"/>
            <a:ext cx="476408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椭圆 38"/>
          <p:cNvSpPr/>
          <p:nvPr/>
        </p:nvSpPr>
        <p:spPr>
          <a:xfrm>
            <a:off x="476250" y="1938338"/>
            <a:ext cx="5113338" cy="762000"/>
          </a:xfrm>
          <a:prstGeom prst="ellipse">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2305" name="Text Box 2"/>
          <p:cNvSpPr txBox="1">
            <a:spLocks noChangeArrowheads="1"/>
          </p:cNvSpPr>
          <p:nvPr/>
        </p:nvSpPr>
        <p:spPr bwMode="auto">
          <a:xfrm>
            <a:off x="188913" y="6900863"/>
            <a:ext cx="6553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latinLnBrk="1">
              <a:spcBef>
                <a:spcPct val="50000"/>
              </a:spcBef>
            </a:pPr>
            <a:r>
              <a:rPr lang="en-US" altLang="ko-KR" sz="1600" b="1">
                <a:latin typeface="Times New Roman" panose="02020603050405020304" pitchFamily="18" charset="0"/>
                <a:cs typeface="Times New Roman" panose="02020603050405020304" pitchFamily="18" charset="0"/>
              </a:rPr>
              <a:t>BOE Optoelectronics Technology Co., Ltd</a:t>
            </a:r>
            <a:endParaRPr lang="en-US" altLang="ko-KR" sz="1600" b="1">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fld id="{EAEDEDB8-79A7-4500-8F80-423A31EAE800}" type="slidenum">
              <a:rPr lang="en-US" altLang="ko-KR">
                <a:latin typeface="Arial" panose="020B0604020202020204" pitchFamily="34" charset="0"/>
              </a:rPr>
            </a:fld>
            <a:endParaRPr lang="en-US" altLang="ko-KR">
              <a:latin typeface="Arial" panose="020B0604020202020204" pitchFamily="34" charset="0"/>
            </a:endParaRPr>
          </a:p>
        </p:txBody>
      </p:sp>
      <p:graphicFrame>
        <p:nvGraphicFramePr>
          <p:cNvPr id="5270" name="Group 150"/>
          <p:cNvGraphicFramePr>
            <a:graphicFrameLocks noGrp="1"/>
          </p:cNvGraphicFramePr>
          <p:nvPr/>
        </p:nvGraphicFramePr>
        <p:xfrm>
          <a:off x="115888" y="1547813"/>
          <a:ext cx="6626225" cy="2311401"/>
        </p:xfrm>
        <a:graphic>
          <a:graphicData uri="http://schemas.openxmlformats.org/drawingml/2006/table">
            <a:tbl>
              <a:tblPr/>
              <a:tblGrid>
                <a:gridCol w="504825"/>
                <a:gridCol w="950912"/>
                <a:gridCol w="2865438"/>
                <a:gridCol w="1008062"/>
                <a:gridCol w="1296988"/>
              </a:tblGrid>
              <a:tr h="301625">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200" b="1" i="0" u="none" strike="noStrike" cap="none" normalizeH="0" baseline="0">
                          <a:ln>
                            <a:noFill/>
                          </a:ln>
                          <a:solidFill>
                            <a:schemeClr val="tx1"/>
                          </a:solidFill>
                          <a:effectLst/>
                          <a:latin typeface="Arial" panose="020B0604020202020204" pitchFamily="34" charset="0"/>
                          <a:ea typeface="Gulim" pitchFamily="34" charset="-127"/>
                        </a:rPr>
                        <a:t>REV.</a:t>
                      </a:r>
                      <a:endParaRPr kumimoji="1" lang="en-US" altLang="ko-KR" sz="1200" b="1" i="0" u="none" strike="noStrike" cap="none" normalizeH="0" baseline="0">
                        <a:ln>
                          <a:noFill/>
                        </a:ln>
                        <a:solidFill>
                          <a:schemeClr val="tx1"/>
                        </a:solidFill>
                        <a:effectLst/>
                        <a:latin typeface="Arial" panose="020B0604020202020204" pitchFamily="34" charset="0"/>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200" b="1" i="0" u="none" strike="noStrike" cap="none" normalizeH="0" baseline="0">
                          <a:ln>
                            <a:noFill/>
                          </a:ln>
                          <a:solidFill>
                            <a:schemeClr val="tx1"/>
                          </a:solidFill>
                          <a:effectLst/>
                          <a:latin typeface="Arial" panose="020B0604020202020204" pitchFamily="34" charset="0"/>
                          <a:ea typeface="Gulim" pitchFamily="34" charset="-127"/>
                        </a:rPr>
                        <a:t>ECN NO.</a:t>
                      </a:r>
                      <a:endParaRPr kumimoji="1" lang="en-US" altLang="ko-KR" sz="1200" b="1" i="0" u="none" strike="noStrike" cap="none" normalizeH="0" baseline="0">
                        <a:ln>
                          <a:noFill/>
                        </a:ln>
                        <a:solidFill>
                          <a:schemeClr val="tx1"/>
                        </a:solidFill>
                        <a:effectLst/>
                        <a:latin typeface="Arial" panose="020B0604020202020204" pitchFamily="34" charset="0"/>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200" b="1" i="0" u="none" strike="noStrike" cap="none" normalizeH="0" baseline="0">
                          <a:ln>
                            <a:noFill/>
                          </a:ln>
                          <a:solidFill>
                            <a:schemeClr val="tx1"/>
                          </a:solidFill>
                          <a:effectLst/>
                          <a:latin typeface="Arial" panose="020B0604020202020204" pitchFamily="34" charset="0"/>
                          <a:ea typeface="Gulim" pitchFamily="34" charset="-127"/>
                        </a:rPr>
                        <a:t>DESCRIPTION OF CHANGES </a:t>
                      </a:r>
                      <a:endParaRPr kumimoji="1" lang="en-US" altLang="ko-KR" sz="1200" b="1" i="0" u="none" strike="noStrike" cap="none" normalizeH="0" baseline="0">
                        <a:ln>
                          <a:noFill/>
                        </a:ln>
                        <a:solidFill>
                          <a:schemeClr val="tx1"/>
                        </a:solidFill>
                        <a:effectLst/>
                        <a:latin typeface="Arial" panose="020B0604020202020204" pitchFamily="34" charset="0"/>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200" b="1" i="0" u="none" strike="noStrike" cap="none" normalizeH="0" baseline="0">
                          <a:ln>
                            <a:noFill/>
                          </a:ln>
                          <a:solidFill>
                            <a:schemeClr val="tx1"/>
                          </a:solidFill>
                          <a:effectLst/>
                          <a:latin typeface="Arial" panose="020B0604020202020204" pitchFamily="34" charset="0"/>
                          <a:ea typeface="Gulim" pitchFamily="34" charset="-127"/>
                        </a:rPr>
                        <a:t>DATE </a:t>
                      </a:r>
                      <a:endParaRPr kumimoji="1" lang="en-US" altLang="ko-KR" sz="1200" b="1" i="0" u="none" strike="noStrike" cap="none" normalizeH="0" baseline="0">
                        <a:ln>
                          <a:noFill/>
                        </a:ln>
                        <a:solidFill>
                          <a:schemeClr val="tx1"/>
                        </a:solidFill>
                        <a:effectLst/>
                        <a:latin typeface="Arial" panose="020B0604020202020204" pitchFamily="34" charset="0"/>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200" b="1" i="0" u="none" strike="noStrike" cap="none" normalizeH="0" baseline="0">
                          <a:ln>
                            <a:noFill/>
                          </a:ln>
                          <a:solidFill>
                            <a:schemeClr val="tx1"/>
                          </a:solidFill>
                          <a:effectLst/>
                          <a:latin typeface="Arial" panose="020B0604020202020204" pitchFamily="34" charset="0"/>
                          <a:ea typeface="Gulim" pitchFamily="34" charset="-127"/>
                        </a:rPr>
                        <a:t>PREPARED </a:t>
                      </a:r>
                      <a:endParaRPr kumimoji="1" lang="en-US" altLang="ko-KR" sz="1200" b="1" i="0" u="none" strike="noStrike" cap="none" normalizeH="0" baseline="0">
                        <a:ln>
                          <a:noFill/>
                        </a:ln>
                        <a:solidFill>
                          <a:schemeClr val="tx1"/>
                        </a:solidFill>
                        <a:effectLst/>
                        <a:latin typeface="Arial" panose="020B0604020202020204" pitchFamily="34" charset="0"/>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301625">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rPr>
                        <a:t>P0</a:t>
                      </a:r>
                      <a:endPar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0" marB="4573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rPr>
                        <a:t>-</a:t>
                      </a:r>
                      <a:endPar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rPr>
                        <a:t>Initial Release</a:t>
                      </a:r>
                      <a:endPar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rPr>
                        <a:t>2020.7.28</a:t>
                      </a:r>
                      <a:endPar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rPr>
                        <a:t>Qiao Handan</a:t>
                      </a:r>
                      <a:endPar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1625">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200" b="0" i="0" u="none" strike="noStrike" cap="none" normalizeH="0" baseline="0" dirty="0">
                          <a:ln>
                            <a:noFill/>
                          </a:ln>
                          <a:solidFill>
                            <a:schemeClr val="tx1"/>
                          </a:solidFill>
                          <a:effectLst/>
                          <a:latin typeface="Arial" panose="020B0604020202020204" pitchFamily="34" charset="0"/>
                          <a:ea typeface="Gulim" pitchFamily="34" charset="-127"/>
                        </a:rPr>
                        <a:t>P1</a:t>
                      </a:r>
                      <a:endParaRPr kumimoji="1" lang="en-US" altLang="ko-KR" sz="1200" b="0" i="0" u="none" strike="noStrike" cap="none" normalizeH="0" baseline="0" dirty="0">
                        <a:ln>
                          <a:noFill/>
                        </a:ln>
                        <a:solidFill>
                          <a:schemeClr val="tx1"/>
                        </a:solidFill>
                        <a:effectLst/>
                        <a:latin typeface="Arial" panose="020B0604020202020204" pitchFamily="34" charset="0"/>
                        <a:ea typeface="Gulim" pitchFamily="34" charset="-127"/>
                      </a:endParaRPr>
                    </a:p>
                  </a:txBody>
                  <a:tcPr marT="45730" marB="4573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rPr>
                        <a:t>-</a:t>
                      </a:r>
                      <a:endPar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r>
                        <a:rPr lang="en-US" altLang="ko-KR" sz="1200" dirty="0">
                          <a:solidFill>
                            <a:srgbClr val="000000"/>
                          </a:solidFill>
                          <a:latin typeface="Arial" panose="020B0604020202020204" pitchFamily="34" charset="0"/>
                        </a:rPr>
                        <a:t>LCD FOB Electrical Specifications </a:t>
                      </a:r>
                      <a:endParaRPr kumimoji="1" lang="en-US" altLang="ko-KR" sz="1200" b="0" i="0" u="none" strike="noStrike" cap="none" normalizeH="0" baseline="0" dirty="0">
                        <a:ln>
                          <a:noFill/>
                        </a:ln>
                        <a:solidFill>
                          <a:schemeClr val="tx1"/>
                        </a:solidFill>
                        <a:effectLst/>
                        <a:latin typeface="Arial" panose="020B0604020202020204" pitchFamily="34" charset="0"/>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chemeClr val="tx1"/>
                          </a:solidFill>
                          <a:effectLst/>
                          <a:latin typeface="Arial" panose="020B0604020202020204" pitchFamily="34" charset="0"/>
                          <a:ea typeface="Gulim" pitchFamily="34" charset="-127"/>
                        </a:rPr>
                        <a:t>2022.10.26</a:t>
                      </a:r>
                      <a:endParaRPr kumimoji="1" lang="en-US" altLang="ko-KR" sz="1200" b="0" i="0" u="none" strike="noStrike" cap="none" normalizeH="0" baseline="0" dirty="0">
                        <a:ln>
                          <a:noFill/>
                        </a:ln>
                        <a:solidFill>
                          <a:schemeClr val="tx1"/>
                        </a:solidFill>
                        <a:effectLst/>
                        <a:latin typeface="Arial" panose="020B0604020202020204" pitchFamily="34" charset="0"/>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chemeClr val="tx1"/>
                          </a:solidFill>
                          <a:effectLst/>
                          <a:latin typeface="Arial" panose="020B0604020202020204" pitchFamily="34" charset="0"/>
                          <a:ea typeface="Gulim" pitchFamily="34" charset="-127"/>
                        </a:rPr>
                        <a:t>Zhao </a:t>
                      </a:r>
                      <a:r>
                        <a:rPr kumimoji="1" lang="en-US" altLang="zh-CN" sz="1200" b="0" i="0" u="none" strike="noStrike" cap="none" normalizeH="0" baseline="0" dirty="0" err="1">
                          <a:ln>
                            <a:noFill/>
                          </a:ln>
                          <a:solidFill>
                            <a:schemeClr val="tx1"/>
                          </a:solidFill>
                          <a:effectLst/>
                          <a:latin typeface="Arial" panose="020B0604020202020204" pitchFamily="34" charset="0"/>
                          <a:ea typeface="Gulim" pitchFamily="34" charset="-127"/>
                        </a:rPr>
                        <a:t>yuanpei</a:t>
                      </a:r>
                      <a:endParaRPr kumimoji="1" lang="en-US" altLang="ko-KR" sz="1200" b="0" i="0" u="none" strike="noStrike" cap="none" normalizeH="0" baseline="0" dirty="0">
                        <a:ln>
                          <a:noFill/>
                        </a:ln>
                        <a:solidFill>
                          <a:schemeClr val="tx1"/>
                        </a:solidFill>
                        <a:effectLst/>
                        <a:latin typeface="Arial" panose="020B0604020202020204" pitchFamily="34" charset="0"/>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1625">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0"/>
                        </a:spcBef>
                        <a:spcAft>
                          <a:spcPct val="0"/>
                        </a:spcAft>
                        <a:buClrTx/>
                        <a:buSzTx/>
                        <a:buFontTx/>
                        <a:buNone/>
                      </a:pPr>
                      <a:endParaRPr kumimoji="1" lang="zh-CN" altLang="en-US"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0" marB="4573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0"/>
                        </a:spcBef>
                        <a:spcAft>
                          <a:spcPct val="0"/>
                        </a:spcAft>
                        <a:buClrTx/>
                        <a:buSzTx/>
                        <a:buFontTx/>
                        <a:buNone/>
                      </a:pPr>
                      <a:endParaRPr kumimoji="1" lang="zh-CN" altLang="en-US"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0" marB="4573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1" lang="en-US" altLang="zh-CN"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sym typeface="Wingdings" panose="05000000000000000000" pitchFamily="2" charset="2"/>
                      </a:endParaRPr>
                    </a:p>
                  </a:txBody>
                  <a:tcPr marT="45730" marB="4573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0" marB="4573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0"/>
                        </a:spcBef>
                        <a:spcAft>
                          <a:spcPct val="0"/>
                        </a:spcAft>
                        <a:buClrTx/>
                        <a:buSzTx/>
                        <a:buFontTx/>
                        <a:buNone/>
                      </a:pPr>
                      <a:endPar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0" marB="4573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1638">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Gulim" pitchFamily="34" charset="-127"/>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Gulim" pitchFamily="34" charset="-127"/>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Gulim" pitchFamily="34" charset="-127"/>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endPar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endPar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1638">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Gulim" pitchFamily="34" charset="-127"/>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Gulim" pitchFamily="34" charset="-127"/>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Gulim" pitchFamily="34" charset="-127"/>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endPar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endPar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1625">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endParaRPr kumimoji="1" lang="zh-CN" altLang="en-US"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endParaRPr kumimoji="1" lang="zh-CN" altLang="en-US"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endParaRPr kumimoji="1" lang="zh-CN" altLang="en-US"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endParaRPr kumimoji="1" lang="zh-CN" altLang="en-US"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endParaRPr kumimoji="1" lang="zh-CN" altLang="en-US" sz="1200" b="0" i="0" u="none" strike="noStrike" cap="none" normalizeH="0" baseline="0" dirty="0">
                        <a:ln>
                          <a:noFill/>
                        </a:ln>
                        <a:solidFill>
                          <a:schemeClr val="tx1"/>
                        </a:solidFill>
                        <a:effectLst/>
                        <a:latin typeface="Arial" panose="020B0604020202020204" pitchFamily="34" charset="0"/>
                        <a:ea typeface="Gulim" pitchFamily="34" charset="-127"/>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 name="Group 203"/>
          <p:cNvGraphicFramePr>
            <a:graphicFrameLocks noGrp="1"/>
          </p:cNvGraphicFramePr>
          <p:nvPr/>
        </p:nvGraphicFramePr>
        <p:xfrm>
          <a:off x="188913" y="4572000"/>
          <a:ext cx="6408737" cy="3476625"/>
        </p:xfrm>
        <a:graphic>
          <a:graphicData uri="http://schemas.openxmlformats.org/drawingml/2006/table">
            <a:tbl>
              <a:tblPr/>
              <a:tblGrid>
                <a:gridCol w="3133725"/>
                <a:gridCol w="3275012"/>
              </a:tblGrid>
              <a:tr h="301625">
                <a:tc grid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200" b="1" i="0" u="none" strike="noStrike" cap="none" normalizeH="0" baseline="0">
                          <a:ln>
                            <a:noFill/>
                          </a:ln>
                          <a:solidFill>
                            <a:schemeClr val="tx1"/>
                          </a:solidFill>
                          <a:effectLst/>
                          <a:latin typeface="Times New Roman" panose="02020603050405020304" pitchFamily="18" charset="0"/>
                          <a:ea typeface="Gulim" pitchFamily="34" charset="-127"/>
                        </a:rPr>
                        <a:t>REVIEWED</a:t>
                      </a:r>
                      <a:endParaRPr kumimoji="1" lang="en-US" altLang="ko-KR" sz="1200" b="1" i="0" u="none" strike="noStrike" cap="none" normalizeH="0" baseline="0">
                        <a:ln>
                          <a:noFill/>
                        </a:ln>
                        <a:solidFill>
                          <a:schemeClr val="tx1"/>
                        </a:solidFill>
                        <a:effectLst/>
                        <a:latin typeface="Times New Roman" panose="02020603050405020304" pitchFamily="18" charset="0"/>
                        <a:ea typeface="Gulim" pitchFamily="34" charset="-127"/>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cPr/>
                </a:tc>
              </a:tr>
              <a:tr h="317500">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1" i="0" u="none" strike="noStrike" cap="none" normalizeH="0" baseline="0">
                          <a:ln>
                            <a:noFill/>
                          </a:ln>
                          <a:solidFill>
                            <a:schemeClr val="tx1"/>
                          </a:solidFill>
                          <a:effectLst/>
                          <a:latin typeface="Times New Roman" panose="02020603050405020304" pitchFamily="18" charset="0"/>
                          <a:ea typeface="Gulim" pitchFamily="34" charset="-127"/>
                        </a:rPr>
                        <a:t>Designer</a:t>
                      </a:r>
                      <a:endParaRPr kumimoji="1" lang="en-US" altLang="ko-KR" sz="1200" b="1" i="0" u="none" strike="noStrike" cap="none" normalizeH="0" baseline="0">
                        <a:ln>
                          <a:noFill/>
                        </a:ln>
                        <a:solidFill>
                          <a:schemeClr val="tx1"/>
                        </a:solidFill>
                        <a:effectLst/>
                        <a:latin typeface="Times New Roman" panose="02020603050405020304" pitchFamily="18" charset="0"/>
                        <a:ea typeface="Gulim" pitchFamily="34" charset="-127"/>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200" b="1" i="0" u="none" strike="noStrike" cap="none" normalizeH="0" baseline="0">
                          <a:ln>
                            <a:noFill/>
                          </a:ln>
                          <a:solidFill>
                            <a:schemeClr val="tx1"/>
                          </a:solidFill>
                          <a:effectLst/>
                          <a:latin typeface="Times New Roman" panose="02020603050405020304" pitchFamily="18" charset="0"/>
                          <a:ea typeface="Gulim" pitchFamily="34" charset="-127"/>
                        </a:rPr>
                        <a:t>Manager</a:t>
                      </a:r>
                      <a:endParaRPr kumimoji="1" lang="en-US" altLang="ko-KR" sz="1200" b="1" i="0" u="none" strike="noStrike" cap="none" normalizeH="0" baseline="0">
                        <a:ln>
                          <a:noFill/>
                        </a:ln>
                        <a:solidFill>
                          <a:schemeClr val="tx1"/>
                        </a:solidFill>
                        <a:effectLst/>
                        <a:latin typeface="Times New Roman" panose="02020603050405020304" pitchFamily="18" charset="0"/>
                        <a:ea typeface="Gulim" pitchFamily="34" charset="-127"/>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7500">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chemeClr val="tx1"/>
                          </a:solidFill>
                          <a:effectLst/>
                          <a:latin typeface="Times New Roman" panose="02020603050405020304" pitchFamily="18" charset="0"/>
                          <a:ea typeface="Gulim" pitchFamily="34" charset="-127"/>
                        </a:rPr>
                        <a:t>Zhang </a:t>
                      </a:r>
                      <a:r>
                        <a:rPr kumimoji="1" lang="en-US" altLang="zh-CN" sz="1200" b="0" i="0" u="none" strike="noStrike" cap="none" normalizeH="0" baseline="0" dirty="0" err="1">
                          <a:ln>
                            <a:noFill/>
                          </a:ln>
                          <a:solidFill>
                            <a:schemeClr val="tx1"/>
                          </a:solidFill>
                          <a:effectLst/>
                          <a:latin typeface="Times New Roman" panose="02020603050405020304" pitchFamily="18" charset="0"/>
                          <a:ea typeface="Gulim" pitchFamily="34" charset="-127"/>
                        </a:rPr>
                        <a:t>Shouqiang</a:t>
                      </a:r>
                      <a:r>
                        <a:rPr kumimoji="1" lang="en-US" altLang="zh-CN" sz="1200" b="0" i="0" u="none" strike="noStrike" cap="none" normalizeH="0" baseline="0" dirty="0">
                          <a:ln>
                            <a:noFill/>
                          </a:ln>
                          <a:solidFill>
                            <a:schemeClr val="tx1"/>
                          </a:solidFill>
                          <a:effectLst/>
                          <a:latin typeface="Times New Roman" panose="02020603050405020304" pitchFamily="18" charset="0"/>
                          <a:ea typeface="Gulim" pitchFamily="34" charset="-127"/>
                        </a:rPr>
                        <a:t>(Array)</a:t>
                      </a:r>
                      <a:endParaRPr kumimoji="1" lang="zh-CN" altLang="en-US" sz="1200" b="0" i="0" u="none" strike="noStrike" cap="none" normalizeH="0" baseline="0" dirty="0">
                        <a:ln>
                          <a:noFill/>
                        </a:ln>
                        <a:solidFill>
                          <a:schemeClr val="tx1"/>
                        </a:solidFill>
                        <a:effectLst/>
                        <a:latin typeface="Times New Roman" panose="02020603050405020304" pitchFamily="18" charset="0"/>
                        <a:ea typeface="Gulim" pitchFamily="34" charset="-127"/>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chemeClr val="tx1"/>
                          </a:solidFill>
                          <a:effectLst/>
                          <a:latin typeface="Times New Roman" panose="02020603050405020304" pitchFamily="18" charset="0"/>
                          <a:ea typeface="Gulim" pitchFamily="34" charset="-127"/>
                        </a:rPr>
                        <a:t>Wang Wu</a:t>
                      </a:r>
                      <a:endParaRPr kumimoji="1" lang="zh-CN" altLang="en-US" sz="1200" b="0" i="0" u="none" strike="noStrike" cap="none" normalizeH="0" baseline="0">
                        <a:ln>
                          <a:noFill/>
                        </a:ln>
                        <a:solidFill>
                          <a:schemeClr val="tx1"/>
                        </a:solidFill>
                        <a:effectLst/>
                        <a:latin typeface="Times New Roman" panose="02020603050405020304" pitchFamily="18" charset="0"/>
                        <a:ea typeface="Gulim" pitchFamily="34" charset="-127"/>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7500">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chemeClr val="tx1"/>
                          </a:solidFill>
                          <a:effectLst/>
                          <a:latin typeface="Times New Roman" panose="02020603050405020304" pitchFamily="18" charset="0"/>
                          <a:ea typeface="Gulim" pitchFamily="34" charset="-127"/>
                        </a:rPr>
                        <a:t>Teng Zhengyuan(Cell)</a:t>
                      </a:r>
                      <a:endParaRPr kumimoji="1" lang="zh-CN" altLang="en-US" sz="1200" b="0" i="0" u="none" strike="noStrike" cap="none" normalizeH="0" baseline="0" dirty="0">
                        <a:ln>
                          <a:noFill/>
                        </a:ln>
                        <a:solidFill>
                          <a:schemeClr val="tx1"/>
                        </a:solidFill>
                        <a:effectLst/>
                        <a:latin typeface="Times New Roman" panose="02020603050405020304" pitchFamily="18" charset="0"/>
                        <a:ea typeface="Gulim" pitchFamily="34" charset="-127"/>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chemeClr val="tx1"/>
                          </a:solidFill>
                          <a:effectLst/>
                          <a:latin typeface="Times New Roman" panose="02020603050405020304" pitchFamily="18" charset="0"/>
                          <a:ea typeface="Gulim" pitchFamily="34" charset="-127"/>
                        </a:rPr>
                        <a:t>Li Zhe</a:t>
                      </a:r>
                      <a:endParaRPr kumimoji="1" lang="zh-CN" altLang="en-US" sz="1200" b="0" i="0" u="none" strike="noStrike" cap="none" normalizeH="0" baseline="0">
                        <a:ln>
                          <a:noFill/>
                        </a:ln>
                        <a:solidFill>
                          <a:schemeClr val="tx1"/>
                        </a:solidFill>
                        <a:effectLst/>
                        <a:latin typeface="Times New Roman" panose="02020603050405020304" pitchFamily="18" charset="0"/>
                        <a:ea typeface="Gulim" pitchFamily="34" charset="-127"/>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7500">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chemeClr val="tx1"/>
                          </a:solidFill>
                          <a:effectLst/>
                          <a:latin typeface="Times New Roman" panose="02020603050405020304" pitchFamily="18" charset="0"/>
                          <a:ea typeface="Gulim" pitchFamily="34" charset="-127"/>
                        </a:rPr>
                        <a:t>Liu Chao(CF) </a:t>
                      </a:r>
                      <a:endParaRPr kumimoji="1" lang="zh-CN" altLang="en-US" sz="1200" b="0" i="0" u="none" strike="noStrike" cap="none" normalizeH="0" baseline="0" dirty="0">
                        <a:ln>
                          <a:noFill/>
                        </a:ln>
                        <a:solidFill>
                          <a:schemeClr val="tx1"/>
                        </a:solidFill>
                        <a:effectLst/>
                        <a:latin typeface="Times New Roman" panose="02020603050405020304" pitchFamily="18" charset="0"/>
                        <a:ea typeface="Gulim" pitchFamily="34" charset="-127"/>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chemeClr val="tx1"/>
                          </a:solidFill>
                          <a:effectLst/>
                          <a:latin typeface="Times New Roman" panose="02020603050405020304" pitchFamily="18" charset="0"/>
                          <a:ea typeface="Gulim" pitchFamily="34" charset="-127"/>
                        </a:rPr>
                        <a:t>Li Min</a:t>
                      </a:r>
                      <a:endParaRPr kumimoji="1" lang="zh-CN" altLang="en-US" sz="1200" b="0" i="0" u="none" strike="noStrike" cap="none" normalizeH="0" baseline="0">
                        <a:ln>
                          <a:noFill/>
                        </a:ln>
                        <a:solidFill>
                          <a:schemeClr val="tx1"/>
                        </a:solidFill>
                        <a:effectLst/>
                        <a:latin typeface="Times New Roman" panose="02020603050405020304" pitchFamily="18" charset="0"/>
                        <a:ea typeface="Gulim" pitchFamily="34" charset="-127"/>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7500">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chemeClr val="tx1"/>
                          </a:solidFill>
                          <a:effectLst/>
                          <a:latin typeface="Times New Roman" panose="02020603050405020304" pitchFamily="18" charset="0"/>
                          <a:ea typeface="Gulim" pitchFamily="34" charset="-127"/>
                        </a:rPr>
                        <a:t>Zhao Yuanpei(EE)</a:t>
                      </a:r>
                      <a:endParaRPr kumimoji="1" lang="zh-CN" altLang="en-US" sz="1200" b="0" i="0" u="none" strike="noStrike" cap="none" normalizeH="0" baseline="0">
                        <a:ln>
                          <a:noFill/>
                        </a:ln>
                        <a:solidFill>
                          <a:schemeClr val="tx1"/>
                        </a:solidFill>
                        <a:effectLst/>
                        <a:latin typeface="Times New Roman" panose="02020603050405020304" pitchFamily="18" charset="0"/>
                        <a:ea typeface="Gulim" pitchFamily="34" charset="-127"/>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chemeClr val="tx1"/>
                          </a:solidFill>
                          <a:effectLst/>
                          <a:latin typeface="Times New Roman" panose="02020603050405020304" pitchFamily="18" charset="0"/>
                          <a:ea typeface="Gulim" pitchFamily="34" charset="-127"/>
                        </a:rPr>
                        <a:t>Zhang </a:t>
                      </a:r>
                      <a:r>
                        <a:rPr kumimoji="1" lang="en-US" altLang="zh-CN" sz="1200" b="0" i="0" u="none" strike="noStrike" cap="none" normalizeH="0" baseline="0" dirty="0" err="1">
                          <a:ln>
                            <a:noFill/>
                          </a:ln>
                          <a:solidFill>
                            <a:schemeClr val="tx1"/>
                          </a:solidFill>
                          <a:effectLst/>
                          <a:latin typeface="Times New Roman" panose="02020603050405020304" pitchFamily="18" charset="0"/>
                          <a:ea typeface="Gulim" pitchFamily="34" charset="-127"/>
                        </a:rPr>
                        <a:t>jian</a:t>
                      </a:r>
                      <a:endParaRPr kumimoji="1" lang="zh-CN" altLang="en-US" sz="1200" b="0" i="0" u="none" strike="noStrike" cap="none" normalizeH="0" baseline="0" dirty="0">
                        <a:ln>
                          <a:noFill/>
                        </a:ln>
                        <a:solidFill>
                          <a:schemeClr val="tx1"/>
                        </a:solidFill>
                        <a:effectLst/>
                        <a:latin typeface="Times New Roman" panose="02020603050405020304" pitchFamily="18" charset="0"/>
                        <a:ea typeface="Gulim" pitchFamily="34" charset="-127"/>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7500">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chemeClr val="tx1"/>
                          </a:solidFill>
                          <a:effectLst/>
                          <a:latin typeface="Times New Roman" panose="02020603050405020304" pitchFamily="18" charset="0"/>
                          <a:ea typeface="Gulim" pitchFamily="34" charset="-127"/>
                        </a:rPr>
                        <a:t>Li Bo(MO)</a:t>
                      </a:r>
                      <a:endParaRPr kumimoji="1" lang="zh-CN" altLang="en-US" sz="1200" b="0" i="0" u="none" strike="noStrike" cap="none" normalizeH="0" baseline="0">
                        <a:ln>
                          <a:noFill/>
                        </a:ln>
                        <a:solidFill>
                          <a:schemeClr val="tx1"/>
                        </a:solidFill>
                        <a:effectLst/>
                        <a:latin typeface="Times New Roman" panose="02020603050405020304" pitchFamily="18" charset="0"/>
                        <a:ea typeface="Gulim" pitchFamily="34" charset="-127"/>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chemeClr val="tx1"/>
                          </a:solidFill>
                          <a:effectLst/>
                          <a:latin typeface="Times New Roman" panose="02020603050405020304" pitchFamily="18" charset="0"/>
                          <a:ea typeface="Gulim" pitchFamily="34" charset="-127"/>
                        </a:rPr>
                        <a:t>Sun Yansheng</a:t>
                      </a:r>
                      <a:endParaRPr kumimoji="1" lang="zh-CN" altLang="en-US" sz="1200" b="0" i="0" u="none" strike="noStrike" cap="none" normalizeH="0" baseline="0">
                        <a:ln>
                          <a:noFill/>
                        </a:ln>
                        <a:solidFill>
                          <a:schemeClr val="tx1"/>
                        </a:solidFill>
                        <a:effectLst/>
                        <a:latin typeface="Times New Roman" panose="02020603050405020304" pitchFamily="18" charset="0"/>
                        <a:ea typeface="Gulim" pitchFamily="34" charset="-127"/>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7500">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chemeClr val="tx1"/>
                          </a:solidFill>
                          <a:effectLst/>
                          <a:latin typeface="Times New Roman" panose="02020603050405020304" pitchFamily="18" charset="0"/>
                          <a:ea typeface="Gulim" pitchFamily="34" charset="-127"/>
                        </a:rPr>
                        <a:t>Long </a:t>
                      </a:r>
                      <a:r>
                        <a:rPr kumimoji="1" lang="en-US" altLang="zh-CN" sz="1200" b="0" i="0" u="none" strike="noStrike" cap="none" normalizeH="0" baseline="0" dirty="0" err="1">
                          <a:ln>
                            <a:noFill/>
                          </a:ln>
                          <a:solidFill>
                            <a:schemeClr val="tx1"/>
                          </a:solidFill>
                          <a:effectLst/>
                          <a:latin typeface="Times New Roman" panose="02020603050405020304" pitchFamily="18" charset="0"/>
                          <a:ea typeface="Gulim" pitchFamily="34" charset="-127"/>
                        </a:rPr>
                        <a:t>Yudan</a:t>
                      </a:r>
                      <a:r>
                        <a:rPr kumimoji="1" lang="en-US" altLang="zh-CN" sz="1200" b="0" i="0" u="none" strike="noStrike" cap="none" normalizeH="0" baseline="0" dirty="0">
                          <a:ln>
                            <a:noFill/>
                          </a:ln>
                          <a:solidFill>
                            <a:schemeClr val="tx1"/>
                          </a:solidFill>
                          <a:effectLst/>
                          <a:latin typeface="Times New Roman" panose="02020603050405020304" pitchFamily="18" charset="0"/>
                          <a:ea typeface="Gulim" pitchFamily="34" charset="-127"/>
                        </a:rPr>
                        <a:t>(QE)</a:t>
                      </a:r>
                      <a:endParaRPr kumimoji="1" lang="zh-CN" altLang="en-US" sz="1200" b="0" i="0" u="none" strike="noStrike" cap="none" normalizeH="0" baseline="0" dirty="0">
                        <a:ln>
                          <a:noFill/>
                        </a:ln>
                        <a:solidFill>
                          <a:schemeClr val="tx1"/>
                        </a:solidFill>
                        <a:effectLst/>
                        <a:latin typeface="Times New Roman" panose="02020603050405020304" pitchFamily="18" charset="0"/>
                        <a:ea typeface="Gulim" pitchFamily="34" charset="-127"/>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chemeClr val="tx1"/>
                          </a:solidFill>
                          <a:effectLst/>
                          <a:latin typeface="Times New Roman" panose="02020603050405020304" pitchFamily="18" charset="0"/>
                          <a:ea typeface="Gulim" pitchFamily="34" charset="-127"/>
                        </a:rPr>
                        <a:t>Cui Chaoyang</a:t>
                      </a:r>
                      <a:endParaRPr kumimoji="1" lang="zh-CN" altLang="en-US" sz="1200" b="0" i="0" u="none" strike="noStrike" cap="none" normalizeH="0" baseline="0">
                        <a:ln>
                          <a:noFill/>
                        </a:ln>
                        <a:solidFill>
                          <a:schemeClr val="tx1"/>
                        </a:solidFill>
                        <a:effectLst/>
                        <a:latin typeface="Times New Roman" panose="02020603050405020304" pitchFamily="18" charset="0"/>
                        <a:ea typeface="Gulim" pitchFamily="34" charset="-127"/>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7500">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chemeClr val="tx1"/>
                          </a:solidFill>
                          <a:effectLst/>
                          <a:latin typeface="Times New Roman" panose="02020603050405020304" pitchFamily="18" charset="0"/>
                          <a:ea typeface="Gulim" pitchFamily="34" charset="-127"/>
                        </a:rPr>
                        <a:t>Liu </a:t>
                      </a:r>
                      <a:r>
                        <a:rPr kumimoji="1" lang="en-US" altLang="zh-CN" sz="1200" b="0" i="0" u="none" strike="noStrike" cap="none" normalizeH="0" baseline="0" dirty="0" err="1">
                          <a:ln>
                            <a:noFill/>
                          </a:ln>
                          <a:solidFill>
                            <a:schemeClr val="tx1"/>
                          </a:solidFill>
                          <a:effectLst/>
                          <a:latin typeface="Times New Roman" panose="02020603050405020304" pitchFamily="18" charset="0"/>
                          <a:ea typeface="Gulim" pitchFamily="34" charset="-127"/>
                        </a:rPr>
                        <a:t>Zhiqiang</a:t>
                      </a:r>
                      <a:r>
                        <a:rPr kumimoji="1" lang="en-US" altLang="zh-CN" sz="1200" b="0" i="0" u="none" strike="noStrike" cap="none" normalizeH="0" baseline="0" dirty="0">
                          <a:ln>
                            <a:noFill/>
                          </a:ln>
                          <a:solidFill>
                            <a:schemeClr val="tx1"/>
                          </a:solidFill>
                          <a:effectLst/>
                          <a:latin typeface="Times New Roman" panose="02020603050405020304" pitchFamily="18" charset="0"/>
                          <a:ea typeface="Gulim" pitchFamily="34" charset="-127"/>
                        </a:rPr>
                        <a:t>(PI)</a:t>
                      </a:r>
                      <a:endParaRPr kumimoji="1" lang="zh-CN" altLang="en-US" sz="1200" b="0" i="0" u="none" strike="noStrike" cap="none" normalizeH="0" baseline="0" dirty="0">
                        <a:ln>
                          <a:noFill/>
                        </a:ln>
                        <a:solidFill>
                          <a:schemeClr val="tx1"/>
                        </a:solidFill>
                        <a:effectLst/>
                        <a:latin typeface="Times New Roman" panose="02020603050405020304" pitchFamily="18" charset="0"/>
                        <a:ea typeface="Gulim" pitchFamily="34" charset="-127"/>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chemeClr val="tx1"/>
                          </a:solidFill>
                          <a:effectLst/>
                          <a:latin typeface="Times New Roman" panose="02020603050405020304" pitchFamily="18" charset="0"/>
                          <a:ea typeface="Gulim" pitchFamily="34" charset="-127"/>
                        </a:rPr>
                        <a:t>Chen Gang</a:t>
                      </a:r>
                      <a:endParaRPr kumimoji="1" lang="zh-CN" altLang="en-US" sz="1200" b="0" i="0" u="none" strike="noStrike" cap="none" normalizeH="0" baseline="0">
                        <a:ln>
                          <a:noFill/>
                        </a:ln>
                        <a:solidFill>
                          <a:schemeClr val="tx1"/>
                        </a:solidFill>
                        <a:effectLst/>
                        <a:latin typeface="Times New Roman" panose="02020603050405020304" pitchFamily="18" charset="0"/>
                        <a:ea typeface="Gulim" pitchFamily="34" charset="-127"/>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7500">
                <a:tc grid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200" b="1" i="0" u="none" strike="noStrike" cap="none" normalizeH="0" baseline="0">
                          <a:ln>
                            <a:noFill/>
                          </a:ln>
                          <a:solidFill>
                            <a:schemeClr val="tx1"/>
                          </a:solidFill>
                          <a:effectLst/>
                          <a:latin typeface="Times New Roman" panose="02020603050405020304" pitchFamily="18" charset="0"/>
                          <a:ea typeface="Gulim" pitchFamily="34" charset="-127"/>
                        </a:rPr>
                        <a:t>APPROVED</a:t>
                      </a:r>
                      <a:endParaRPr kumimoji="1" lang="en-US" altLang="ko-KR" sz="1200" b="1" i="0" u="none" strike="noStrike" cap="none" normalizeH="0" baseline="0">
                        <a:ln>
                          <a:noFill/>
                        </a:ln>
                        <a:solidFill>
                          <a:schemeClr val="tx1"/>
                        </a:solidFill>
                        <a:effectLst/>
                        <a:latin typeface="Times New Roman" panose="02020603050405020304" pitchFamily="18" charset="0"/>
                        <a:ea typeface="Gulim" pitchFamily="34" charset="-127"/>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cPr/>
                </a:tc>
              </a:tr>
              <a:tr h="317500">
                <a:tc grid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dirty="0" err="1">
                          <a:ln>
                            <a:noFill/>
                          </a:ln>
                          <a:solidFill>
                            <a:schemeClr val="tx1"/>
                          </a:solidFill>
                          <a:effectLst/>
                          <a:latin typeface="Times New Roman" panose="02020603050405020304" pitchFamily="18" charset="0"/>
                          <a:ea typeface="Gulim" pitchFamily="34" charset="-127"/>
                        </a:rPr>
                        <a:t>Qiu</a:t>
                      </a:r>
                      <a:r>
                        <a:rPr kumimoji="1" lang="en-US" altLang="zh-CN" sz="1200" b="0" i="0" u="none" strike="noStrike" cap="none" normalizeH="0" baseline="0" dirty="0">
                          <a:ln>
                            <a:noFill/>
                          </a:ln>
                          <a:solidFill>
                            <a:schemeClr val="tx1"/>
                          </a:solidFill>
                          <a:effectLst/>
                          <a:latin typeface="Times New Roman" panose="02020603050405020304" pitchFamily="18" charset="0"/>
                          <a:ea typeface="Gulim" pitchFamily="34" charset="-127"/>
                        </a:rPr>
                        <a:t> </a:t>
                      </a:r>
                      <a:r>
                        <a:rPr kumimoji="1" lang="en-US" altLang="zh-CN" sz="1200" b="0" i="0" u="none" strike="noStrike" cap="none" normalizeH="0" baseline="0" dirty="0" err="1">
                          <a:ln>
                            <a:noFill/>
                          </a:ln>
                          <a:solidFill>
                            <a:schemeClr val="tx1"/>
                          </a:solidFill>
                          <a:effectLst/>
                          <a:latin typeface="Times New Roman" panose="02020603050405020304" pitchFamily="18" charset="0"/>
                          <a:ea typeface="Gulim" pitchFamily="34" charset="-127"/>
                        </a:rPr>
                        <a:t>yujing</a:t>
                      </a:r>
                      <a:r>
                        <a:rPr kumimoji="1" lang="en-US" altLang="ko-KR" sz="1200" b="0" i="0" u="none" strike="noStrike" cap="none" normalizeH="0" baseline="0" dirty="0">
                          <a:ln>
                            <a:noFill/>
                          </a:ln>
                          <a:solidFill>
                            <a:schemeClr val="tx1"/>
                          </a:solidFill>
                          <a:effectLst/>
                          <a:latin typeface="Times New Roman" panose="02020603050405020304" pitchFamily="18" charset="0"/>
                          <a:ea typeface="Gulim" pitchFamily="34" charset="-127"/>
                        </a:rPr>
                        <a:t>(PM)</a:t>
                      </a:r>
                      <a:endParaRPr kumimoji="1" lang="en-US" altLang="ko-KR" sz="1200" b="0" i="0" u="none" strike="noStrike" cap="none" normalizeH="0" baseline="0" dirty="0">
                        <a:ln>
                          <a:noFill/>
                        </a:ln>
                        <a:solidFill>
                          <a:schemeClr val="tx1"/>
                        </a:solidFill>
                        <a:effectLst/>
                        <a:latin typeface="Times New Roman" panose="02020603050405020304" pitchFamily="18" charset="0"/>
                        <a:ea typeface="Gulim" pitchFamily="34" charset="-127"/>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fld id="{26776A2F-1D4A-41DF-A7A8-98DCE223F76C}" type="slidenum">
              <a:rPr lang="en-US" altLang="ko-KR">
                <a:latin typeface="Arial" panose="020B0604020202020204" pitchFamily="34" charset="0"/>
              </a:rPr>
            </a:fld>
            <a:endParaRPr lang="en-US" altLang="ko-KR">
              <a:latin typeface="Arial" panose="020B0604020202020204" pitchFamily="34" charset="0"/>
            </a:endParaRPr>
          </a:p>
        </p:txBody>
      </p:sp>
      <p:sp>
        <p:nvSpPr>
          <p:cNvPr id="14339" name="Rectangle 4"/>
          <p:cNvSpPr>
            <a:spLocks noChangeArrowheads="1"/>
          </p:cNvSpPr>
          <p:nvPr/>
        </p:nvSpPr>
        <p:spPr bwMode="auto">
          <a:xfrm>
            <a:off x="115888" y="1325563"/>
            <a:ext cx="66262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342900" indent="-342900">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eaLnBrk="1" latinLnBrk="1" hangingPunct="1"/>
            <a:r>
              <a:rPr lang="en-US" altLang="ko-KR" sz="1800">
                <a:latin typeface="Arial" panose="020B0604020202020204" pitchFamily="34" charset="0"/>
              </a:rPr>
              <a:t>Contents</a:t>
            </a:r>
            <a:endParaRPr lang="en-US" altLang="ko-KR" sz="1800">
              <a:latin typeface="Arial" panose="020B0604020202020204" pitchFamily="34" charset="0"/>
            </a:endParaRPr>
          </a:p>
        </p:txBody>
      </p:sp>
      <p:graphicFrame>
        <p:nvGraphicFramePr>
          <p:cNvPr id="6" name="Group 75"/>
          <p:cNvGraphicFramePr>
            <a:graphicFrameLocks noGrp="1"/>
          </p:cNvGraphicFramePr>
          <p:nvPr/>
        </p:nvGraphicFramePr>
        <p:xfrm>
          <a:off x="404813" y="1763713"/>
          <a:ext cx="6119812" cy="4629151"/>
        </p:xfrm>
        <a:graphic>
          <a:graphicData uri="http://schemas.openxmlformats.org/drawingml/2006/table">
            <a:tbl>
              <a:tblPr/>
              <a:tblGrid>
                <a:gridCol w="720725"/>
                <a:gridCol w="4681537"/>
                <a:gridCol w="717550"/>
              </a:tblGrid>
              <a:tr h="352425">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200" b="1"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No.</a:t>
                      </a:r>
                      <a:endParaRPr kumimoji="1" lang="en-US" altLang="ko-KR" sz="1200" b="1"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horzOverflow="overflow">
                    <a:lnL w="19050" cap="flat" cmpd="sng" algn="ctr">
                      <a:solidFill>
                        <a:schemeClr val="tx1"/>
                      </a:solidFill>
                      <a:prstDash val="solid"/>
                      <a:round/>
                      <a:headEnd type="none" w="med" len="med"/>
                      <a:tailEnd type="none" w="med" len="med"/>
                    </a:lnL>
                    <a:lnR w="9525"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200" b="1"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Items</a:t>
                      </a:r>
                      <a:endParaRPr kumimoji="1" lang="en-US" altLang="ko-KR" sz="1200" b="1"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1"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Page</a:t>
                      </a:r>
                      <a:endParaRPr kumimoji="1" lang="en-US" altLang="ko-KR" sz="1800" b="1"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55600">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1.0</a:t>
                      </a:r>
                      <a:endParaRPr kumimoji="1" lang="en-US" altLang="ko-KR" sz="18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horzOverflow="overflow">
                    <a:lnL w="19050" cap="flat" cmpd="sng" algn="ctr">
                      <a:solidFill>
                        <a:schemeClr val="tx1"/>
                      </a:solidFill>
                      <a:prstDash val="solid"/>
                      <a:round/>
                      <a:headEnd type="none" w="med" len="med"/>
                      <a:tailEnd type="none" w="med" len="med"/>
                    </a:lnL>
                    <a:lnR w="9525"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General Description</a:t>
                      </a:r>
                      <a:endParaRPr kumimoji="1" lang="en-US" altLang="ko-KR" sz="18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4</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5600">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2.0</a:t>
                      </a:r>
                      <a:endParaRPr kumimoji="1" lang="en-US" altLang="ko-KR" sz="18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horzOverflow="overflow">
                    <a:lnL w="19050" cap="flat" cmpd="sng" algn="ctr">
                      <a:solidFill>
                        <a:schemeClr val="tx1"/>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Absolute Maximum ratings</a:t>
                      </a:r>
                      <a:endParaRPr kumimoji="1" lang="en-US" altLang="ko-KR" sz="18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6</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5600">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3.0</a:t>
                      </a:r>
                      <a:endParaRPr kumimoji="1" lang="en-US" altLang="ko-KR" sz="18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horzOverflow="overflow">
                    <a:lnL w="19050" cap="flat" cmpd="sng" algn="ctr">
                      <a:solidFill>
                        <a:schemeClr val="tx1"/>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Electrical specifications.</a:t>
                      </a:r>
                      <a:endParaRPr kumimoji="1" lang="en-US" altLang="ko-KR" sz="18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7</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4013">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4.0</a:t>
                      </a:r>
                      <a:endParaRPr kumimoji="1" lang="en-US" altLang="ko-KR" sz="18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horzOverflow="overflow">
                    <a:lnL w="19050" cap="flat" cmpd="sng" algn="ctr">
                      <a:solidFill>
                        <a:schemeClr val="tx1"/>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Interface Connection</a:t>
                      </a:r>
                      <a:endParaRPr kumimoji="1" lang="en-US" altLang="ko-KR" sz="18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9</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8775">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5.0</a:t>
                      </a:r>
                      <a:endParaRPr kumimoji="1" lang="en-US" altLang="ko-KR" sz="18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horzOverflow="overflow">
                    <a:lnL w="19050" cap="flat" cmpd="sng" algn="ctr">
                      <a:solidFill>
                        <a:schemeClr val="tx1"/>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Signal Timing Specifications</a:t>
                      </a:r>
                      <a:endPar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11</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5600">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6.0</a:t>
                      </a:r>
                      <a:endParaRPr kumimoji="1" lang="en-US" altLang="ko-KR" sz="18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anchor="ctr" horzOverflow="overflow">
                    <a:lnL w="19050" cap="flat" cmpd="sng" algn="ctr">
                      <a:solidFill>
                        <a:schemeClr val="tx1"/>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Power Sequence</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12</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5600">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7.0</a:t>
                      </a:r>
                      <a:endPar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endParaRPr>
                    </a:p>
                  </a:txBody>
                  <a:tcPr anchor="ctr" horzOverflow="overflow">
                    <a:lnL w="19050" cap="flat" cmpd="sng" algn="ctr">
                      <a:solidFill>
                        <a:schemeClr val="tx1"/>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Optical specifications.</a:t>
                      </a:r>
                      <a:endParaRPr kumimoji="1" lang="en-US" altLang="ko-KR" sz="18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13</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5600">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8.0</a:t>
                      </a:r>
                      <a:endParaRPr kumimoji="1" lang="en-US" altLang="ko-KR" sz="18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anchor="ctr" horzOverflow="overflow">
                    <a:lnL w="19050" cap="flat" cmpd="sng" algn="ctr">
                      <a:solidFill>
                        <a:schemeClr val="tx1"/>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Mechanical Outline Dimension</a:t>
                      </a:r>
                      <a:endParaRPr kumimoji="1" lang="en-US" altLang="ko-KR" sz="1200" b="0" i="0" u="none" strike="noStrike" cap="none" normalizeH="0" baseline="0">
                        <a:ln>
                          <a:noFill/>
                        </a:ln>
                        <a:solidFill>
                          <a:srgbClr val="0000FF"/>
                        </a:solidFill>
                        <a:effectLst/>
                        <a:latin typeface="微软雅黑" panose="020B0503020204020204" pitchFamily="34" charset="-122"/>
                        <a:ea typeface="微软雅黑" panose="020B0503020204020204" pitchFamily="34" charset="-122"/>
                        <a:cs typeface="Arial" panose="020B0604020202020204"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15</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3538">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9.0</a:t>
                      </a:r>
                      <a:endParaRPr kumimoji="1" lang="en-US" altLang="ko-KR" sz="18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anchor="ctr" horzOverflow="overflow">
                    <a:lnL w="19050" cap="flat" cmpd="sng" algn="ctr">
                      <a:solidFill>
                        <a:schemeClr val="tx1"/>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Reliability Test</a:t>
                      </a:r>
                      <a:endParaRPr kumimoji="1" lang="en-US" altLang="ko-KR" sz="18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17</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5600">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10.0</a:t>
                      </a:r>
                      <a:endParaRPr kumimoji="1" lang="en-US" altLang="ko-KR" sz="18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anchor="ctr" horzOverflow="overflow">
                    <a:lnL w="19050" cap="flat" cmpd="sng" algn="ctr">
                      <a:solidFill>
                        <a:schemeClr val="tx1"/>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rPr>
                        <a:t>P</a:t>
                      </a:r>
                      <a:r>
                        <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rPr>
                        <a:t>recautions</a:t>
                      </a:r>
                      <a:endPar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18</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5600">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11.0</a:t>
                      </a:r>
                      <a:endParaRPr kumimoji="1" lang="en-US" altLang="ko-KR" sz="18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anchor="ctr" horzOverflow="overflow">
                    <a:lnL w="19050" cap="flat" cmpd="sng" algn="ctr">
                      <a:solidFill>
                        <a:schemeClr val="tx1"/>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Label </a:t>
                      </a:r>
                      <a:endParaRPr kumimoji="1" lang="en-US" altLang="ko-KR" sz="18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22</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5600">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12.0</a:t>
                      </a:r>
                      <a:endParaRPr kumimoji="1" lang="en-US" altLang="ko-KR" sz="18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anchor="ctr" horzOverflow="overflow">
                    <a:lnL w="19050" cap="flat" cmpd="sng" algn="ctr">
                      <a:solidFill>
                        <a:schemeClr val="tx1"/>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Packing information</a:t>
                      </a:r>
                      <a:endParaRPr kumimoji="1" lang="en-US" altLang="ko-KR" sz="18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24</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fld id="{C5E24BF1-C0C7-48A2-BBF2-44552EF2F2E3}" type="slidenum">
              <a:rPr lang="en-US" altLang="ko-KR">
                <a:latin typeface="Arial" panose="020B0604020202020204" pitchFamily="34" charset="0"/>
              </a:rPr>
            </a:fld>
            <a:endParaRPr lang="en-US" altLang="ko-KR">
              <a:latin typeface="Arial" panose="020B0604020202020204" pitchFamily="34" charset="0"/>
            </a:endParaRPr>
          </a:p>
        </p:txBody>
      </p:sp>
      <p:sp>
        <p:nvSpPr>
          <p:cNvPr id="15363" name="Rectangle 4"/>
          <p:cNvSpPr>
            <a:spLocks noChangeArrowheads="1"/>
          </p:cNvSpPr>
          <p:nvPr/>
        </p:nvSpPr>
        <p:spPr bwMode="auto">
          <a:xfrm>
            <a:off x="115888" y="1073150"/>
            <a:ext cx="6626225" cy="160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tabLst>
                <a:tab pos="742950" algn="l"/>
              </a:tabLst>
              <a:defRPr kumimoji="1" sz="1200">
                <a:solidFill>
                  <a:schemeClr val="tx1"/>
                </a:solidFill>
                <a:latin typeface="Gulim" pitchFamily="34" charset="-127"/>
                <a:ea typeface="Gulim" pitchFamily="34" charset="-127"/>
              </a:defRPr>
            </a:lvl1pPr>
            <a:lvl2pPr marL="742950" indent="-285750">
              <a:tabLst>
                <a:tab pos="742950" algn="l"/>
              </a:tabLst>
              <a:defRPr kumimoji="1" sz="1200">
                <a:solidFill>
                  <a:schemeClr val="tx1"/>
                </a:solidFill>
                <a:latin typeface="Gulim" pitchFamily="34" charset="-127"/>
                <a:ea typeface="Gulim" pitchFamily="34" charset="-127"/>
              </a:defRPr>
            </a:lvl2pPr>
            <a:lvl3pPr marL="1143000" indent="-228600">
              <a:tabLst>
                <a:tab pos="742950" algn="l"/>
              </a:tabLst>
              <a:defRPr kumimoji="1" sz="1200">
                <a:solidFill>
                  <a:schemeClr val="tx1"/>
                </a:solidFill>
                <a:latin typeface="Gulim" pitchFamily="34" charset="-127"/>
                <a:ea typeface="Gulim" pitchFamily="34" charset="-127"/>
              </a:defRPr>
            </a:lvl3pPr>
            <a:lvl4pPr marL="1600200" indent="-228600">
              <a:tabLst>
                <a:tab pos="742950" algn="l"/>
              </a:tabLst>
              <a:defRPr kumimoji="1" sz="1200">
                <a:solidFill>
                  <a:schemeClr val="tx1"/>
                </a:solidFill>
                <a:latin typeface="Gulim" pitchFamily="34" charset="-127"/>
                <a:ea typeface="Gulim" pitchFamily="34" charset="-127"/>
              </a:defRPr>
            </a:lvl4pPr>
            <a:lvl5pPr marL="2057400" indent="-228600">
              <a:tabLst>
                <a:tab pos="742950" algn="l"/>
              </a:tabLst>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tabLst>
                <a:tab pos="742950" algn="l"/>
              </a:tabLs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tabLst>
                <a:tab pos="742950" algn="l"/>
              </a:tabLs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tabLst>
                <a:tab pos="742950" algn="l"/>
              </a:tabLs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tabLst>
                <a:tab pos="742950" algn="l"/>
              </a:tabLst>
              <a:defRPr kumimoji="1" sz="1200">
                <a:solidFill>
                  <a:schemeClr val="tx1"/>
                </a:solidFill>
                <a:latin typeface="Gulim" pitchFamily="34" charset="-127"/>
                <a:ea typeface="Gulim" pitchFamily="34" charset="-127"/>
              </a:defRPr>
            </a:lvl9pPr>
          </a:lstStyle>
          <a:p>
            <a:pPr eaLnBrk="1" latinLnBrk="1" hangingPunct="1"/>
            <a:r>
              <a:rPr lang="en-US" altLang="ko-KR" sz="1400" b="1" dirty="0">
                <a:latin typeface="Arial" panose="020B0604020202020204" pitchFamily="34" charset="0"/>
              </a:rPr>
              <a:t>1.0 GENERAL DESCRIPTION</a:t>
            </a:r>
            <a:endParaRPr lang="en-US" altLang="ko-KR" sz="1400" b="1" dirty="0">
              <a:latin typeface="Arial" panose="020B0604020202020204" pitchFamily="34" charset="0"/>
            </a:endParaRPr>
          </a:p>
          <a:p>
            <a:pPr eaLnBrk="1" latinLnBrk="1" hangingPunct="1"/>
            <a:endParaRPr lang="en-US" altLang="ko-KR" b="1" dirty="0">
              <a:latin typeface="Arial" panose="020B0604020202020204" pitchFamily="34" charset="0"/>
            </a:endParaRPr>
          </a:p>
          <a:p>
            <a:pPr eaLnBrk="1" latinLnBrk="1" hangingPunct="1"/>
            <a:r>
              <a:rPr lang="en-US" altLang="ko-KR" b="1" dirty="0">
                <a:latin typeface="Arial" panose="020B0604020202020204" pitchFamily="34" charset="0"/>
              </a:rPr>
              <a:t>      1.</a:t>
            </a:r>
            <a:r>
              <a:rPr lang="en-US" altLang="zh-CN" b="1" dirty="0">
                <a:latin typeface="Arial" panose="020B0604020202020204" pitchFamily="34" charset="0"/>
              </a:rPr>
              <a:t>0.</a:t>
            </a:r>
            <a:r>
              <a:rPr lang="en-US" altLang="ko-KR" b="1" dirty="0">
                <a:latin typeface="Arial" panose="020B0604020202020204" pitchFamily="34" charset="0"/>
              </a:rPr>
              <a:t>1 Introduction</a:t>
            </a:r>
            <a:endParaRPr lang="en-US" altLang="ko-KR" b="1" dirty="0">
              <a:latin typeface="Arial" panose="020B0604020202020204" pitchFamily="34" charset="0"/>
            </a:endParaRPr>
          </a:p>
          <a:p>
            <a:pPr eaLnBrk="1" latinLnBrk="1" hangingPunct="1"/>
            <a:r>
              <a:rPr lang="en-US" altLang="zh-CN" dirty="0">
                <a:latin typeface="Arial" panose="020B0604020202020204" pitchFamily="34" charset="0"/>
              </a:rPr>
              <a:t>     </a:t>
            </a:r>
            <a:r>
              <a:rPr lang="en-US" altLang="zh-CN" dirty="0">
                <a:solidFill>
                  <a:srgbClr val="0000FF"/>
                </a:solidFill>
                <a:latin typeface="Arial" panose="020B0604020202020204" pitchFamily="34" charset="0"/>
              </a:rPr>
              <a:t> </a:t>
            </a:r>
            <a:r>
              <a:rPr lang="en-US" altLang="zh-CN" dirty="0">
                <a:latin typeface="Arial" panose="020B0604020202020204" pitchFamily="34" charset="0"/>
              </a:rPr>
              <a:t>QV133FHB-N81 </a:t>
            </a:r>
            <a:r>
              <a:rPr lang="en-US" altLang="ko-KR" dirty="0">
                <a:latin typeface="Arial" panose="020B0604020202020204" pitchFamily="34" charset="0"/>
              </a:rPr>
              <a:t>is a color active matrix TFT LCD FOB using amorphous silicon TFT's</a:t>
            </a:r>
            <a:r>
              <a:rPr lang="en-US" altLang="zh-CN" dirty="0">
                <a:latin typeface="Arial" panose="020B0604020202020204" pitchFamily="34" charset="0"/>
              </a:rPr>
              <a:t> </a:t>
            </a:r>
            <a:r>
              <a:rPr lang="en-US" altLang="ko-KR" dirty="0">
                <a:latin typeface="Arial" panose="020B0604020202020204" pitchFamily="34" charset="0"/>
              </a:rPr>
              <a:t>(Thin Film Transistors) as an active switching devices. This FOB has a </a:t>
            </a:r>
            <a:r>
              <a:rPr lang="en-US" altLang="zh-CN" dirty="0">
                <a:latin typeface="Arial" panose="020B0604020202020204" pitchFamily="34" charset="0"/>
              </a:rPr>
              <a:t>13.3</a:t>
            </a:r>
            <a:r>
              <a:rPr lang="en-US" altLang="ko-KR" dirty="0">
                <a:latin typeface="Arial" panose="020B0604020202020204" pitchFamily="34" charset="0"/>
              </a:rPr>
              <a:t> inch</a:t>
            </a:r>
            <a:r>
              <a:rPr lang="en-US" altLang="zh-CN" dirty="0">
                <a:latin typeface="Arial" panose="020B0604020202020204" pitchFamily="34" charset="0"/>
              </a:rPr>
              <a:t> </a:t>
            </a:r>
            <a:r>
              <a:rPr lang="en-US" altLang="ko-KR" dirty="0">
                <a:latin typeface="Arial" panose="020B0604020202020204" pitchFamily="34" charset="0"/>
              </a:rPr>
              <a:t>diagonally</a:t>
            </a:r>
            <a:r>
              <a:rPr lang="en-US" altLang="zh-CN" dirty="0">
                <a:latin typeface="Arial" panose="020B0604020202020204" pitchFamily="34" charset="0"/>
              </a:rPr>
              <a:t> </a:t>
            </a:r>
            <a:r>
              <a:rPr lang="en-US" altLang="ko-KR" dirty="0">
                <a:latin typeface="Arial" panose="020B0604020202020204" pitchFamily="34" charset="0"/>
              </a:rPr>
              <a:t>measured active area with </a:t>
            </a:r>
            <a:r>
              <a:rPr lang="en-US" altLang="ko-KR" dirty="0">
                <a:latin typeface="Times New Roman" panose="02020603050405020304" pitchFamily="18" charset="0"/>
                <a:cs typeface="Times New Roman" panose="02020603050405020304" pitchFamily="18" charset="0"/>
              </a:rPr>
              <a:t>Full-HD</a:t>
            </a:r>
            <a:r>
              <a:rPr lang="en-US" altLang="ko-KR" dirty="0">
                <a:latin typeface="Arial" panose="020B0604020202020204" pitchFamily="34" charset="0"/>
              </a:rPr>
              <a:t>  resolutions (1920 horizontal by 1080 vertical</a:t>
            </a:r>
            <a:r>
              <a:rPr lang="en-US" altLang="zh-CN" dirty="0">
                <a:latin typeface="Arial" panose="020B0604020202020204" pitchFamily="34" charset="0"/>
              </a:rPr>
              <a:t> </a:t>
            </a:r>
            <a:r>
              <a:rPr lang="en-US" altLang="ko-KR" dirty="0">
                <a:latin typeface="Arial" panose="020B0604020202020204" pitchFamily="34" charset="0"/>
              </a:rPr>
              <a:t>pixel array). Each pixel is divided into RED, GREEN, BLUE dots which are arranged in</a:t>
            </a:r>
            <a:r>
              <a:rPr lang="en-US" altLang="zh-CN" dirty="0">
                <a:latin typeface="Arial" panose="020B0604020202020204" pitchFamily="34" charset="0"/>
              </a:rPr>
              <a:t> </a:t>
            </a:r>
            <a:r>
              <a:rPr lang="en-US" altLang="ko-KR" dirty="0">
                <a:latin typeface="Arial" panose="020B0604020202020204" pitchFamily="34" charset="0"/>
              </a:rPr>
              <a:t>vertical stripe and this FOB can display 16.7 M colors. </a:t>
            </a:r>
            <a:endParaRPr lang="en-US" altLang="ko-KR" dirty="0">
              <a:latin typeface="Arial" panose="020B0604020202020204" pitchFamily="34" charset="0"/>
            </a:endParaRPr>
          </a:p>
        </p:txBody>
      </p:sp>
      <p:sp>
        <p:nvSpPr>
          <p:cNvPr id="15364" name="Text Box 5"/>
          <p:cNvSpPr txBox="1">
            <a:spLocks noChangeArrowheads="1"/>
          </p:cNvSpPr>
          <p:nvPr/>
        </p:nvSpPr>
        <p:spPr bwMode="auto">
          <a:xfrm>
            <a:off x="115888" y="6175375"/>
            <a:ext cx="65532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r>
              <a:rPr lang="en-US" altLang="ko-KR" b="1" dirty="0">
                <a:solidFill>
                  <a:srgbClr val="000000"/>
                </a:solidFill>
                <a:latin typeface="Arial" panose="020B0604020202020204" pitchFamily="34" charset="0"/>
                <a:sym typeface="Wingdings" panose="05000000000000000000" pitchFamily="2" charset="2"/>
              </a:rPr>
              <a:t>      1.</a:t>
            </a:r>
            <a:r>
              <a:rPr lang="en-US" altLang="zh-CN" b="1" dirty="0">
                <a:solidFill>
                  <a:srgbClr val="000000"/>
                </a:solidFill>
                <a:latin typeface="Arial" panose="020B0604020202020204" pitchFamily="34" charset="0"/>
                <a:sym typeface="Wingdings" panose="05000000000000000000" pitchFamily="2" charset="2"/>
              </a:rPr>
              <a:t>0.</a:t>
            </a:r>
            <a:r>
              <a:rPr lang="en-US" altLang="ko-KR" b="1" dirty="0">
                <a:solidFill>
                  <a:srgbClr val="000000"/>
                </a:solidFill>
                <a:latin typeface="Arial" panose="020B0604020202020204" pitchFamily="34" charset="0"/>
                <a:sym typeface="Wingdings" panose="05000000000000000000" pitchFamily="2" charset="2"/>
              </a:rPr>
              <a:t>2 Features</a:t>
            </a:r>
            <a:endParaRPr lang="en-US" altLang="zh-CN" sz="1100" dirty="0">
              <a:solidFill>
                <a:srgbClr val="0000FF"/>
              </a:solidFill>
              <a:latin typeface="微软雅黑" panose="020B0503020204020204" pitchFamily="34" charset="-122"/>
              <a:ea typeface="微软雅黑" panose="020B0503020204020204" pitchFamily="34" charset="-122"/>
            </a:endParaRPr>
          </a:p>
          <a:p>
            <a:pPr>
              <a:buFont typeface="Wingdings" panose="05000000000000000000" pitchFamily="2" charset="2"/>
              <a:buChar char="l"/>
            </a:pPr>
            <a:r>
              <a:rPr lang="en-US" altLang="zh-CN" dirty="0">
                <a:latin typeface="Arial" panose="020B0604020202020204" pitchFamily="34" charset="0"/>
                <a:sym typeface="Wingdings" panose="05000000000000000000" pitchFamily="2" charset="2"/>
              </a:rPr>
              <a:t> </a:t>
            </a:r>
            <a:r>
              <a:rPr lang="en-US" altLang="ko-KR" dirty="0">
                <a:solidFill>
                  <a:srgbClr val="FF0000"/>
                </a:solidFill>
                <a:latin typeface="Times New Roman" panose="02020603050405020304" pitchFamily="18" charset="0"/>
                <a:cs typeface="Times New Roman" panose="02020603050405020304" pitchFamily="18" charset="0"/>
              </a:rPr>
              <a:t>2</a:t>
            </a:r>
            <a:r>
              <a:rPr lang="en-US" altLang="zh-CN" dirty="0">
                <a:solidFill>
                  <a:srgbClr val="FF0000"/>
                </a:solidFill>
                <a:latin typeface="Times New Roman" panose="02020603050405020304" pitchFamily="18" charset="0"/>
                <a:cs typeface="Times New Roman" panose="02020603050405020304" pitchFamily="18" charset="0"/>
              </a:rPr>
              <a:t> lane </a:t>
            </a:r>
            <a:r>
              <a:rPr lang="en-US" altLang="zh-CN" dirty="0" smtClean="0">
                <a:solidFill>
                  <a:srgbClr val="FF0000"/>
                </a:solidFill>
                <a:latin typeface="Times New Roman" panose="02020603050405020304" pitchFamily="18" charset="0"/>
                <a:cs typeface="Times New Roman" panose="02020603050405020304" pitchFamily="18" charset="0"/>
              </a:rPr>
              <a:t>eDP1.4b </a:t>
            </a:r>
            <a:r>
              <a:rPr lang="en-US" altLang="zh-CN" dirty="0">
                <a:solidFill>
                  <a:srgbClr val="FF0000"/>
                </a:solidFill>
                <a:latin typeface="Times New Roman" panose="02020603050405020304" pitchFamily="18" charset="0"/>
                <a:cs typeface="Times New Roman" panose="02020603050405020304" pitchFamily="18" charset="0"/>
              </a:rPr>
              <a:t>interface with 2.7Gbps link rates</a:t>
            </a:r>
            <a:endParaRPr lang="en-US" altLang="ko-KR" dirty="0">
              <a:solidFill>
                <a:srgbClr val="FF0000"/>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l"/>
            </a:pPr>
            <a:r>
              <a:rPr lang="en-US" altLang="ko-KR" dirty="0">
                <a:latin typeface="Times New Roman" panose="02020603050405020304" pitchFamily="18" charset="0"/>
                <a:cs typeface="Times New Roman" panose="02020603050405020304" pitchFamily="18" charset="0"/>
              </a:rPr>
              <a:t>Thin and light weight</a:t>
            </a:r>
            <a:endParaRPr lang="en-US" altLang="ko-KR" dirty="0">
              <a:latin typeface="Times New Roman" panose="02020603050405020304" pitchFamily="18" charset="0"/>
              <a:cs typeface="Times New Roman" panose="02020603050405020304" pitchFamily="18" charset="0"/>
              <a:sym typeface="Wingdings" panose="05000000000000000000" pitchFamily="2" charset="2"/>
            </a:endParaRPr>
          </a:p>
          <a:p>
            <a:pPr>
              <a:buFont typeface="Wingdings" panose="05000000000000000000" pitchFamily="2" charset="2"/>
              <a:buChar char="l"/>
            </a:pPr>
            <a:r>
              <a:rPr lang="en-US" altLang="ko-KR" dirty="0">
                <a:latin typeface="Times New Roman" panose="02020603050405020304" pitchFamily="18" charset="0"/>
                <a:cs typeface="Times New Roman" panose="02020603050405020304" pitchFamily="18" charset="0"/>
              </a:rPr>
              <a:t>16.7M color depth, c</a:t>
            </a:r>
            <a:r>
              <a:rPr lang="en-US" altLang="zh-CN" dirty="0">
                <a:latin typeface="Times New Roman" panose="02020603050405020304" pitchFamily="18" charset="0"/>
                <a:cs typeface="Times New Roman" panose="02020603050405020304" pitchFamily="18" charset="0"/>
              </a:rPr>
              <a:t>olor gamut 72</a:t>
            </a:r>
            <a:r>
              <a:rPr kumimoji="0" lang="en-US" altLang="zh-CN" dirty="0" smtClean="0">
                <a:latin typeface="Times New Roman" panose="02020603050405020304" pitchFamily="18" charset="0"/>
                <a:ea typeface="Dotum" pitchFamily="34" charset="-127"/>
                <a:cs typeface="Times New Roman" panose="02020603050405020304" pitchFamily="18" charset="0"/>
              </a:rPr>
              <a:t>%</a:t>
            </a:r>
            <a:endParaRPr kumimoji="0" lang="en-US" altLang="zh-CN" dirty="0" smtClean="0">
              <a:latin typeface="Times New Roman" panose="02020603050405020304" pitchFamily="18" charset="0"/>
              <a:ea typeface="Dotum" pitchFamily="34" charset="-127"/>
              <a:cs typeface="Times New Roman" panose="02020603050405020304" pitchFamily="18" charset="0"/>
            </a:endParaRPr>
          </a:p>
          <a:p>
            <a:pPr>
              <a:buFont typeface="Wingdings" panose="05000000000000000000" pitchFamily="2" charset="2"/>
              <a:buChar char="l"/>
            </a:pPr>
            <a:r>
              <a:rPr kumimoji="0" lang="en-US" altLang="ko-KR" dirty="0" smtClean="0">
                <a:solidFill>
                  <a:srgbClr val="FF0000"/>
                </a:solidFill>
                <a:latin typeface="Times New Roman" panose="02020603050405020304" pitchFamily="18" charset="0"/>
                <a:ea typeface="Dotum" pitchFamily="34" charset="-127"/>
                <a:cs typeface="Times New Roman" panose="02020603050405020304" pitchFamily="18" charset="0"/>
                <a:sym typeface="Wingdings" panose="05000000000000000000" pitchFamily="2" charset="2"/>
              </a:rPr>
              <a:t>On board LED driver circuit</a:t>
            </a:r>
            <a:endParaRPr kumimoji="0" lang="en-US" altLang="ko-KR" dirty="0" smtClean="0">
              <a:solidFill>
                <a:srgbClr val="FF0000"/>
              </a:solidFill>
              <a:latin typeface="Times New Roman" panose="02020603050405020304" pitchFamily="18" charset="0"/>
              <a:ea typeface="Dotum" pitchFamily="34" charset="-127"/>
              <a:cs typeface="Times New Roman" panose="02020603050405020304" pitchFamily="18" charset="0"/>
              <a:sym typeface="Wingdings" panose="05000000000000000000" pitchFamily="2" charset="2"/>
            </a:endParaRPr>
          </a:p>
          <a:p>
            <a:pPr>
              <a:buFont typeface="Wingdings" panose="05000000000000000000" pitchFamily="2" charset="2"/>
              <a:buChar char="l"/>
            </a:pPr>
            <a:r>
              <a:rPr kumimoji="0" lang="en-US" altLang="ko-KR" dirty="0" smtClean="0">
                <a:solidFill>
                  <a:srgbClr val="FF0000"/>
                </a:solidFill>
                <a:latin typeface="Times New Roman" panose="02020603050405020304" pitchFamily="18" charset="0"/>
                <a:ea typeface="Dotum" pitchFamily="34" charset="-127"/>
                <a:cs typeface="Times New Roman" panose="02020603050405020304" pitchFamily="18" charset="0"/>
                <a:sym typeface="Wingdings" panose="05000000000000000000" pitchFamily="2" charset="2"/>
              </a:rPr>
              <a:t>On board EDID chip</a:t>
            </a:r>
            <a:endParaRPr lang="en-US" altLang="ko-KR" dirty="0">
              <a:solidFill>
                <a:srgbClr val="FF0000"/>
              </a:solidFill>
              <a:latin typeface="Times New Roman" panose="02020603050405020304" pitchFamily="18" charset="0"/>
              <a:cs typeface="Times New Roman" panose="02020603050405020304" pitchFamily="18" charset="0"/>
              <a:sym typeface="Wingdings" panose="05000000000000000000" pitchFamily="2" charset="2"/>
            </a:endParaRPr>
          </a:p>
        </p:txBody>
      </p:sp>
      <p:sp>
        <p:nvSpPr>
          <p:cNvPr id="15365" name="Text Box 6"/>
          <p:cNvSpPr txBox="1">
            <a:spLocks noChangeArrowheads="1"/>
          </p:cNvSpPr>
          <p:nvPr/>
        </p:nvSpPr>
        <p:spPr bwMode="auto">
          <a:xfrm>
            <a:off x="115888" y="7412930"/>
            <a:ext cx="6553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r>
              <a:rPr lang="en-US" altLang="ko-KR" b="1" dirty="0">
                <a:solidFill>
                  <a:srgbClr val="000000"/>
                </a:solidFill>
                <a:latin typeface="Arial" panose="020B0604020202020204" pitchFamily="34" charset="0"/>
                <a:sym typeface="Wingdings" panose="05000000000000000000" pitchFamily="2" charset="2"/>
              </a:rPr>
              <a:t>      1.</a:t>
            </a:r>
            <a:r>
              <a:rPr lang="en-US" altLang="zh-CN" b="1" dirty="0">
                <a:solidFill>
                  <a:srgbClr val="000000"/>
                </a:solidFill>
                <a:latin typeface="Arial" panose="020B0604020202020204" pitchFamily="34" charset="0"/>
                <a:sym typeface="Wingdings" panose="05000000000000000000" pitchFamily="2" charset="2"/>
              </a:rPr>
              <a:t>0.3</a:t>
            </a:r>
            <a:r>
              <a:rPr lang="en-US" altLang="ko-KR" b="1" dirty="0">
                <a:solidFill>
                  <a:srgbClr val="000000"/>
                </a:solidFill>
                <a:latin typeface="Arial" panose="020B0604020202020204" pitchFamily="34" charset="0"/>
                <a:sym typeface="Wingdings" panose="05000000000000000000" pitchFamily="2" charset="2"/>
              </a:rPr>
              <a:t> </a:t>
            </a:r>
            <a:r>
              <a:rPr lang="en-US" altLang="zh-CN" b="1" dirty="0">
                <a:solidFill>
                  <a:srgbClr val="000000"/>
                </a:solidFill>
                <a:latin typeface="Arial" panose="020B0604020202020204" pitchFamily="34" charset="0"/>
                <a:sym typeface="Wingdings" panose="05000000000000000000" pitchFamily="2" charset="2"/>
              </a:rPr>
              <a:t>Application</a:t>
            </a:r>
            <a:endParaRPr lang="en-US" altLang="zh-CN" b="1" dirty="0">
              <a:solidFill>
                <a:srgbClr val="000000"/>
              </a:solidFill>
              <a:latin typeface="Arial" panose="020B0604020202020204" pitchFamily="34" charset="0"/>
              <a:sym typeface="Wingdings" panose="05000000000000000000" pitchFamily="2" charset="2"/>
            </a:endParaRPr>
          </a:p>
          <a:p>
            <a:pPr eaLnBrk="1" latinLnBrk="1" hangingPunct="1"/>
            <a:endParaRPr lang="en-US" altLang="zh-CN" dirty="0">
              <a:latin typeface="Arial" panose="020B0604020202020204" pitchFamily="34" charset="0"/>
              <a:sym typeface="Wingdings" panose="05000000000000000000" pitchFamily="2" charset="2"/>
            </a:endParaRPr>
          </a:p>
          <a:p>
            <a:pPr eaLnBrk="1" latinLnBrk="1" hangingPunct="1"/>
            <a:r>
              <a:rPr lang="en-US" altLang="zh-CN" dirty="0">
                <a:latin typeface="Arial" panose="020B0604020202020204" pitchFamily="34" charset="0"/>
                <a:sym typeface="Wingdings" panose="05000000000000000000" pitchFamily="2" charset="2"/>
              </a:rPr>
              <a:t>      </a:t>
            </a:r>
            <a:r>
              <a:rPr lang="en-US" altLang="ko-KR" dirty="0">
                <a:latin typeface="Arial" panose="020B0604020202020204" pitchFamily="34" charset="0"/>
                <a:sym typeface="Wingdings" panose="05000000000000000000" pitchFamily="2" charset="2"/>
              </a:rPr>
              <a:t></a:t>
            </a:r>
            <a:r>
              <a:rPr lang="zh-CN" altLang="en-US" dirty="0">
                <a:latin typeface="Arial" panose="020B0604020202020204" pitchFamily="34" charset="0"/>
                <a:sym typeface="Wingdings" panose="05000000000000000000" pitchFamily="2" charset="2"/>
              </a:rPr>
              <a:t> </a:t>
            </a:r>
            <a:r>
              <a:rPr lang="en-US" altLang="zh-CN" dirty="0">
                <a:latin typeface="Arial" panose="020B0604020202020204" pitchFamily="34" charset="0"/>
                <a:cs typeface="Arial" panose="020B0604020202020204" pitchFamily="34" charset="0"/>
                <a:sym typeface="Wingdings" panose="05000000000000000000" pitchFamily="2" charset="2"/>
              </a:rPr>
              <a:t>Video Phone/IP Phone/Smart Key/ e-cigarett</a:t>
            </a:r>
            <a:r>
              <a:rPr lang="en-US" altLang="zh-CN" dirty="0"/>
              <a:t>es </a:t>
            </a:r>
            <a:r>
              <a:rPr lang="en-US" altLang="zh-CN" dirty="0">
                <a:latin typeface="Arial" panose="020B0604020202020204" pitchFamily="34" charset="0"/>
                <a:cs typeface="Arial" panose="020B0604020202020204" pitchFamily="34" charset="0"/>
              </a:rPr>
              <a:t>etc.  </a:t>
            </a:r>
            <a:endParaRPr lang="en-US" altLang="zh-CN" dirty="0">
              <a:solidFill>
                <a:srgbClr val="0000FF"/>
              </a:solidFill>
              <a:latin typeface="Arial" panose="020B0604020202020204" pitchFamily="34" charset="0"/>
              <a:cs typeface="Arial" panose="020B0604020202020204" pitchFamily="34" charset="0"/>
              <a:sym typeface="Wingdings" panose="05000000000000000000" pitchFamily="2" charset="2"/>
            </a:endParaRPr>
          </a:p>
          <a:p>
            <a:pPr eaLnBrk="1" latinLnBrk="1" hangingPunct="1"/>
            <a:r>
              <a:rPr lang="en-US" altLang="zh-CN" dirty="0">
                <a:latin typeface="Arial" panose="020B0604020202020204" pitchFamily="34" charset="0"/>
                <a:sym typeface="Wingdings" panose="05000000000000000000" pitchFamily="2" charset="2"/>
              </a:rPr>
              <a:t>           </a:t>
            </a:r>
            <a:endParaRPr lang="en-US" altLang="ko-KR" dirty="0">
              <a:latin typeface="Arial" panose="020B0604020202020204" pitchFamily="34" charset="0"/>
              <a:sym typeface="Wingdings" panose="05000000000000000000" pitchFamily="2" charset="2"/>
            </a:endParaRPr>
          </a:p>
        </p:txBody>
      </p:sp>
      <p:grpSp>
        <p:nvGrpSpPr>
          <p:cNvPr id="15366" name="组合 35"/>
          <p:cNvGrpSpPr/>
          <p:nvPr/>
        </p:nvGrpSpPr>
        <p:grpSpPr bwMode="auto">
          <a:xfrm rot="10800000">
            <a:off x="1341438" y="3225800"/>
            <a:ext cx="4035425" cy="2498725"/>
            <a:chOff x="1476375" y="2920504"/>
            <a:chExt cx="3702019" cy="2223229"/>
          </a:xfrm>
        </p:grpSpPr>
        <p:sp>
          <p:nvSpPr>
            <p:cNvPr id="15370" name="Rectangle 156"/>
            <p:cNvSpPr>
              <a:spLocks noChangeArrowheads="1"/>
            </p:cNvSpPr>
            <p:nvPr/>
          </p:nvSpPr>
          <p:spPr bwMode="auto">
            <a:xfrm>
              <a:off x="3807314" y="4093955"/>
              <a:ext cx="1241064" cy="233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latinLnBrk="1"/>
              <a:r>
                <a:rPr lang="en-US" altLang="ko-KR" sz="80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BACK LIGHT (Fluorescent Lamp)</a:t>
              </a:r>
              <a:endParaRPr lang="en-US" altLang="ko-KR" sz="110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5371" name="Text Box 164"/>
            <p:cNvSpPr txBox="1">
              <a:spLocks noChangeArrowheads="1"/>
            </p:cNvSpPr>
            <p:nvPr/>
          </p:nvSpPr>
          <p:spPr bwMode="auto">
            <a:xfrm>
              <a:off x="3475058" y="3755851"/>
              <a:ext cx="1703336" cy="1294171"/>
            </a:xfrm>
            <a:prstGeom prst="rect">
              <a:avLst/>
            </a:prstGeom>
            <a:solidFill>
              <a:srgbClr val="FFFFFF"/>
            </a:solidFill>
            <a:ln w="15875">
              <a:solidFill>
                <a:srgbClr val="000000"/>
              </a:solidFill>
              <a:miter lim="800000"/>
            </a:ln>
          </p:spPr>
          <p:txBody>
            <a:bodyPr lIns="18000" tIns="108000" rIns="18000" bIns="10800" anchor="ctr" anchorCtr="1"/>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latinLnBrk="1"/>
              <a:endParaRPr lang="en-US" altLang="ko-KR" sz="110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5372" name="Text Box 166"/>
            <p:cNvSpPr txBox="1">
              <a:spLocks noChangeArrowheads="1"/>
            </p:cNvSpPr>
            <p:nvPr/>
          </p:nvSpPr>
          <p:spPr bwMode="auto">
            <a:xfrm rot="10800000">
              <a:off x="2111591" y="4532751"/>
              <a:ext cx="757038" cy="610982"/>
            </a:xfrm>
            <a:prstGeom prst="rect">
              <a:avLst/>
            </a:prstGeom>
            <a:solidFill>
              <a:srgbClr val="C0C0C0">
                <a:alpha val="32941"/>
              </a:srgbClr>
            </a:solidFill>
            <a:ln w="15875">
              <a:solidFill>
                <a:srgbClr val="000000"/>
              </a:solidFill>
              <a:miter lim="800000"/>
            </a:ln>
          </p:spPr>
          <p:txBody>
            <a:bodyPr lIns="18000" tIns="54000" rIns="18000" bIns="72000" anchor="ct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latinLnBrk="1"/>
              <a:r>
                <a:rPr lang="en-US" altLang="ko-KR" sz="110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DC/DC</a:t>
              </a:r>
              <a:endParaRPr lang="en-US" altLang="ko-KR" sz="80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p>
              <a:pPr algn="ctr"/>
              <a:r>
                <a:rPr lang="en-US" altLang="ko-KR" sz="110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Gamma</a:t>
              </a:r>
              <a:endParaRPr lang="en-US" altLang="ko-KR" sz="80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p>
              <a:pPr algn="ctr"/>
              <a:r>
                <a:rPr lang="en-US" altLang="ko-KR" sz="110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Vcom</a:t>
              </a:r>
              <a:endParaRPr lang="en-US" altLang="ko-KR" sz="110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5373" name="Text Box 169"/>
            <p:cNvSpPr txBox="1">
              <a:spLocks noChangeArrowheads="1"/>
            </p:cNvSpPr>
            <p:nvPr/>
          </p:nvSpPr>
          <p:spPr bwMode="auto">
            <a:xfrm rot="10800000">
              <a:off x="1476375" y="3111502"/>
              <a:ext cx="220871" cy="1952560"/>
            </a:xfrm>
            <a:prstGeom prst="rect">
              <a:avLst/>
            </a:prstGeom>
            <a:solidFill>
              <a:srgbClr val="C0C0C0">
                <a:alpha val="32941"/>
              </a:srgbClr>
            </a:solidFill>
            <a:ln w="15875">
              <a:solidFill>
                <a:srgbClr val="000000"/>
              </a:solidFill>
              <a:miter lim="800000"/>
            </a:ln>
          </p:spPr>
          <p:txBody>
            <a:bodyPr vert="eaVert" lIns="54000" tIns="46800" rIns="54000" bIns="10800"/>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latinLnBrk="1"/>
              <a:r>
                <a:rPr lang="en-US" altLang="ko-KR" sz="110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Connector</a:t>
              </a:r>
              <a:endParaRPr lang="en-US" altLang="ko-KR" sz="110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5374" name="Text Box 170"/>
            <p:cNvSpPr txBox="1">
              <a:spLocks noChangeArrowheads="1"/>
            </p:cNvSpPr>
            <p:nvPr/>
          </p:nvSpPr>
          <p:spPr bwMode="auto">
            <a:xfrm rot="10800000">
              <a:off x="1506065" y="3987356"/>
              <a:ext cx="1250015" cy="280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10800" rIns="18000" bIns="10800"/>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latinLnBrk="1"/>
              <a:r>
                <a:rPr lang="en-US" altLang="ko-KR" sz="1000">
                  <a:latin typeface="微软雅黑" panose="020B0503020204020204" pitchFamily="34" charset="-122"/>
                  <a:ea typeface="微软雅黑" panose="020B0503020204020204" pitchFamily="34" charset="-122"/>
                  <a:cs typeface="Times New Roman" panose="02020603050405020304" pitchFamily="18" charset="0"/>
                </a:rPr>
                <a:t>eDP Input Signal</a:t>
              </a:r>
              <a:endParaRPr lang="en-US" altLang="ko-KR" sz="100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5375" name="Text Box 171"/>
            <p:cNvSpPr txBox="1">
              <a:spLocks noChangeArrowheads="1"/>
            </p:cNvSpPr>
            <p:nvPr/>
          </p:nvSpPr>
          <p:spPr bwMode="auto">
            <a:xfrm rot="10800000">
              <a:off x="1683915" y="4681226"/>
              <a:ext cx="376344" cy="255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10800" rIns="18000" bIns="10800"/>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latinLnBrk="1"/>
              <a:r>
                <a:rPr lang="en-US" altLang="ko-KR" sz="100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VDD</a:t>
              </a:r>
              <a:endParaRPr lang="en-US" altLang="ko-KR" sz="100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5376" name="Line 177"/>
            <p:cNvSpPr>
              <a:spLocks noChangeShapeType="1"/>
            </p:cNvSpPr>
            <p:nvPr/>
          </p:nvSpPr>
          <p:spPr bwMode="auto">
            <a:xfrm>
              <a:off x="1691739" y="4743818"/>
              <a:ext cx="419852" cy="0"/>
            </a:xfrm>
            <a:prstGeom prst="line">
              <a:avLst/>
            </a:prstGeom>
            <a:noFill/>
            <a:ln w="9525">
              <a:solidFill>
                <a:srgbClr val="000000"/>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grpSp>
          <p:nvGrpSpPr>
            <p:cNvPr id="15377" name="Group 182"/>
            <p:cNvGrpSpPr/>
            <p:nvPr/>
          </p:nvGrpSpPr>
          <p:grpSpPr bwMode="auto">
            <a:xfrm rot="10800000">
              <a:off x="4936735" y="4706541"/>
              <a:ext cx="162067" cy="133305"/>
              <a:chOff x="2883694" y="570194"/>
              <a:chExt cx="149" cy="96"/>
            </a:xfrm>
          </p:grpSpPr>
          <p:sp>
            <p:nvSpPr>
              <p:cNvPr id="15384" name="Rectangle 183"/>
              <p:cNvSpPr>
                <a:spLocks noChangeArrowheads="1"/>
              </p:cNvSpPr>
              <p:nvPr/>
            </p:nvSpPr>
            <p:spPr bwMode="auto">
              <a:xfrm>
                <a:off x="2883694" y="570194"/>
                <a:ext cx="48" cy="48"/>
              </a:xfrm>
              <a:prstGeom prst="rect">
                <a:avLst/>
              </a:prstGeom>
              <a:solidFill>
                <a:srgbClr val="FF0000"/>
              </a:solidFill>
              <a:ln w="12700">
                <a:solidFill>
                  <a:schemeClr val="tx1"/>
                </a:solidFill>
                <a:miter lim="800000"/>
                <a:headEnd type="none" w="sm" len="sm"/>
                <a:tailEnd type="none" w="sm" len="sm"/>
              </a:ln>
            </p:spPr>
            <p:txBody>
              <a:bodyPr anchor="ct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latinLnBrk="1"/>
                <a:endParaRPr lang="ko-KR" altLang="en-US" sz="1100">
                  <a:solidFill>
                    <a:srgbClr val="000000"/>
                  </a:solidFill>
                  <a:latin typeface="微软雅黑" panose="020B0503020204020204" pitchFamily="34" charset="-122"/>
                  <a:cs typeface="Times New Roman" panose="02020603050405020304" pitchFamily="18" charset="0"/>
                </a:endParaRPr>
              </a:p>
            </p:txBody>
          </p:sp>
          <p:sp>
            <p:nvSpPr>
              <p:cNvPr id="15385" name="Rectangle 184"/>
              <p:cNvSpPr>
                <a:spLocks noChangeArrowheads="1"/>
              </p:cNvSpPr>
              <p:nvPr/>
            </p:nvSpPr>
            <p:spPr bwMode="auto">
              <a:xfrm>
                <a:off x="2883743" y="570194"/>
                <a:ext cx="48" cy="48"/>
              </a:xfrm>
              <a:prstGeom prst="rect">
                <a:avLst/>
              </a:prstGeom>
              <a:solidFill>
                <a:srgbClr val="008000"/>
              </a:solidFill>
              <a:ln w="12700">
                <a:solidFill>
                  <a:schemeClr val="tx1"/>
                </a:solidFill>
                <a:miter lim="800000"/>
                <a:headEnd type="none" w="sm" len="sm"/>
                <a:tailEnd type="none" w="sm" len="sm"/>
              </a:ln>
            </p:spPr>
            <p:txBody>
              <a:bodyPr anchor="ct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latinLnBrk="1"/>
                <a:endParaRPr lang="ko-KR" altLang="en-US" sz="1100">
                  <a:solidFill>
                    <a:srgbClr val="000000"/>
                  </a:solidFill>
                  <a:latin typeface="微软雅黑" panose="020B0503020204020204" pitchFamily="34" charset="-122"/>
                  <a:cs typeface="Times New Roman" panose="02020603050405020304" pitchFamily="18" charset="0"/>
                </a:endParaRPr>
              </a:p>
            </p:txBody>
          </p:sp>
          <p:sp>
            <p:nvSpPr>
              <p:cNvPr id="15386" name="Rectangle 185"/>
              <p:cNvSpPr>
                <a:spLocks noChangeArrowheads="1"/>
              </p:cNvSpPr>
              <p:nvPr/>
            </p:nvSpPr>
            <p:spPr bwMode="auto">
              <a:xfrm>
                <a:off x="2883795" y="570194"/>
                <a:ext cx="48" cy="48"/>
              </a:xfrm>
              <a:prstGeom prst="rect">
                <a:avLst/>
              </a:prstGeom>
              <a:solidFill>
                <a:srgbClr val="0033CC"/>
              </a:solidFill>
              <a:ln w="12700">
                <a:solidFill>
                  <a:schemeClr val="tx1"/>
                </a:solidFill>
                <a:miter lim="800000"/>
                <a:headEnd type="none" w="sm" len="sm"/>
                <a:tailEnd type="none" w="sm" len="sm"/>
              </a:ln>
            </p:spPr>
            <p:txBody>
              <a:bodyPr anchor="ct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latinLnBrk="1"/>
                <a:endParaRPr lang="ko-KR" altLang="en-US" sz="1100">
                  <a:solidFill>
                    <a:srgbClr val="000000"/>
                  </a:solidFill>
                  <a:latin typeface="微软雅黑" panose="020B0503020204020204" pitchFamily="34" charset="-122"/>
                  <a:cs typeface="Times New Roman" panose="02020603050405020304" pitchFamily="18" charset="0"/>
                </a:endParaRPr>
              </a:p>
            </p:txBody>
          </p:sp>
          <p:sp>
            <p:nvSpPr>
              <p:cNvPr id="15387" name="Rectangle 186"/>
              <p:cNvSpPr>
                <a:spLocks noChangeArrowheads="1"/>
              </p:cNvSpPr>
              <p:nvPr/>
            </p:nvSpPr>
            <p:spPr bwMode="auto">
              <a:xfrm>
                <a:off x="2883694" y="570242"/>
                <a:ext cx="48" cy="48"/>
              </a:xfrm>
              <a:prstGeom prst="rect">
                <a:avLst/>
              </a:prstGeom>
              <a:solidFill>
                <a:srgbClr val="FF0000"/>
              </a:solidFill>
              <a:ln w="12700">
                <a:solidFill>
                  <a:schemeClr val="tx1"/>
                </a:solidFill>
                <a:miter lim="800000"/>
                <a:headEnd type="none" w="sm" len="sm"/>
                <a:tailEnd type="none" w="sm" len="sm"/>
              </a:ln>
            </p:spPr>
            <p:txBody>
              <a:bodyPr anchor="ct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latinLnBrk="1"/>
                <a:endParaRPr lang="ko-KR" altLang="en-US" sz="1100">
                  <a:solidFill>
                    <a:srgbClr val="000000"/>
                  </a:solidFill>
                  <a:latin typeface="微软雅黑" panose="020B0503020204020204" pitchFamily="34" charset="-122"/>
                  <a:cs typeface="Times New Roman" panose="02020603050405020304" pitchFamily="18" charset="0"/>
                </a:endParaRPr>
              </a:p>
            </p:txBody>
          </p:sp>
          <p:sp>
            <p:nvSpPr>
              <p:cNvPr id="15388" name="Rectangle 187"/>
              <p:cNvSpPr>
                <a:spLocks noChangeArrowheads="1"/>
              </p:cNvSpPr>
              <p:nvPr/>
            </p:nvSpPr>
            <p:spPr bwMode="auto">
              <a:xfrm>
                <a:off x="2883743" y="570242"/>
                <a:ext cx="48" cy="48"/>
              </a:xfrm>
              <a:prstGeom prst="rect">
                <a:avLst/>
              </a:prstGeom>
              <a:solidFill>
                <a:srgbClr val="008000"/>
              </a:solidFill>
              <a:ln w="12700">
                <a:solidFill>
                  <a:schemeClr val="tx1"/>
                </a:solidFill>
                <a:miter lim="800000"/>
                <a:headEnd type="none" w="sm" len="sm"/>
                <a:tailEnd type="none" w="sm" len="sm"/>
              </a:ln>
            </p:spPr>
            <p:txBody>
              <a:bodyPr anchor="ct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latinLnBrk="1"/>
                <a:endParaRPr lang="ko-KR" altLang="en-US" sz="1100">
                  <a:solidFill>
                    <a:srgbClr val="000000"/>
                  </a:solidFill>
                  <a:latin typeface="微软雅黑" panose="020B0503020204020204" pitchFamily="34" charset="-122"/>
                  <a:cs typeface="Times New Roman" panose="02020603050405020304" pitchFamily="18" charset="0"/>
                </a:endParaRPr>
              </a:p>
            </p:txBody>
          </p:sp>
          <p:sp>
            <p:nvSpPr>
              <p:cNvPr id="15389" name="Rectangle 188"/>
              <p:cNvSpPr>
                <a:spLocks noChangeArrowheads="1"/>
              </p:cNvSpPr>
              <p:nvPr/>
            </p:nvSpPr>
            <p:spPr bwMode="auto">
              <a:xfrm>
                <a:off x="2883795" y="570242"/>
                <a:ext cx="48" cy="48"/>
              </a:xfrm>
              <a:prstGeom prst="rect">
                <a:avLst/>
              </a:prstGeom>
              <a:solidFill>
                <a:srgbClr val="0033CC"/>
              </a:solidFill>
              <a:ln w="12700">
                <a:solidFill>
                  <a:schemeClr val="tx1"/>
                </a:solidFill>
                <a:miter lim="800000"/>
                <a:headEnd type="none" w="sm" len="sm"/>
                <a:tailEnd type="none" w="sm" len="sm"/>
              </a:ln>
            </p:spPr>
            <p:txBody>
              <a:bodyPr anchor="ct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latinLnBrk="1"/>
                <a:endParaRPr lang="ko-KR" altLang="en-US" sz="1100">
                  <a:solidFill>
                    <a:srgbClr val="000000"/>
                  </a:solidFill>
                  <a:latin typeface="微软雅黑" panose="020B0503020204020204" pitchFamily="34" charset="-122"/>
                  <a:cs typeface="Times New Roman" panose="02020603050405020304" pitchFamily="18" charset="0"/>
                </a:endParaRPr>
              </a:p>
            </p:txBody>
          </p:sp>
        </p:grpSp>
        <p:sp>
          <p:nvSpPr>
            <p:cNvPr id="15378" name="Text Box 165"/>
            <p:cNvSpPr txBox="1">
              <a:spLocks noChangeArrowheads="1"/>
            </p:cNvSpPr>
            <p:nvPr/>
          </p:nvSpPr>
          <p:spPr bwMode="auto">
            <a:xfrm rot="10800000">
              <a:off x="2131072" y="2974652"/>
              <a:ext cx="762477" cy="377915"/>
            </a:xfrm>
            <a:prstGeom prst="rect">
              <a:avLst/>
            </a:prstGeom>
            <a:solidFill>
              <a:srgbClr val="C0C0C0">
                <a:alpha val="32941"/>
              </a:srgbClr>
            </a:solidFill>
            <a:ln w="15875">
              <a:solidFill>
                <a:srgbClr val="000000"/>
              </a:solidFill>
              <a:miter lim="800000"/>
            </a:ln>
          </p:spPr>
          <p:txBody>
            <a:bodyPr lIns="18000" tIns="108000" rIns="18000" bIns="72000" anchor="ct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latinLnBrk="1"/>
              <a:r>
                <a:rPr lang="en-US" altLang="zh-CN" sz="110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LED Driver</a:t>
              </a:r>
              <a:endParaRPr lang="en-US" altLang="ko-KR" sz="110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5379" name="Line 175"/>
            <p:cNvSpPr>
              <a:spLocks noChangeShapeType="1"/>
            </p:cNvSpPr>
            <p:nvPr/>
          </p:nvSpPr>
          <p:spPr bwMode="auto">
            <a:xfrm>
              <a:off x="1711219" y="3297030"/>
              <a:ext cx="419852" cy="0"/>
            </a:xfrm>
            <a:prstGeom prst="line">
              <a:avLst/>
            </a:prstGeom>
            <a:noFill/>
            <a:ln w="9525">
              <a:solidFill>
                <a:srgbClr val="000000"/>
              </a:solidFill>
              <a:rou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15380" name="Text Box 163"/>
            <p:cNvSpPr txBox="1">
              <a:spLocks noChangeArrowheads="1"/>
            </p:cNvSpPr>
            <p:nvPr/>
          </p:nvSpPr>
          <p:spPr bwMode="auto">
            <a:xfrm rot="10800000">
              <a:off x="3529466" y="3308398"/>
              <a:ext cx="1614842" cy="289657"/>
            </a:xfrm>
            <a:prstGeom prst="rect">
              <a:avLst/>
            </a:prstGeom>
            <a:solidFill>
              <a:srgbClr val="E8D440">
                <a:alpha val="58038"/>
              </a:srgbClr>
            </a:solidFill>
            <a:ln w="15875">
              <a:solidFill>
                <a:srgbClr val="000000"/>
              </a:solidFill>
              <a:miter lim="800000"/>
            </a:ln>
          </p:spPr>
          <p:txBody>
            <a:bodyPr lIns="18000" tIns="72000" rIns="18000" bIns="72000" anchor="ct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latinLnBrk="1"/>
              <a:r>
                <a:rPr lang="en-US" altLang="ko-KR" sz="110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S</a:t>
              </a:r>
              <a:r>
                <a:rPr lang="en-US" altLang="zh-CN" sz="110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ourse Driver</a:t>
              </a:r>
              <a:endParaRPr lang="en-US" altLang="ko-KR" sz="110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47" name="肘形连接符 46"/>
            <p:cNvCxnSpPr>
              <a:endCxn id="15380" idx="3"/>
            </p:cNvCxnSpPr>
            <p:nvPr/>
          </p:nvCxnSpPr>
          <p:spPr bwMode="auto">
            <a:xfrm flipV="1">
              <a:off x="1697739" y="3453005"/>
              <a:ext cx="1832077" cy="658211"/>
            </a:xfrm>
            <a:prstGeom prst="bentConnector3">
              <a:avLst>
                <a:gd name="adj1" fmla="val 50000"/>
              </a:avLst>
            </a:prstGeom>
            <a:ln cmpd="sng">
              <a:solidFill>
                <a:schemeClr val="tx1"/>
              </a:solidFill>
              <a:headEnd type="none"/>
              <a:tailEnd type="triangle" w="med" len="sm"/>
            </a:ln>
          </p:spPr>
          <p:style>
            <a:lnRef idx="1">
              <a:schemeClr val="accent1"/>
            </a:lnRef>
            <a:fillRef idx="0">
              <a:schemeClr val="accent1"/>
            </a:fillRef>
            <a:effectRef idx="0">
              <a:schemeClr val="accent1"/>
            </a:effectRef>
            <a:fontRef idx="minor">
              <a:schemeClr val="tx1"/>
            </a:fontRef>
          </p:style>
        </p:cxnSp>
        <p:cxnSp>
          <p:nvCxnSpPr>
            <p:cNvPr id="48" name="肘形连接符 47"/>
            <p:cNvCxnSpPr/>
            <p:nvPr/>
          </p:nvCxnSpPr>
          <p:spPr bwMode="auto">
            <a:xfrm rot="16200000">
              <a:off x="2663949" y="3886269"/>
              <a:ext cx="1261337" cy="586905"/>
            </a:xfrm>
            <a:prstGeom prst="bentConnector3">
              <a:avLst>
                <a:gd name="adj1" fmla="val 99979"/>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sp>
          <p:nvSpPr>
            <p:cNvPr id="15383" name="Text Box 170"/>
            <p:cNvSpPr txBox="1">
              <a:spLocks noChangeArrowheads="1"/>
            </p:cNvSpPr>
            <p:nvPr/>
          </p:nvSpPr>
          <p:spPr bwMode="auto">
            <a:xfrm rot="10800000">
              <a:off x="1692103" y="2920504"/>
              <a:ext cx="429641" cy="534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10800" rIns="18000" bIns="10800"/>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latinLnBrk="1"/>
              <a:r>
                <a:rPr lang="en-US" altLang="zh-CN" sz="100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VLED</a:t>
              </a:r>
              <a:endParaRPr lang="en-US" altLang="ko-KR" sz="100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5367" name="Text Box 45"/>
          <p:cNvSpPr txBox="1">
            <a:spLocks noChangeArrowheads="1"/>
          </p:cNvSpPr>
          <p:nvPr/>
        </p:nvSpPr>
        <p:spPr bwMode="auto">
          <a:xfrm>
            <a:off x="1543050" y="3819525"/>
            <a:ext cx="12461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494" tIns="34747" rIns="69494" bIns="34747"/>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latinLnBrk="1"/>
            <a:r>
              <a:rPr lang="en-US" altLang="ko-KR" sz="1000">
                <a:latin typeface="微软雅黑" panose="020B0503020204020204" pitchFamily="34" charset="-122"/>
                <a:ea typeface="微软雅黑" panose="020B0503020204020204" pitchFamily="34" charset="-122"/>
                <a:cs typeface="Arial" panose="020B0604020202020204" pitchFamily="34" charset="0"/>
              </a:rPr>
              <a:t>TFT LCD</a:t>
            </a:r>
            <a:endParaRPr lang="en-US" altLang="zh-CN" sz="1000">
              <a:latin typeface="微软雅黑" panose="020B0503020204020204" pitchFamily="34" charset="-122"/>
              <a:ea typeface="微软雅黑" panose="020B0503020204020204" pitchFamily="34" charset="-122"/>
              <a:cs typeface="Arial" panose="020B0604020202020204" pitchFamily="34" charset="0"/>
            </a:endParaRPr>
          </a:p>
          <a:p>
            <a:pPr algn="ctr" latinLnBrk="1"/>
            <a:r>
              <a:rPr lang="en-US" altLang="ko-KR" sz="1000">
                <a:latin typeface="微软雅黑" panose="020B0503020204020204" pitchFamily="34" charset="-122"/>
                <a:ea typeface="微软雅黑" panose="020B0503020204020204" pitchFamily="34" charset="-122"/>
                <a:cs typeface="Arial" panose="020B0604020202020204" pitchFamily="34" charset="0"/>
              </a:rPr>
              <a:t>1920 x 1080</a:t>
            </a:r>
            <a:endParaRPr lang="en-US" altLang="ko-KR" sz="1000">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15368" name="直接连接符 12"/>
          <p:cNvCxnSpPr>
            <a:cxnSpLocks noChangeShapeType="1"/>
          </p:cNvCxnSpPr>
          <p:nvPr/>
        </p:nvCxnSpPr>
        <p:spPr bwMode="auto">
          <a:xfrm>
            <a:off x="3778250" y="3632200"/>
            <a:ext cx="53975" cy="0"/>
          </a:xfrm>
          <a:prstGeom prst="line">
            <a:avLst/>
          </a:prstGeom>
          <a:noFill/>
          <a:ln w="9525" algn="ctr">
            <a:solidFill>
              <a:schemeClr val="tx1"/>
            </a:solidFill>
            <a:round/>
          </a:ln>
          <a:extLst>
            <a:ext uri="{909E8E84-426E-40DD-AFC4-6F175D3DCCD1}">
              <a14:hiddenFill xmlns:a14="http://schemas.microsoft.com/office/drawing/2010/main">
                <a:noFill/>
              </a14:hiddenFill>
            </a:ext>
          </a:extLst>
        </p:spPr>
      </p:cxnSp>
      <p:sp>
        <p:nvSpPr>
          <p:cNvPr id="15369" name="矩形 1"/>
          <p:cNvSpPr>
            <a:spLocks noChangeArrowheads="1"/>
          </p:cNvSpPr>
          <p:nvPr/>
        </p:nvSpPr>
        <p:spPr bwMode="auto">
          <a:xfrm>
            <a:off x="2335213" y="5735638"/>
            <a:ext cx="19716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a:r>
              <a:rPr lang="en-US" altLang="ko-KR">
                <a:solidFill>
                  <a:srgbClr val="000000"/>
                </a:solidFill>
                <a:latin typeface="Times New Roman" panose="02020603050405020304" pitchFamily="18" charset="0"/>
                <a:ea typeface="BatangChe" pitchFamily="49" charset="-128"/>
                <a:cs typeface="Times New Roman" panose="02020603050405020304" pitchFamily="18" charset="0"/>
              </a:rPr>
              <a:t>Figure 1. Drive  Architecture</a:t>
            </a:r>
            <a:endParaRPr lang="en-US" altLang="ko-KR" sz="1800">
              <a:latin typeface="Times New Roman" panose="02020603050405020304" pitchFamily="18" charset="0"/>
              <a:ea typeface="BatangChe" pitchFamily="49" charset="-128"/>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fld id="{5C301CC9-F0C6-4D7B-A775-C1A574EFDB8D}" type="slidenum">
              <a:rPr lang="en-US" altLang="ko-KR">
                <a:latin typeface="Arial" panose="020B0604020202020204" pitchFamily="34" charset="0"/>
              </a:rPr>
            </a:fld>
            <a:endParaRPr lang="en-US" altLang="ko-KR">
              <a:latin typeface="Arial" panose="020B0604020202020204" pitchFamily="34" charset="0"/>
            </a:endParaRPr>
          </a:p>
        </p:txBody>
      </p:sp>
      <p:sp>
        <p:nvSpPr>
          <p:cNvPr id="16387" name="Rectangle 2"/>
          <p:cNvSpPr>
            <a:spLocks noChangeArrowheads="1"/>
          </p:cNvSpPr>
          <p:nvPr/>
        </p:nvSpPr>
        <p:spPr bwMode="auto">
          <a:xfrm>
            <a:off x="193675" y="1103313"/>
            <a:ext cx="2209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buClr>
                <a:srgbClr val="000000"/>
              </a:buClr>
              <a:buSzPct val="100000"/>
            </a:pPr>
            <a:r>
              <a:rPr lang="en-US" altLang="ko-KR" b="1">
                <a:solidFill>
                  <a:srgbClr val="000000"/>
                </a:solidFill>
                <a:latin typeface="Arial" panose="020B0604020202020204" pitchFamily="34" charset="0"/>
                <a:ea typeface="BatangChe" pitchFamily="49" charset="-128"/>
                <a:cs typeface="Times New Roman" panose="02020603050405020304" pitchFamily="18" charset="0"/>
              </a:rPr>
              <a:t>  1.</a:t>
            </a:r>
            <a:r>
              <a:rPr lang="en-US" altLang="zh-CN" b="1">
                <a:solidFill>
                  <a:srgbClr val="000000"/>
                </a:solidFill>
                <a:latin typeface="Arial" panose="020B0604020202020204" pitchFamily="34" charset="0"/>
                <a:ea typeface="BatangChe" pitchFamily="49" charset="-128"/>
                <a:cs typeface="Times New Roman" panose="02020603050405020304" pitchFamily="18" charset="0"/>
              </a:rPr>
              <a:t>0.</a:t>
            </a:r>
            <a:r>
              <a:rPr lang="en-US" altLang="ko-KR" b="1">
                <a:solidFill>
                  <a:srgbClr val="000000"/>
                </a:solidFill>
                <a:latin typeface="Arial" panose="020B0604020202020204" pitchFamily="34" charset="0"/>
                <a:ea typeface="BatangChe" pitchFamily="49" charset="-128"/>
                <a:cs typeface="Times New Roman" panose="02020603050405020304" pitchFamily="18" charset="0"/>
              </a:rPr>
              <a:t>4 General Specification</a:t>
            </a:r>
            <a:endParaRPr lang="en-US" altLang="ko-KR" b="1">
              <a:latin typeface="Arial" panose="020B0604020202020204" pitchFamily="34" charset="0"/>
              <a:ea typeface="BatangChe" pitchFamily="49" charset="-128"/>
              <a:cs typeface="Times New Roman" panose="02020603050405020304" pitchFamily="18" charset="0"/>
            </a:endParaRPr>
          </a:p>
        </p:txBody>
      </p:sp>
      <p:sp>
        <p:nvSpPr>
          <p:cNvPr id="16388" name="Text Box 66"/>
          <p:cNvSpPr txBox="1">
            <a:spLocks noChangeArrowheads="1"/>
          </p:cNvSpPr>
          <p:nvPr/>
        </p:nvSpPr>
        <p:spPr bwMode="auto">
          <a:xfrm>
            <a:off x="1844675" y="1560513"/>
            <a:ext cx="3149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eaLnBrk="1" latinLnBrk="1" hangingPunct="1"/>
            <a:r>
              <a:rPr lang="en-US" altLang="ko-KR">
                <a:latin typeface="Arial" panose="020B0604020202020204" pitchFamily="34" charset="0"/>
              </a:rPr>
              <a:t> &lt; Table 1. General Specifications &gt;</a:t>
            </a:r>
            <a:endParaRPr lang="en-US" altLang="ko-KR">
              <a:latin typeface="Arial" panose="020B0604020202020204" pitchFamily="34" charset="0"/>
            </a:endParaRPr>
          </a:p>
        </p:txBody>
      </p:sp>
      <p:graphicFrame>
        <p:nvGraphicFramePr>
          <p:cNvPr id="8265" name="Group 73"/>
          <p:cNvGraphicFramePr>
            <a:graphicFrameLocks noGrp="1"/>
          </p:cNvGraphicFramePr>
          <p:nvPr/>
        </p:nvGraphicFramePr>
        <p:xfrm>
          <a:off x="231775" y="2006600"/>
          <a:ext cx="6375400" cy="3213102"/>
        </p:xfrm>
        <a:graphic>
          <a:graphicData uri="http://schemas.openxmlformats.org/drawingml/2006/table">
            <a:tbl>
              <a:tblPr/>
              <a:tblGrid>
                <a:gridCol w="1533525"/>
                <a:gridCol w="2951163"/>
                <a:gridCol w="720725"/>
                <a:gridCol w="1169987"/>
              </a:tblGrid>
              <a:tr h="404813">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1"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Parameter</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90000" marR="90000" marT="46814" marB="46814" anchor="ctr" horzOverflow="overflow">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1"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Specification</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90000" marR="90000" marT="46814" marB="468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1"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Unit</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90000" marR="90000" marT="46814" marB="468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1"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 Remarks</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90000" marR="90000" marT="46814" marB="46814" anchor="ctr"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30200">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Active area </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34" marB="45734" horzOverflow="overflow">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ctr" latinLnBrk="0" hangingPunct="1">
                        <a:lnSpc>
                          <a:spcPct val="100000"/>
                        </a:lnSpc>
                        <a:spcBef>
                          <a:spcPct val="0"/>
                        </a:spcBef>
                        <a:spcAft>
                          <a:spcPct val="0"/>
                        </a:spcAft>
                        <a:buClrTx/>
                        <a:buSzTx/>
                        <a:buFontTx/>
                        <a:buNone/>
                      </a:pPr>
                      <a:r>
                        <a:rPr kumimoji="0" lang="en-US" altLang="zh-CN" sz="1200" b="0" i="0" u="none" strike="noStrike" cap="none" normalizeH="0" baseline="0">
                          <a:ln>
                            <a:noFill/>
                          </a:ln>
                          <a:solidFill>
                            <a:schemeClr val="tx1"/>
                          </a:solidFill>
                          <a:effectLst/>
                          <a:latin typeface="Arial" panose="020B0604020202020204" pitchFamily="34" charset="0"/>
                          <a:ea typeface="Gulim" pitchFamily="34" charset="-127"/>
                          <a:cs typeface="Arial" panose="020B0604020202020204" pitchFamily="34" charset="0"/>
                        </a:rPr>
                        <a:t>293.76</a:t>
                      </a:r>
                      <a:r>
                        <a:rPr kumimoji="0" lang="en-US" altLang="zh-CN" sz="1200" b="0" i="0" u="none" strike="noStrike" cap="none" normalizeH="0" baseline="0">
                          <a:ln>
                            <a:noFill/>
                          </a:ln>
                          <a:solidFill>
                            <a:schemeClr val="tx1"/>
                          </a:solidFill>
                          <a:effectLst/>
                          <a:latin typeface="Arial" panose="020B0604020202020204" pitchFamily="34" charset="0"/>
                          <a:ea typeface="Gulim" pitchFamily="34" charset="-127"/>
                        </a:rPr>
                        <a:t> (H) </a:t>
                      </a:r>
                      <a:r>
                        <a:rPr kumimoji="0" lang="en-US" altLang="zh-CN" sz="1200" b="0" i="0" u="none" strike="noStrike" cap="none" normalizeH="0" baseline="0">
                          <a:ln>
                            <a:noFill/>
                          </a:ln>
                          <a:solidFill>
                            <a:schemeClr val="tx1"/>
                          </a:solidFill>
                          <a:effectLst/>
                          <a:latin typeface="Arial" panose="020B0604020202020204" pitchFamily="34" charset="0"/>
                          <a:ea typeface="Gulim" pitchFamily="34" charset="-127"/>
                          <a:cs typeface="Arial" panose="020B0604020202020204" pitchFamily="34" charset="0"/>
                        </a:rPr>
                        <a:t> x 165.24</a:t>
                      </a:r>
                      <a:r>
                        <a:rPr kumimoji="0" lang="en-US" altLang="zh-CN" sz="1200" b="0" i="0" u="none" strike="noStrike" cap="none" normalizeH="0" baseline="0">
                          <a:ln>
                            <a:noFill/>
                          </a:ln>
                          <a:solidFill>
                            <a:schemeClr val="tx1"/>
                          </a:solidFill>
                          <a:effectLst/>
                          <a:latin typeface="Arial" panose="020B0604020202020204" pitchFamily="34" charset="0"/>
                          <a:ea typeface="Gulim" pitchFamily="34" charset="-127"/>
                        </a:rPr>
                        <a:t> (V) </a:t>
                      </a:r>
                      <a:endParaRPr kumimoji="0" lang="zh-CN" altLang="en-US" sz="12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txBody>
                  <a:tcPr marL="3717" marR="3717" marT="3717"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mm</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34" marB="457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endParaRPr kumimoji="1" lang="zh-CN" altLang="en-US"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4" marB="45734"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19088">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Number of pixels </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34" marB="45734" horzOverflow="overflow">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t" latinLnBrk="0" hangingPunct="1">
                        <a:lnSpc>
                          <a:spcPct val="100000"/>
                        </a:lnSpc>
                        <a:spcBef>
                          <a:spcPct val="0"/>
                        </a:spcBef>
                        <a:spcAft>
                          <a:spcPct val="0"/>
                        </a:spcAft>
                        <a:buClrTx/>
                        <a:buSzTx/>
                        <a:buFontTx/>
                        <a:buNone/>
                      </a:pPr>
                      <a:r>
                        <a:rPr kumimoji="0" lang="en-US" altLang="zh-CN" sz="1200" b="0" i="0" u="none" strike="noStrike" cap="none" normalizeH="0" baseline="0">
                          <a:ln>
                            <a:noFill/>
                          </a:ln>
                          <a:solidFill>
                            <a:schemeClr val="tx1"/>
                          </a:solidFill>
                          <a:effectLst/>
                          <a:latin typeface="Arial" panose="020B0604020202020204" pitchFamily="34" charset="0"/>
                          <a:ea typeface="Gulim" pitchFamily="34" charset="-127"/>
                        </a:rPr>
                        <a:t>1920 (H) ×1080 (V) </a:t>
                      </a:r>
                      <a:endParaRPr kumimoji="0" lang="en-US" altLang="zh-CN" sz="1200" b="0" i="0" u="none" strike="noStrike" cap="none" normalizeH="0" baseline="0">
                        <a:ln>
                          <a:noFill/>
                        </a:ln>
                        <a:solidFill>
                          <a:schemeClr val="tx1"/>
                        </a:solidFill>
                        <a:effectLst/>
                        <a:latin typeface="Arial" panose="020B0604020202020204" pitchFamily="34" charset="0"/>
                        <a:ea typeface="Gulim" pitchFamily="34" charset="-127"/>
                      </a:endParaRPr>
                    </a:p>
                  </a:txBody>
                  <a:tcPr marL="3717" marR="3717" marT="3717"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Pixels</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34" marB="457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endParaRPr kumimoji="1" lang="zh-CN" altLang="en-US"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4" marB="45734"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27025">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Pixel pitch       </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34" marB="45734" horzOverflow="overflow">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ctr" latinLnBrk="0" hangingPunct="1">
                        <a:lnSpc>
                          <a:spcPct val="100000"/>
                        </a:lnSpc>
                        <a:spcBef>
                          <a:spcPct val="0"/>
                        </a:spcBef>
                        <a:spcAft>
                          <a:spcPct val="0"/>
                        </a:spcAft>
                        <a:buClrTx/>
                        <a:buSzTx/>
                        <a:buFontTx/>
                        <a:buNone/>
                      </a:pPr>
                      <a:r>
                        <a:rPr kumimoji="0" lang="pt-BR" altLang="zh-CN" sz="1200" b="0" i="0" u="none" strike="noStrike" cap="none" normalizeH="0" baseline="0">
                          <a:ln>
                            <a:noFill/>
                          </a:ln>
                          <a:solidFill>
                            <a:schemeClr val="tx1"/>
                          </a:solidFill>
                          <a:effectLst/>
                          <a:latin typeface="Arial" panose="020B0604020202020204" pitchFamily="34" charset="0"/>
                          <a:ea typeface="Gulim" pitchFamily="34" charset="-127"/>
                        </a:rPr>
                        <a:t>0.153 (H) X 0.153 (V) </a:t>
                      </a:r>
                      <a:endParaRPr kumimoji="0" lang="pt-BR" altLang="zh-CN" sz="1200" b="0" i="0" u="none" strike="noStrike" cap="none" normalizeH="0" baseline="0">
                        <a:ln>
                          <a:noFill/>
                        </a:ln>
                        <a:solidFill>
                          <a:schemeClr val="tx1"/>
                        </a:solidFill>
                        <a:effectLst/>
                        <a:latin typeface="Arial" panose="020B0604020202020204" pitchFamily="34" charset="0"/>
                        <a:ea typeface="Gulim" pitchFamily="34" charset="-127"/>
                      </a:endParaRPr>
                    </a:p>
                  </a:txBody>
                  <a:tcPr marL="3717" marR="3717" marT="3717"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mm</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34" marB="457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endParaRPr kumimoji="1" lang="zh-CN" altLang="en-US"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4" marB="45734"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74638">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Pixel arrangement</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34" marB="45734" horzOverflow="overflow">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t" latinLnBrk="0" hangingPunct="1">
                        <a:lnSpc>
                          <a:spcPct val="100000"/>
                        </a:lnSpc>
                        <a:spcBef>
                          <a:spcPct val="0"/>
                        </a:spcBef>
                        <a:spcAft>
                          <a:spcPct val="0"/>
                        </a:spcAft>
                        <a:buClrTx/>
                        <a:buSzTx/>
                        <a:buFontTx/>
                        <a:buNone/>
                      </a:pPr>
                      <a:r>
                        <a:rPr kumimoji="0" lang="en-US" altLang="zh-CN" sz="1200" b="0" i="0" u="none" strike="noStrike" cap="none" normalizeH="0" baseline="0">
                          <a:ln>
                            <a:noFill/>
                          </a:ln>
                          <a:solidFill>
                            <a:schemeClr val="tx1"/>
                          </a:solidFill>
                          <a:effectLst/>
                          <a:latin typeface="Arial" panose="020B0604020202020204" pitchFamily="34" charset="0"/>
                          <a:ea typeface="Gulim" pitchFamily="34" charset="-127"/>
                        </a:rPr>
                        <a:t>RGB Vertical stripe </a:t>
                      </a:r>
                      <a:endParaRPr kumimoji="0" lang="en-US" altLang="zh-CN" sz="1200" b="0" i="0" u="none" strike="noStrike" cap="none" normalizeH="0" baseline="0">
                        <a:ln>
                          <a:noFill/>
                        </a:ln>
                        <a:solidFill>
                          <a:schemeClr val="tx1"/>
                        </a:solidFill>
                        <a:effectLst/>
                        <a:latin typeface="Arial" panose="020B0604020202020204" pitchFamily="34" charset="0"/>
                        <a:ea typeface="Gulim" pitchFamily="34" charset="-127"/>
                      </a:endParaRPr>
                    </a:p>
                  </a:txBody>
                  <a:tcPr marL="3717" marR="3717" marT="3717"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endParaRPr kumimoji="1" lang="zh-CN" altLang="en-US"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4" marB="457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endParaRPr kumimoji="1" lang="zh-CN" altLang="en-US"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4" marB="45734"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88925">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Display colors</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34" marB="45734" horzOverflow="overflow">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16.7M</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34" marB="457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Colors</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34" marB="457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rPr>
                        <a:t>8Bit</a:t>
                      </a:r>
                      <a:endPar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4" marB="45734"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17500">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Display mode</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34" marB="45734" horzOverflow="overflow">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t" latinLnBrk="1"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rPr>
                        <a:t>Normally  Black</a:t>
                      </a:r>
                      <a:endPar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4" marB="457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endParaRPr kumimoji="1" lang="zh-CN" altLang="en-US"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4" marB="457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endParaRPr kumimoji="1" lang="zh-CN" altLang="en-US" sz="1200" b="0" i="0" u="none" strike="noStrike" cap="none" normalizeH="0" baseline="0">
                        <a:ln>
                          <a:noFill/>
                        </a:ln>
                        <a:solidFill>
                          <a:schemeClr val="tx1"/>
                        </a:solidFill>
                        <a:effectLst/>
                        <a:latin typeface="Arial" panose="020B0604020202020204" pitchFamily="34" charset="0"/>
                        <a:ea typeface="Gulim" pitchFamily="34" charset="-127"/>
                      </a:endParaRPr>
                    </a:p>
                  </a:txBody>
                  <a:tcPr marT="45734" marB="45734"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15913">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Dimensional outline</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34" marB="45734" horzOverflow="overflow">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298.36 (H) </a:t>
                      </a:r>
                      <a:r>
                        <a:rPr kumimoji="1" lang="pl-PL"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sym typeface="Symbol" panose="05050102010706020507" pitchFamily="18" charset="2"/>
                        </a:rPr>
                        <a:t>×</a:t>
                      </a:r>
                      <a:r>
                        <a:rPr kumimoji="1" lang="en-US" altLang="zh-CN"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 199.72(V) </a:t>
                      </a:r>
                      <a:r>
                        <a:rPr kumimoji="1" lang="pl-PL"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sym typeface="Symbol" panose="05050102010706020507" pitchFamily="18" charset="2"/>
                        </a:rPr>
                        <a:t>×</a:t>
                      </a: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sym typeface="Symbol" panose="05050102010706020507" pitchFamily="18" charset="2"/>
                        </a:rPr>
                        <a:t> 1.086 </a:t>
                      </a:r>
                      <a:r>
                        <a:rPr kumimoji="1" lang="en-US" altLang="zh-CN"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sym typeface="Symbol" panose="05050102010706020507" pitchFamily="18" charset="2"/>
                        </a:rPr>
                        <a:t>(D) typ.</a:t>
                      </a:r>
                      <a:endParaRPr kumimoji="1" lang="pl-PL"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sym typeface="Symbol" panose="05050102010706020507" pitchFamily="18" charset="2"/>
                      </a:endParaRPr>
                    </a:p>
                  </a:txBody>
                  <a:tcPr marT="45734" marB="457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mm</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34" marB="457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endParaRPr kumimoji="1" lang="en-US" altLang="zh-CN" sz="1200" b="0" i="0" u="none" strike="noStrike" cap="none" normalizeH="0" baseline="0">
                        <a:ln>
                          <a:noFill/>
                        </a:ln>
                        <a:solidFill>
                          <a:srgbClr val="A6A6A6"/>
                        </a:solidFill>
                        <a:effectLst/>
                        <a:latin typeface="Arial" panose="020B0604020202020204" pitchFamily="34" charset="0"/>
                        <a:ea typeface="Gulim" pitchFamily="34" charset="-127"/>
                      </a:endParaRPr>
                    </a:p>
                  </a:txBody>
                  <a:tcPr marT="45734" marB="45734"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17500">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Weight  </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34" marB="45734" horzOverflow="overflow">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150</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34" marB="457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g</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34" marB="457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endParaRPr kumimoji="1" lang="en-US" altLang="zh-CN" sz="1200" b="0" i="0" u="none" strike="noStrike" cap="none" normalizeH="0" baseline="0">
                        <a:ln>
                          <a:noFill/>
                        </a:ln>
                        <a:solidFill>
                          <a:srgbClr val="A6A6A6"/>
                        </a:solidFill>
                        <a:effectLst/>
                        <a:latin typeface="Arial" panose="020B0604020202020204" pitchFamily="34" charset="0"/>
                        <a:ea typeface="Gulim" pitchFamily="34" charset="-127"/>
                      </a:endParaRPr>
                    </a:p>
                  </a:txBody>
                  <a:tcPr marT="45734" marB="45734"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17500">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Surface treatment</a:t>
                      </a:r>
                      <a:endParaRPr kumimoji="1" lang="en-US" altLang="zh-CN"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34" marB="45734" horzOverflow="overflow">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cs typeface="Times New Roman" panose="02020603050405020304" pitchFamily="18" charset="0"/>
                        </a:rPr>
                        <a:t>FineAG</a:t>
                      </a:r>
                      <a:endPar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cs typeface="Times New Roman" panose="02020603050405020304" pitchFamily="18" charset="0"/>
                      </a:endParaRPr>
                    </a:p>
                  </a:txBody>
                  <a:tcPr marT="45734" marB="457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endPar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cs typeface="Arial" panose="020B0604020202020204" pitchFamily="34" charset="0"/>
                      </a:endParaRPr>
                    </a:p>
                  </a:txBody>
                  <a:tcPr marT="45734" marB="457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endParaRPr kumimoji="1" lang="zh-CN" altLang="en-US" sz="1200" b="0" i="0" u="none" strike="noStrike" cap="none" normalizeH="0" baseline="0">
                        <a:ln>
                          <a:noFill/>
                        </a:ln>
                        <a:solidFill>
                          <a:srgbClr val="A6A6A6"/>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34" marB="45734" anchor="ctr"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fld id="{991C385B-A033-473D-88BF-949C6EDF853C}" type="slidenum">
              <a:rPr lang="en-US" altLang="ko-KR">
                <a:latin typeface="Arial" panose="020B0604020202020204" pitchFamily="34" charset="0"/>
              </a:rPr>
            </a:fld>
            <a:endParaRPr lang="en-US" altLang="ko-KR">
              <a:latin typeface="Arial" panose="020B0604020202020204" pitchFamily="34" charset="0"/>
            </a:endParaRPr>
          </a:p>
        </p:txBody>
      </p:sp>
      <p:sp>
        <p:nvSpPr>
          <p:cNvPr id="17411" name="Text Box 79"/>
          <p:cNvSpPr txBox="1">
            <a:spLocks noChangeArrowheads="1"/>
          </p:cNvSpPr>
          <p:nvPr/>
        </p:nvSpPr>
        <p:spPr bwMode="auto">
          <a:xfrm>
            <a:off x="1519238" y="1979613"/>
            <a:ext cx="37925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eaLnBrk="1" latinLnBrk="1" hangingPunct="1"/>
            <a:r>
              <a:rPr lang="en-US" altLang="ko-KR">
                <a:latin typeface="Arial" panose="020B0604020202020204" pitchFamily="34" charset="0"/>
              </a:rPr>
              <a:t>&lt;  Table 2. </a:t>
            </a:r>
            <a:r>
              <a:rPr lang="en-US" altLang="ko-KR">
                <a:solidFill>
                  <a:srgbClr val="000000"/>
                </a:solidFill>
                <a:latin typeface="Arial" panose="020B0604020202020204" pitchFamily="34" charset="0"/>
                <a:ea typeface="BatangChe" pitchFamily="49" charset="-128"/>
                <a:cs typeface="Arial" panose="020B0604020202020204" pitchFamily="34" charset="0"/>
              </a:rPr>
              <a:t>Environment Absolute Maximum Ratings</a:t>
            </a:r>
            <a:r>
              <a:rPr lang="en-US" altLang="ko-KR">
                <a:latin typeface="Arial" panose="020B0604020202020204" pitchFamily="34" charset="0"/>
              </a:rPr>
              <a:t>&gt;</a:t>
            </a:r>
            <a:endParaRPr lang="en-US" altLang="ko-KR">
              <a:latin typeface="Arial" panose="020B0604020202020204" pitchFamily="34" charset="0"/>
            </a:endParaRPr>
          </a:p>
        </p:txBody>
      </p:sp>
      <p:sp>
        <p:nvSpPr>
          <p:cNvPr id="17412" name="Rectangle 1034"/>
          <p:cNvSpPr>
            <a:spLocks noChangeArrowheads="1"/>
          </p:cNvSpPr>
          <p:nvPr/>
        </p:nvSpPr>
        <p:spPr bwMode="auto">
          <a:xfrm>
            <a:off x="5383213" y="1993900"/>
            <a:ext cx="11795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r>
              <a:rPr lang="en-US" altLang="ko-KR">
                <a:solidFill>
                  <a:srgbClr val="000000"/>
                </a:solidFill>
                <a:latin typeface="Arial" panose="020B0604020202020204" pitchFamily="34" charset="0"/>
                <a:ea typeface="BatangChe" pitchFamily="49" charset="-128"/>
                <a:cs typeface="Times New Roman" panose="02020603050405020304" pitchFamily="18" charset="0"/>
              </a:rPr>
              <a:t>[Ta =25±2 ℃]</a:t>
            </a:r>
            <a:endParaRPr lang="en-US" altLang="ko-KR">
              <a:solidFill>
                <a:srgbClr val="000000"/>
              </a:solidFill>
              <a:latin typeface="Arial" panose="020B0604020202020204" pitchFamily="34" charset="0"/>
              <a:ea typeface="BatangChe" pitchFamily="49" charset="-128"/>
              <a:cs typeface="Times New Roman" panose="02020603050405020304" pitchFamily="18" charset="0"/>
            </a:endParaRPr>
          </a:p>
        </p:txBody>
      </p:sp>
      <p:sp>
        <p:nvSpPr>
          <p:cNvPr id="17413" name="Rectangle 60"/>
          <p:cNvSpPr>
            <a:spLocks noChangeArrowheads="1"/>
          </p:cNvSpPr>
          <p:nvPr/>
        </p:nvSpPr>
        <p:spPr bwMode="auto">
          <a:xfrm>
            <a:off x="115888" y="877888"/>
            <a:ext cx="65786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r>
              <a:rPr lang="en-US" altLang="ko-KR" sz="1400" b="1">
                <a:latin typeface="Arial" panose="020B0604020202020204" pitchFamily="34" charset="0"/>
                <a:ea typeface="BatangChe" pitchFamily="49" charset="-128"/>
                <a:cs typeface="Times New Roman" panose="02020603050405020304" pitchFamily="18" charset="0"/>
              </a:rPr>
              <a:t>2.0  ABSOLUTE MAXIMUM RATINGS</a:t>
            </a:r>
            <a:endParaRPr lang="en-US" altLang="ko-KR" sz="1400">
              <a:latin typeface="Arial" panose="020B0604020202020204" pitchFamily="34" charset="0"/>
              <a:ea typeface="BatangChe" pitchFamily="49" charset="-128"/>
              <a:cs typeface="Times New Roman" panose="02020603050405020304" pitchFamily="18" charset="0"/>
            </a:endParaRPr>
          </a:p>
          <a:p>
            <a:pPr eaLnBrk="1" latinLnBrk="1" hangingPunct="1"/>
            <a:endParaRPr lang="en-US" altLang="ko-KR" sz="1400">
              <a:latin typeface="Arial" panose="020B0604020202020204" pitchFamily="34" charset="0"/>
              <a:ea typeface="BatangChe" pitchFamily="49" charset="-128"/>
              <a:cs typeface="Times New Roman" panose="02020603050405020304" pitchFamily="18" charset="0"/>
            </a:endParaRPr>
          </a:p>
          <a:p>
            <a:pPr eaLnBrk="1" latinLnBrk="1" hangingPunct="1"/>
            <a:r>
              <a:rPr lang="en-US" altLang="ko-KR" sz="1400">
                <a:latin typeface="Arial" panose="020B0604020202020204" pitchFamily="34" charset="0"/>
                <a:ea typeface="BatangChe" pitchFamily="49" charset="-128"/>
                <a:cs typeface="Times New Roman" panose="02020603050405020304" pitchFamily="18" charset="0"/>
              </a:rPr>
              <a:t>      </a:t>
            </a:r>
            <a:r>
              <a:rPr lang="en-US" altLang="ko-KR">
                <a:solidFill>
                  <a:srgbClr val="000000"/>
                </a:solidFill>
                <a:latin typeface="Arial" panose="020B0604020202020204" pitchFamily="34" charset="0"/>
                <a:ea typeface="BatangChe" pitchFamily="49" charset="-128"/>
                <a:cs typeface="Times New Roman" panose="02020603050405020304" pitchFamily="18" charset="0"/>
              </a:rPr>
              <a:t>The followings are maximum values which, if exceed, may cause faulty operation or</a:t>
            </a:r>
            <a:endParaRPr lang="en-US" altLang="ko-KR">
              <a:solidFill>
                <a:srgbClr val="000000"/>
              </a:solidFill>
              <a:latin typeface="Arial" panose="020B0604020202020204" pitchFamily="34" charset="0"/>
              <a:ea typeface="BatangChe" pitchFamily="49" charset="-128"/>
              <a:cs typeface="Times New Roman" panose="02020603050405020304" pitchFamily="18" charset="0"/>
            </a:endParaRPr>
          </a:p>
          <a:p>
            <a:pPr eaLnBrk="1" latinLnBrk="1" hangingPunct="1"/>
            <a:r>
              <a:rPr lang="en-US" altLang="ko-KR">
                <a:solidFill>
                  <a:srgbClr val="000000"/>
                </a:solidFill>
                <a:latin typeface="Arial" panose="020B0604020202020204" pitchFamily="34" charset="0"/>
                <a:ea typeface="BatangChe" pitchFamily="49" charset="-128"/>
                <a:cs typeface="Times New Roman" panose="02020603050405020304" pitchFamily="18" charset="0"/>
              </a:rPr>
              <a:t>       damage  to the unit. The operational and non-operational maximum voltage and current </a:t>
            </a:r>
            <a:endParaRPr lang="en-US" altLang="ko-KR">
              <a:solidFill>
                <a:srgbClr val="000000"/>
              </a:solidFill>
              <a:latin typeface="Arial" panose="020B0604020202020204" pitchFamily="34" charset="0"/>
              <a:ea typeface="BatangChe" pitchFamily="49" charset="-128"/>
              <a:cs typeface="Times New Roman" panose="02020603050405020304" pitchFamily="18" charset="0"/>
            </a:endParaRPr>
          </a:p>
          <a:p>
            <a:pPr eaLnBrk="1" latinLnBrk="1" hangingPunct="1"/>
            <a:r>
              <a:rPr lang="en-US" altLang="ko-KR">
                <a:solidFill>
                  <a:srgbClr val="000000"/>
                </a:solidFill>
                <a:latin typeface="Arial" panose="020B0604020202020204" pitchFamily="34" charset="0"/>
                <a:ea typeface="BatangChe" pitchFamily="49" charset="-128"/>
                <a:cs typeface="Times New Roman" panose="02020603050405020304" pitchFamily="18" charset="0"/>
              </a:rPr>
              <a:t>       values are listed in Table 2.</a:t>
            </a:r>
            <a:endParaRPr lang="en-US" altLang="ko-KR">
              <a:solidFill>
                <a:srgbClr val="000000"/>
              </a:solidFill>
              <a:latin typeface="Arial" panose="020B0604020202020204" pitchFamily="34" charset="0"/>
              <a:ea typeface="BatangChe" pitchFamily="49" charset="-128"/>
              <a:cs typeface="Times New Roman" panose="02020603050405020304" pitchFamily="18" charset="0"/>
            </a:endParaRPr>
          </a:p>
        </p:txBody>
      </p:sp>
      <p:graphicFrame>
        <p:nvGraphicFramePr>
          <p:cNvPr id="7234" name="Group 66"/>
          <p:cNvGraphicFramePr>
            <a:graphicFrameLocks noGrp="1"/>
          </p:cNvGraphicFramePr>
          <p:nvPr/>
        </p:nvGraphicFramePr>
        <p:xfrm>
          <a:off x="319088" y="2268538"/>
          <a:ext cx="6191250" cy="2842520"/>
        </p:xfrm>
        <a:graphic>
          <a:graphicData uri="http://schemas.openxmlformats.org/drawingml/2006/table">
            <a:tbl>
              <a:tblPr/>
              <a:tblGrid>
                <a:gridCol w="2462212"/>
                <a:gridCol w="835025"/>
                <a:gridCol w="660400"/>
                <a:gridCol w="644525"/>
                <a:gridCol w="582613"/>
                <a:gridCol w="1006475"/>
              </a:tblGrid>
              <a:tr h="508000">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ko-KR" sz="1200" b="1" i="0" u="none" strike="noStrike" cap="none" normalizeH="0" baseline="0" dirty="0">
                          <a:ln>
                            <a:noFill/>
                          </a:ln>
                          <a:solidFill>
                            <a:srgbClr val="000080"/>
                          </a:solidFill>
                          <a:effectLst/>
                          <a:latin typeface="Arial" panose="020B0604020202020204" pitchFamily="34" charset="0"/>
                          <a:ea typeface="BatangChe" panose="02030609000101010101" pitchFamily="49" charset="-127"/>
                          <a:cs typeface="Times New Roman" panose="02020603050405020304" pitchFamily="18" charset="0"/>
                        </a:rPr>
                        <a:t>Parameter</a:t>
                      </a:r>
                      <a:endParaRPr kumimoji="1" lang="en-US" altLang="ko-KR" sz="1200" b="0" i="0" u="none" strike="noStrike" cap="none" normalizeH="0" baseline="0" dirty="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54000" marR="54000" marT="36007" marB="36007"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ko-KR" sz="1200" b="1" i="0" u="none" strike="noStrike" cap="none" normalizeH="0" baseline="0">
                          <a:ln>
                            <a:noFill/>
                          </a:ln>
                          <a:solidFill>
                            <a:srgbClr val="000080"/>
                          </a:solidFill>
                          <a:effectLst/>
                          <a:latin typeface="Arial" panose="020B0604020202020204" pitchFamily="34" charset="0"/>
                          <a:ea typeface="BatangChe" panose="02030609000101010101" pitchFamily="49" charset="-127"/>
                          <a:cs typeface="Times New Roman" panose="02020603050405020304" pitchFamily="18" charset="0"/>
                        </a:rPr>
                        <a:t>Symbol</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54000" marR="54000" marT="36007" marB="3600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ko-KR" sz="1200" b="1" i="0" u="none" strike="noStrike" cap="none" normalizeH="0" baseline="0">
                          <a:ln>
                            <a:noFill/>
                          </a:ln>
                          <a:solidFill>
                            <a:srgbClr val="000080"/>
                          </a:solidFill>
                          <a:effectLst/>
                          <a:latin typeface="Arial" panose="020B0604020202020204" pitchFamily="34" charset="0"/>
                          <a:ea typeface="BatangChe" panose="02030609000101010101" pitchFamily="49" charset="-127"/>
                          <a:cs typeface="Times New Roman" panose="02020603050405020304" pitchFamily="18" charset="0"/>
                        </a:rPr>
                        <a:t>Min.</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54000" marR="54000" marT="36007" marB="3600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ko-KR" sz="1200" b="1" i="0" u="none" strike="noStrike" cap="none" normalizeH="0" baseline="0">
                          <a:ln>
                            <a:noFill/>
                          </a:ln>
                          <a:solidFill>
                            <a:srgbClr val="000080"/>
                          </a:solidFill>
                          <a:effectLst/>
                          <a:latin typeface="Arial" panose="020B0604020202020204" pitchFamily="34" charset="0"/>
                          <a:ea typeface="BatangChe" panose="02030609000101010101" pitchFamily="49" charset="-127"/>
                          <a:cs typeface="Times New Roman" panose="02020603050405020304" pitchFamily="18" charset="0"/>
                        </a:rPr>
                        <a:t>Max.</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54000" marR="54000" marT="36007" marB="3600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ko-KR" sz="1200" b="1" i="0" u="none" strike="noStrike" cap="none" normalizeH="0" baseline="0">
                          <a:ln>
                            <a:noFill/>
                          </a:ln>
                          <a:solidFill>
                            <a:srgbClr val="000080"/>
                          </a:solidFill>
                          <a:effectLst/>
                          <a:latin typeface="Arial" panose="020B0604020202020204" pitchFamily="34" charset="0"/>
                          <a:ea typeface="BatangChe" panose="02030609000101010101" pitchFamily="49" charset="-127"/>
                          <a:cs typeface="Times New Roman" panose="02020603050405020304" pitchFamily="18" charset="0"/>
                        </a:rPr>
                        <a:t>Unit</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54000" marR="54000" marT="36007" marB="3600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ko-KR" sz="1200" b="1" i="0" u="none" strike="noStrike" cap="none" normalizeH="0" baseline="0">
                          <a:ln>
                            <a:noFill/>
                          </a:ln>
                          <a:solidFill>
                            <a:srgbClr val="000080"/>
                          </a:solidFill>
                          <a:effectLst/>
                          <a:latin typeface="Arial" panose="020B0604020202020204" pitchFamily="34" charset="0"/>
                          <a:ea typeface="BatangChe" panose="02030609000101010101" pitchFamily="49" charset="-127"/>
                          <a:cs typeface="Times New Roman" panose="02020603050405020304" pitchFamily="18" charset="0"/>
                        </a:rPr>
                        <a:t>Remarks</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54000" marR="54000" marT="36007" marB="36007"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CC"/>
                    </a:solidFill>
                  </a:tcPr>
                </a:tc>
              </a:tr>
              <a:tr h="307975">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Arial" panose="020B0604020202020204" pitchFamily="34" charset="0"/>
                        </a:rPr>
                        <a:t>Power Supply Voltage</a:t>
                      </a:r>
                      <a:endParaRPr kumimoji="1" lang="en-US" altLang="ko-KR"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Arial" panose="020B0604020202020204" pitchFamily="34" charset="0"/>
                      </a:endParaRPr>
                    </a:p>
                  </a:txBody>
                  <a:tcPr marL="54000" marR="54000" marT="36004" marB="36004"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Arial" panose="020B0604020202020204" pitchFamily="34" charset="0"/>
                        </a:rPr>
                        <a:t>VDD</a:t>
                      </a:r>
                      <a:endParaRPr kumimoji="1" lang="en-US" altLang="ko-KR"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Arial" panose="020B0604020202020204" pitchFamily="34" charset="0"/>
                      </a:endParaRPr>
                    </a:p>
                  </a:txBody>
                  <a:tcPr marL="54000" marR="54000" marT="36004" marB="3600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kern="1200" cap="none" normalizeH="0" baseline="0" dirty="0" smtClean="0">
                          <a:ln>
                            <a:noFill/>
                          </a:ln>
                          <a:solidFill>
                            <a:srgbClr val="FF0000"/>
                          </a:solidFill>
                          <a:effectLst/>
                          <a:latin typeface="Arial" panose="020B0604020202020204" pitchFamily="34" charset="0"/>
                          <a:ea typeface="BatangChe" panose="02030609000101010101" pitchFamily="49" charset="-127"/>
                          <a:cs typeface="Arial" panose="020B0604020202020204" pitchFamily="34" charset="0"/>
                        </a:rPr>
                        <a:t>-0.3</a:t>
                      </a:r>
                      <a:endParaRPr kumimoji="1" lang="en-US" altLang="ko-KR" sz="1200" b="0" i="0" u="none" strike="noStrike" kern="1200" cap="none" normalizeH="0" baseline="0" dirty="0">
                        <a:ln>
                          <a:noFill/>
                        </a:ln>
                        <a:solidFill>
                          <a:srgbClr val="FF0000"/>
                        </a:solidFill>
                        <a:effectLst/>
                        <a:latin typeface="Arial" panose="020B0604020202020204" pitchFamily="34" charset="0"/>
                        <a:ea typeface="BatangChe" panose="02030609000101010101" pitchFamily="49" charset="-127"/>
                        <a:cs typeface="Arial" panose="020B0604020202020204" pitchFamily="34" charset="0"/>
                      </a:endParaRPr>
                    </a:p>
                  </a:txBody>
                  <a:tcPr marL="54000" marR="54000" marT="36004" marB="3600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dirty="0">
                          <a:ln>
                            <a:noFill/>
                          </a:ln>
                          <a:solidFill>
                            <a:srgbClr val="FF0000"/>
                          </a:solidFill>
                          <a:effectLst/>
                          <a:latin typeface="Arial" panose="020B0604020202020204" pitchFamily="34" charset="0"/>
                          <a:ea typeface="BatangChe" panose="02030609000101010101" pitchFamily="49" charset="-127"/>
                          <a:cs typeface="Arial" panose="020B0604020202020204" pitchFamily="34" charset="0"/>
                        </a:rPr>
                        <a:t>5.5</a:t>
                      </a:r>
                      <a:endParaRPr kumimoji="1" lang="en-US" altLang="ko-KR" sz="1200" b="0" i="0" u="none" strike="noStrike" cap="none" normalizeH="0" baseline="0" dirty="0">
                        <a:ln>
                          <a:noFill/>
                        </a:ln>
                        <a:solidFill>
                          <a:srgbClr val="FF0000"/>
                        </a:solidFill>
                        <a:effectLst/>
                        <a:latin typeface="Arial" panose="020B0604020202020204" pitchFamily="34" charset="0"/>
                        <a:ea typeface="BatangChe" panose="02030609000101010101" pitchFamily="49" charset="-127"/>
                        <a:cs typeface="Arial" panose="020B0604020202020204" pitchFamily="34" charset="0"/>
                      </a:endParaRPr>
                    </a:p>
                  </a:txBody>
                  <a:tcPr marL="54000" marR="54000" marT="36004" marB="3600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Arial" panose="020B0604020202020204" pitchFamily="34" charset="0"/>
                        </a:rPr>
                        <a:t>V</a:t>
                      </a:r>
                      <a:endParaRPr kumimoji="1" lang="en-US" altLang="ko-KR"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Arial" panose="020B0604020202020204" pitchFamily="34" charset="0"/>
                      </a:endParaRPr>
                    </a:p>
                  </a:txBody>
                  <a:tcPr marL="54000" marR="54000" marT="36004" marB="3600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0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Ta = 25 </a:t>
                      </a:r>
                      <a:r>
                        <a:rPr kumimoji="1" lang="en-US" altLang="ko-KR" sz="10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a:t>
                      </a:r>
                      <a:endParaRPr kumimoji="1" lang="en-US" altLang="ko-KR" sz="10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0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N</a:t>
                      </a:r>
                      <a:r>
                        <a:rPr kumimoji="1" lang="en-US" altLang="zh-CN" sz="10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ote 1&amp;2</a:t>
                      </a:r>
                      <a:endParaRPr kumimoji="1" lang="en-US" altLang="ko-KR" sz="10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54000" marR="54000" marT="36007" marB="36007"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9563">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ko-KR" sz="1200" b="0" i="0" u="none" strike="noStrike" cap="none" normalizeH="0" baseline="0" dirty="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Operating Temperature</a:t>
                      </a:r>
                      <a:endParaRPr kumimoji="1" lang="en-US" altLang="ko-KR" sz="1200" b="0" i="0" u="none" strike="noStrike" cap="none" normalizeH="0" baseline="0" dirty="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54000" marR="54000" marT="36007" marB="36007"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T</a:t>
                      </a:r>
                      <a:r>
                        <a:rPr kumimoji="1" lang="en-US" altLang="ko-KR" sz="1200" b="0" i="0" u="none" strike="noStrike" cap="none" normalizeH="0" baseline="-3000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OP</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54000" marR="54000" marT="36007" marB="3600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ko-KR" sz="1200" b="0" i="0" u="none" strike="noStrike" cap="none" normalizeH="0" baseline="0" dirty="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0</a:t>
                      </a:r>
                      <a:endParaRPr kumimoji="1" lang="en-US" altLang="ko-KR" sz="1200" b="0" i="0" u="none" strike="noStrike" cap="none" normalizeH="0" baseline="0" dirty="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54000" marR="54000" marT="36007" marB="3600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50</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54000" marR="54000" marT="36007" marB="3600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54000" marR="54000" marT="36007" marB="3600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4">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Arial" panose="020B0604020202020204" pitchFamily="34" charset="0"/>
                        </a:rPr>
                        <a:t>Environment </a:t>
                      </a:r>
                      <a:r>
                        <a:rPr kumimoji="1" lang="en-US" altLang="zh-CN"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Arial" panose="020B0604020202020204" pitchFamily="34" charset="0"/>
                        </a:rPr>
                        <a:t>Temperature</a:t>
                      </a:r>
                      <a:endParaRPr kumimoji="1" lang="en-US" altLang="ko-KR"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Arial" panose="020B0604020202020204" pitchFamily="34" charset="0"/>
                      </a:endParaRPr>
                    </a:p>
                  </a:txBody>
                  <a:tcPr marL="54000" marR="54000" marT="36007" marB="36007"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1625">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Storage Temperature</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54000" marR="54000" marT="36007" marB="36007" horzOverflow="overflow">
                    <a:lnL w="254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T</a:t>
                      </a:r>
                      <a:r>
                        <a:rPr kumimoji="1" lang="en-US" altLang="ko-KR" sz="1200" b="0" i="0" u="none" strike="noStrike" cap="none" normalizeH="0" baseline="-3000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ST</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54000" marR="54000" marT="36007" marB="36007"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-20</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54000" marR="54000" marT="36007" marB="3600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60</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54000" marR="54000" marT="36007" marB="3600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54000" marR="54000" marT="36007" marB="3600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301625">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Operating Ambient Humidity</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54000" marR="54000" marT="36007" marB="36007" anchor="ctr" horzOverflow="overflow">
                    <a:lnL w="254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Hop</a:t>
                      </a:r>
                      <a:endParaRPr kumimoji="1" lang="en-US" altLang="ko-KR"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54000" marR="54000" marT="36007" marB="36007"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zh-CN"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a:t>
                      </a:r>
                      <a:endParaRPr kumimoji="1" lang="en-US" altLang="zh-CN"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54000" marR="54000" marT="36007" marB="3600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90</a:t>
                      </a:r>
                      <a:endParaRPr kumimoji="1" lang="en-US" altLang="ko-KR"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54000" marR="54000" marT="36007" marB="3600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%RH</a:t>
                      </a:r>
                      <a:endParaRPr kumimoji="1" lang="en-US" altLang="ko-KR"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54000" marR="54000" marT="36007" marB="3600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301625">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Storage Humidity</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54000" marR="54000" marT="36007" marB="36007" anchor="ctr" horzOverflow="overflow">
                    <a:lnL w="254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Hst</a:t>
                      </a:r>
                      <a:endParaRPr kumimoji="1" lang="en-US" altLang="ko-KR"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54000" marR="54000" marT="36007" marB="36007"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zh-CN"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 -</a:t>
                      </a:r>
                      <a:endParaRPr kumimoji="1" lang="en-US" altLang="zh-CN"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54000" marR="54000" marT="36007" marB="3600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90</a:t>
                      </a:r>
                      <a:endParaRPr kumimoji="1" lang="en-US" altLang="ko-KR"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54000" marR="54000" marT="36007" marB="3600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%RH</a:t>
                      </a:r>
                      <a:endParaRPr kumimoji="1" lang="en-US" altLang="ko-KR"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54000" marR="54000" marT="36007" marB="3600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712788">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Arial" panose="020B0604020202020204" pitchFamily="34" charset="0"/>
                          <a:ea typeface="Gulim" pitchFamily="34" charset="-127"/>
                          <a:cs typeface="Arial" panose="020B0604020202020204" pitchFamily="34" charset="0"/>
                        </a:rPr>
                        <a:t>Heat Release Requirement</a:t>
                      </a:r>
                      <a:endParaRPr kumimoji="1" lang="en-US" altLang="ko-KR" sz="1000" b="0" i="0" u="none" strike="noStrike" cap="none" normalizeH="0" baseline="0">
                        <a:ln>
                          <a:noFill/>
                        </a:ln>
                        <a:solidFill>
                          <a:schemeClr val="tx1"/>
                        </a:solidFill>
                        <a:effectLst/>
                        <a:latin typeface="Arial" panose="020B0604020202020204" pitchFamily="34" charset="0"/>
                        <a:ea typeface="Gulim" pitchFamily="34" charset="-127"/>
                        <a:cs typeface="Arial" panose="020B0604020202020204" pitchFamily="34" charset="0"/>
                      </a:endParaRPr>
                    </a:p>
                  </a:txBody>
                  <a:tcPr marL="54000" marR="54000" marT="36011" marB="36011" anchor="ctr" horzOverflow="overflow">
                    <a:lnL w="254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Arial" panose="020B0604020202020204" pitchFamily="34" charset="0"/>
                          <a:ea typeface="Gulim" pitchFamily="34" charset="-127"/>
                          <a:cs typeface="Arial" panose="020B0604020202020204" pitchFamily="34" charset="0"/>
                        </a:rPr>
                        <a:t>Trls</a:t>
                      </a:r>
                      <a:endParaRPr kumimoji="1" lang="en-US" altLang="ko-KR" sz="1000" b="0" i="0" u="none" strike="noStrike" cap="none" normalizeH="0" baseline="0">
                        <a:ln>
                          <a:noFill/>
                        </a:ln>
                        <a:solidFill>
                          <a:schemeClr val="tx1"/>
                        </a:solidFill>
                        <a:effectLst/>
                        <a:latin typeface="Arial" panose="020B0604020202020204" pitchFamily="34" charset="0"/>
                        <a:ea typeface="Gulim" pitchFamily="34" charset="-127"/>
                        <a:cs typeface="Arial" panose="020B0604020202020204" pitchFamily="34" charset="0"/>
                      </a:endParaRPr>
                    </a:p>
                  </a:txBody>
                  <a:tcPr marL="54000" marR="54000" marT="36011" marB="3601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Arial" panose="020B0604020202020204" pitchFamily="34" charset="0"/>
                          <a:ea typeface="Gulim" pitchFamily="34" charset="-127"/>
                          <a:cs typeface="Arial" panose="020B0604020202020204" pitchFamily="34" charset="0"/>
                        </a:rPr>
                        <a:t>15</a:t>
                      </a:r>
                      <a:endParaRPr kumimoji="1" lang="en-US" altLang="ko-KR" sz="1000" b="0" i="0" u="none" strike="noStrike" cap="none" normalizeH="0" baseline="0">
                        <a:ln>
                          <a:noFill/>
                        </a:ln>
                        <a:solidFill>
                          <a:schemeClr val="tx1"/>
                        </a:solidFill>
                        <a:effectLst/>
                        <a:latin typeface="Arial" panose="020B0604020202020204" pitchFamily="34" charset="0"/>
                        <a:ea typeface="Gulim" pitchFamily="34" charset="-127"/>
                        <a:cs typeface="Arial" panose="020B0604020202020204" pitchFamily="34" charset="0"/>
                      </a:endParaRPr>
                    </a:p>
                  </a:txBody>
                  <a:tcPr marL="54000" marR="54000" marT="36011" marB="360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zh-CN" altLang="en-US" sz="1000" b="0" i="0" u="none" strike="noStrike" cap="none" normalizeH="0" baseline="0">
                          <a:ln>
                            <a:noFill/>
                          </a:ln>
                          <a:solidFill>
                            <a:schemeClr val="tx1"/>
                          </a:solidFill>
                          <a:effectLst/>
                          <a:latin typeface="Arial" panose="020B0604020202020204" pitchFamily="34" charset="0"/>
                          <a:ea typeface="Gulim" pitchFamily="34" charset="-127"/>
                          <a:cs typeface="Arial" panose="020B0604020202020204" pitchFamily="34" charset="0"/>
                        </a:rPr>
                        <a:t>℃</a:t>
                      </a:r>
                      <a:endParaRPr kumimoji="1" lang="en-US" altLang="ko-KR" sz="1000" b="0" i="0" u="none" strike="noStrike" cap="none" normalizeH="0" baseline="0">
                        <a:ln>
                          <a:noFill/>
                        </a:ln>
                        <a:solidFill>
                          <a:schemeClr val="tx1"/>
                        </a:solidFill>
                        <a:effectLst/>
                        <a:latin typeface="Arial" panose="020B0604020202020204" pitchFamily="34" charset="0"/>
                        <a:ea typeface="Gulim" pitchFamily="34" charset="-127"/>
                        <a:cs typeface="Arial" panose="020B0604020202020204" pitchFamily="34" charset="0"/>
                      </a:endParaRPr>
                    </a:p>
                  </a:txBody>
                  <a:tcPr marL="54000" marR="54000" marT="36011" marB="360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r>
                        <a:rPr kumimoji="1" lang="en-US" altLang="zh-CN" sz="1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Arial" panose="020B0604020202020204" pitchFamily="34" charset="0"/>
                        </a:rPr>
                        <a:t>      Note3</a:t>
                      </a:r>
                      <a:endParaRPr kumimoji="1" lang="en-US" altLang="zh-CN" sz="1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914400" rtl="0" eaLnBrk="1" fontAlgn="base" latinLnBrk="1" hangingPunct="1">
                        <a:lnSpc>
                          <a:spcPct val="100000"/>
                        </a:lnSpc>
                        <a:spcBef>
                          <a:spcPct val="20000"/>
                        </a:spcBef>
                        <a:spcAft>
                          <a:spcPct val="0"/>
                        </a:spcAft>
                        <a:buClrTx/>
                        <a:buSzTx/>
                        <a:buFontTx/>
                        <a:buNone/>
                      </a:pPr>
                      <a:r>
                        <a:rPr kumimoji="1" lang="zh-CN" altLang="en-US" sz="1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Arial" panose="020B0604020202020204" pitchFamily="34" charset="0"/>
                        </a:rPr>
                        <a:t>仅适用于</a:t>
                      </a:r>
                      <a:r>
                        <a:rPr kumimoji="1" lang="en-US" altLang="zh-CN" sz="1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Arial" panose="020B0604020202020204" pitchFamily="34" charset="0"/>
                        </a:rPr>
                        <a:t>Q/Single/FOG</a:t>
                      </a:r>
                      <a:r>
                        <a:rPr kumimoji="1" lang="zh-CN" altLang="en-US" sz="1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Arial" panose="020B0604020202020204" pitchFamily="34" charset="0"/>
                        </a:rPr>
                        <a:t>出货项目</a:t>
                      </a:r>
                      <a:endParaRPr kumimoji="1" lang="en-US" altLang="ko-KR" sz="1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Arial" panose="020B0604020202020204" pitchFamily="34" charset="0"/>
                      </a:endParaRPr>
                    </a:p>
                  </a:txBody>
                  <a:tcPr marL="54000" marR="54000" marT="36011" marB="36011"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7484" name="TextBox 1"/>
          <p:cNvSpPr txBox="1">
            <a:spLocks noChangeArrowheads="1"/>
          </p:cNvSpPr>
          <p:nvPr/>
        </p:nvSpPr>
        <p:spPr bwMode="auto">
          <a:xfrm>
            <a:off x="1341438" y="4716463"/>
            <a:ext cx="36004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endParaRPr lang="zh-CN" altLang="en-US"/>
          </a:p>
        </p:txBody>
      </p:sp>
      <p:sp>
        <p:nvSpPr>
          <p:cNvPr id="17485" name="Rectangle 78"/>
          <p:cNvSpPr>
            <a:spLocks noChangeArrowheads="1"/>
          </p:cNvSpPr>
          <p:nvPr/>
        </p:nvSpPr>
        <p:spPr bwMode="auto">
          <a:xfrm>
            <a:off x="141288" y="6300788"/>
            <a:ext cx="6337300"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defTabSz="762000">
              <a:defRPr kumimoji="1" sz="1200">
                <a:solidFill>
                  <a:schemeClr val="tx1"/>
                </a:solidFill>
                <a:latin typeface="Gulim" pitchFamily="34" charset="-127"/>
                <a:ea typeface="Gulim" pitchFamily="34" charset="-127"/>
              </a:defRPr>
            </a:lvl1pPr>
            <a:lvl2pPr marL="742950" indent="-285750" defTabSz="762000">
              <a:defRPr kumimoji="1" sz="1200">
                <a:solidFill>
                  <a:schemeClr val="tx1"/>
                </a:solidFill>
                <a:latin typeface="Gulim" pitchFamily="34" charset="-127"/>
                <a:ea typeface="Gulim" pitchFamily="34" charset="-127"/>
              </a:defRPr>
            </a:lvl2pPr>
            <a:lvl3pPr marL="1143000" indent="-228600" defTabSz="762000">
              <a:defRPr kumimoji="1" sz="1200">
                <a:solidFill>
                  <a:schemeClr val="tx1"/>
                </a:solidFill>
                <a:latin typeface="Gulim" pitchFamily="34" charset="-127"/>
                <a:ea typeface="Gulim" pitchFamily="34" charset="-127"/>
              </a:defRPr>
            </a:lvl3pPr>
            <a:lvl4pPr marL="1600200" indent="-228600" defTabSz="762000">
              <a:defRPr kumimoji="1" sz="1200">
                <a:solidFill>
                  <a:schemeClr val="tx1"/>
                </a:solidFill>
                <a:latin typeface="Gulim" pitchFamily="34" charset="-127"/>
                <a:ea typeface="Gulim" pitchFamily="34" charset="-127"/>
              </a:defRPr>
            </a:lvl4pPr>
            <a:lvl5pPr marL="2057400" indent="-228600" defTabSz="762000">
              <a:defRPr kumimoji="1" sz="1200">
                <a:solidFill>
                  <a:schemeClr val="tx1"/>
                </a:solidFill>
                <a:latin typeface="Gulim" pitchFamily="34" charset="-127"/>
                <a:ea typeface="Gulim" pitchFamily="34" charset="-127"/>
              </a:defRPr>
            </a:lvl5pPr>
            <a:lvl6pPr marL="2514600" indent="-228600" defTabSz="7620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defTabSz="7620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defTabSz="7620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defTabSz="7620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r>
              <a:rPr lang="en-US" altLang="ko-KR">
                <a:latin typeface="Arial" panose="020B0604020202020204" pitchFamily="34" charset="0"/>
                <a:ea typeface="微软雅黑" panose="020B0503020204020204" pitchFamily="34" charset="-122"/>
                <a:cs typeface="Arial" panose="020B0604020202020204" pitchFamily="34" charset="0"/>
              </a:rPr>
              <a:t>Note:</a:t>
            </a:r>
            <a:endParaRPr lang="en-US" altLang="ko-KR">
              <a:latin typeface="Arial" panose="020B0604020202020204" pitchFamily="34" charset="0"/>
              <a:ea typeface="微软雅黑" panose="020B0503020204020204" pitchFamily="34" charset="-122"/>
              <a:cs typeface="Arial" panose="020B0604020202020204" pitchFamily="34" charset="0"/>
            </a:endParaRPr>
          </a:p>
          <a:p>
            <a:pPr>
              <a:buFont typeface="Gulim" pitchFamily="34" charset="-127"/>
              <a:buAutoNum type="arabicPeriod"/>
            </a:pPr>
            <a:r>
              <a:rPr lang="en-US" altLang="ko-KR">
                <a:latin typeface="Arial" panose="020B0604020202020204" pitchFamily="34" charset="0"/>
                <a:ea typeface="微软雅黑" panose="020B0503020204020204" pitchFamily="34" charset="-122"/>
                <a:cs typeface="Arial" panose="020B0604020202020204" pitchFamily="34" charset="0"/>
              </a:rPr>
              <a:t> These range above is maximum value not the actual operating temperature . A</a:t>
            </a:r>
            <a:r>
              <a:rPr lang="en-US" altLang="zh-CN">
                <a:latin typeface="Arial" panose="020B0604020202020204" pitchFamily="34" charset="0"/>
                <a:ea typeface="微软雅黑" panose="020B0503020204020204" pitchFamily="34" charset="-122"/>
                <a:cs typeface="Arial" panose="020B0604020202020204" pitchFamily="34" charset="0"/>
              </a:rPr>
              <a:t>ctual Operating temperature is no more than </a:t>
            </a:r>
            <a:r>
              <a:rPr lang="en-US" altLang="zh-CN" u="sng">
                <a:latin typeface="Arial" panose="020B0604020202020204" pitchFamily="34" charset="0"/>
                <a:ea typeface="微软雅黑" panose="020B0503020204020204" pitchFamily="34" charset="-122"/>
                <a:cs typeface="Arial" panose="020B0604020202020204" pitchFamily="34" charset="0"/>
              </a:rPr>
              <a:t>5</a:t>
            </a:r>
            <a:r>
              <a:rPr lang="en-US" altLang="zh-CN" u="sng">
                <a:latin typeface="Arial" panose="020B0604020202020204" pitchFamily="34" charset="0"/>
                <a:cs typeface="Arial" panose="020B0604020202020204" pitchFamily="34" charset="0"/>
              </a:rPr>
              <a:t>0</a:t>
            </a:r>
            <a:r>
              <a:rPr lang="zh-CN" altLang="en-US">
                <a:latin typeface="Arial" panose="020B0604020202020204" pitchFamily="34" charset="0"/>
                <a:ea typeface="微软雅黑" panose="020B0503020204020204" pitchFamily="34" charset="-122"/>
              </a:rPr>
              <a:t>℃</a:t>
            </a:r>
            <a:r>
              <a:rPr lang="en-US" altLang="zh-CN">
                <a:latin typeface="Arial" panose="020B0604020202020204" pitchFamily="34" charset="0"/>
                <a:ea typeface="微软雅黑" panose="020B0503020204020204" pitchFamily="34" charset="-122"/>
              </a:rPr>
              <a:t> and temperature refers to the LCM surface temperature ; </a:t>
            </a:r>
            <a:endParaRPr lang="en-US" altLang="zh-CN">
              <a:latin typeface="Arial" panose="020B0604020202020204" pitchFamily="34" charset="0"/>
              <a:ea typeface="微软雅黑" panose="020B0503020204020204" pitchFamily="34" charset="-122"/>
            </a:endParaRPr>
          </a:p>
          <a:p>
            <a:pPr>
              <a:buFont typeface="Gulim" pitchFamily="34" charset="-127"/>
              <a:buAutoNum type="arabicPeriod"/>
            </a:pPr>
            <a:r>
              <a:rPr lang="en-US" altLang="zh-CN">
                <a:latin typeface="Arial" panose="020B0604020202020204" pitchFamily="34" charset="0"/>
                <a:ea typeface="微软雅黑" panose="020B0503020204020204" pitchFamily="34" charset="-122"/>
              </a:rPr>
              <a:t>BOE is not responsible for product problems beyond the use conditions</a:t>
            </a:r>
            <a:r>
              <a:rPr lang="en-US" altLang="ko-KR">
                <a:latin typeface="Arial" panose="020B0604020202020204" pitchFamily="34" charset="0"/>
                <a:ea typeface="微软雅黑" panose="020B0503020204020204" pitchFamily="34" charset="-122"/>
              </a:rPr>
              <a:t>.</a:t>
            </a:r>
            <a:endParaRPr lang="en-US" altLang="ko-KR">
              <a:latin typeface="Arial" panose="020B0604020202020204" pitchFamily="34" charset="0"/>
              <a:ea typeface="微软雅黑" panose="020B0503020204020204" pitchFamily="34" charset="-122"/>
            </a:endParaRPr>
          </a:p>
          <a:p>
            <a:pPr>
              <a:buFont typeface="Gulim" pitchFamily="34" charset="-127"/>
              <a:buAutoNum type="arabicPeriod"/>
            </a:pPr>
            <a:r>
              <a:rPr lang="en-US" altLang="ko-KR">
                <a:latin typeface="Arial" panose="020B0604020202020204" pitchFamily="34" charset="0"/>
                <a:ea typeface="微软雅黑" panose="020B0503020204020204" pitchFamily="34" charset="-122"/>
              </a:rPr>
              <a:t>When the ambient  temperature is </a:t>
            </a:r>
            <a:r>
              <a:rPr lang="en-US" altLang="zh-CN">
                <a:latin typeface="Arial" panose="020B0604020202020204" pitchFamily="34" charset="0"/>
                <a:ea typeface="微软雅黑" panose="020B0503020204020204" pitchFamily="34" charset="-122"/>
              </a:rPr>
              <a:t>T </a:t>
            </a:r>
            <a:r>
              <a:rPr lang="zh-CN" altLang="en-US">
                <a:latin typeface="Arial" panose="020B0604020202020204" pitchFamily="34" charset="0"/>
                <a:ea typeface="微软雅黑" panose="020B0503020204020204" pitchFamily="34" charset="-122"/>
              </a:rPr>
              <a:t>℃</a:t>
            </a:r>
            <a:r>
              <a:rPr lang="en-US" altLang="ko-KR">
                <a:latin typeface="Arial" panose="020B0604020202020204" pitchFamily="34" charset="0"/>
                <a:ea typeface="微软雅黑" panose="020B0503020204020204" pitchFamily="34" charset="-122"/>
              </a:rPr>
              <a:t>,   the surface temperature of Panel can not exceed (T+15)</a:t>
            </a:r>
            <a:r>
              <a:rPr lang="zh-CN" altLang="en-US">
                <a:latin typeface="Arial" panose="020B0604020202020204" pitchFamily="34" charset="0"/>
                <a:ea typeface="微软雅黑" panose="020B0503020204020204" pitchFamily="34" charset="-122"/>
              </a:rPr>
              <a:t>℃</a:t>
            </a:r>
            <a:r>
              <a:rPr lang="en-US" altLang="ko-KR">
                <a:latin typeface="Arial" panose="020B0604020202020204" pitchFamily="34" charset="0"/>
                <a:ea typeface="微软雅黑" panose="020B0503020204020204" pitchFamily="34" charset="-122"/>
              </a:rPr>
              <a:t>.</a:t>
            </a:r>
            <a:endParaRPr lang="en-US" altLang="ko-KR">
              <a:latin typeface="Arial" panose="020B0604020202020204" pitchFamily="34" charset="0"/>
              <a:ea typeface="微软雅黑" panose="020B0503020204020204" pitchFamily="3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灯片编号占位符 1"/>
          <p:cNvSpPr>
            <a:spLocks noGrp="1"/>
          </p:cNvSpPr>
          <p:nvPr>
            <p:ph type="sldNum" sz="quarter" idx="10"/>
          </p:nvPr>
        </p:nvSpPr>
        <p:spPr>
          <a:xfrm>
            <a:off x="5762763" y="8214405"/>
            <a:ext cx="573088" cy="3571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fld id="{E2393409-9DE1-4022-ADDB-764DF0310DDC}" type="slidenum">
              <a:rPr lang="en-US" altLang="ko-KR">
                <a:solidFill>
                  <a:srgbClr val="000000"/>
                </a:solidFill>
                <a:latin typeface="Arial" panose="020B0604020202020204" pitchFamily="34" charset="0"/>
              </a:rPr>
            </a:fld>
            <a:endParaRPr lang="en-US" altLang="ko-KR">
              <a:solidFill>
                <a:srgbClr val="000000"/>
              </a:solidFill>
              <a:latin typeface="Arial" panose="020B0604020202020204" pitchFamily="34" charset="0"/>
            </a:endParaRPr>
          </a:p>
        </p:txBody>
      </p:sp>
      <p:sp>
        <p:nvSpPr>
          <p:cNvPr id="19459" name="Rectangle 2"/>
          <p:cNvSpPr>
            <a:spLocks noChangeArrowheads="1"/>
          </p:cNvSpPr>
          <p:nvPr/>
        </p:nvSpPr>
        <p:spPr bwMode="auto">
          <a:xfrm>
            <a:off x="179388" y="889669"/>
            <a:ext cx="4051300" cy="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lnSpc>
                <a:spcPct val="130000"/>
              </a:lnSpc>
              <a:spcBef>
                <a:spcPct val="20000"/>
              </a:spcBef>
            </a:pPr>
            <a:r>
              <a:rPr lang="en-US" altLang="ko-KR" sz="1400" b="1" dirty="0">
                <a:solidFill>
                  <a:srgbClr val="000000"/>
                </a:solidFill>
                <a:latin typeface="Arial" panose="020B0604020202020204" pitchFamily="34" charset="0"/>
                <a:ea typeface="BatangChe" pitchFamily="49" charset="-128"/>
                <a:cs typeface="Times New Roman" panose="02020603050405020304" pitchFamily="18" charset="0"/>
              </a:rPr>
              <a:t>3.0  ELECTRICAL SPECIFICATIONS</a:t>
            </a:r>
            <a:endParaRPr lang="en-US" altLang="ko-KR" sz="1400" b="1" dirty="0">
              <a:solidFill>
                <a:srgbClr val="000000"/>
              </a:solidFill>
              <a:latin typeface="Arial" panose="020B0604020202020204" pitchFamily="34" charset="0"/>
              <a:ea typeface="BatangChe" pitchFamily="49" charset="-128"/>
              <a:cs typeface="Times New Roman" panose="02020603050405020304" pitchFamily="18" charset="0"/>
            </a:endParaRPr>
          </a:p>
          <a:p>
            <a:pPr eaLnBrk="1" latinLnBrk="1" hangingPunct="1">
              <a:lnSpc>
                <a:spcPct val="130000"/>
              </a:lnSpc>
              <a:spcBef>
                <a:spcPct val="20000"/>
              </a:spcBef>
            </a:pPr>
            <a:r>
              <a:rPr lang="en-US" altLang="ko-KR" sz="1400" b="1" dirty="0">
                <a:solidFill>
                  <a:srgbClr val="000000"/>
                </a:solidFill>
                <a:latin typeface="Arial" panose="020B0604020202020204" pitchFamily="34" charset="0"/>
                <a:ea typeface="BatangChe" pitchFamily="49" charset="-128"/>
                <a:cs typeface="Times New Roman" panose="02020603050405020304" pitchFamily="18" charset="0"/>
              </a:rPr>
              <a:t>   </a:t>
            </a:r>
            <a:r>
              <a:rPr lang="en-US" altLang="ko-KR" b="1" dirty="0">
                <a:solidFill>
                  <a:srgbClr val="000000"/>
                </a:solidFill>
                <a:latin typeface="Arial" panose="020B0604020202020204" pitchFamily="34" charset="0"/>
                <a:ea typeface="BatangChe" pitchFamily="49" charset="-128"/>
                <a:cs typeface="Times New Roman" panose="02020603050405020304" pitchFamily="18" charset="0"/>
              </a:rPr>
              <a:t>3.1   TFT LCD FOB</a:t>
            </a:r>
            <a:endParaRPr lang="en-US" altLang="ko-KR" b="1" dirty="0">
              <a:solidFill>
                <a:srgbClr val="000000"/>
              </a:solidFill>
              <a:latin typeface="Arial" panose="020B0604020202020204" pitchFamily="34" charset="0"/>
              <a:ea typeface="BatangChe" pitchFamily="49" charset="-128"/>
              <a:cs typeface="Times New Roman" panose="02020603050405020304" pitchFamily="18" charset="0"/>
            </a:endParaRPr>
          </a:p>
        </p:txBody>
      </p:sp>
      <p:sp>
        <p:nvSpPr>
          <p:cNvPr id="19460" name="Rectangle 4"/>
          <p:cNvSpPr>
            <a:spLocks noChangeArrowheads="1"/>
          </p:cNvSpPr>
          <p:nvPr/>
        </p:nvSpPr>
        <p:spPr bwMode="auto">
          <a:xfrm>
            <a:off x="5445125" y="1692275"/>
            <a:ext cx="11795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r>
              <a:rPr lang="en-US" altLang="ko-KR">
                <a:solidFill>
                  <a:srgbClr val="000000"/>
                </a:solidFill>
                <a:latin typeface="Arial" panose="020B0604020202020204" pitchFamily="34" charset="0"/>
                <a:ea typeface="BatangChe" pitchFamily="49" charset="-128"/>
                <a:cs typeface="Times New Roman" panose="02020603050405020304" pitchFamily="18" charset="0"/>
              </a:rPr>
              <a:t>[Ta =25±2 ℃]</a:t>
            </a:r>
            <a:endParaRPr lang="en-US" altLang="ko-KR">
              <a:solidFill>
                <a:srgbClr val="000000"/>
              </a:solidFill>
              <a:latin typeface="Arial" panose="020B0604020202020204" pitchFamily="34" charset="0"/>
              <a:ea typeface="BatangChe" pitchFamily="49" charset="-128"/>
              <a:cs typeface="Times New Roman" panose="02020603050405020304" pitchFamily="18" charset="0"/>
            </a:endParaRPr>
          </a:p>
        </p:txBody>
      </p:sp>
      <p:sp>
        <p:nvSpPr>
          <p:cNvPr id="19461" name="Text Box 131"/>
          <p:cNvSpPr txBox="1">
            <a:spLocks noChangeArrowheads="1"/>
          </p:cNvSpPr>
          <p:nvPr/>
        </p:nvSpPr>
        <p:spPr bwMode="auto">
          <a:xfrm>
            <a:off x="1766105" y="1692275"/>
            <a:ext cx="3306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eaLnBrk="1" latinLnBrk="1" hangingPunct="1"/>
            <a:r>
              <a:rPr lang="en-US" altLang="ko-KR" dirty="0">
                <a:solidFill>
                  <a:srgbClr val="000000"/>
                </a:solidFill>
                <a:latin typeface="Arial" panose="020B0604020202020204" pitchFamily="34" charset="0"/>
              </a:rPr>
              <a:t>&lt; Table3. LCD FOB Electrical Specifications &gt;</a:t>
            </a:r>
            <a:endParaRPr lang="en-US" altLang="ko-KR" dirty="0">
              <a:solidFill>
                <a:srgbClr val="000000"/>
              </a:solidFill>
              <a:latin typeface="Arial" panose="020B0604020202020204" pitchFamily="34" charset="0"/>
            </a:endParaRPr>
          </a:p>
        </p:txBody>
      </p:sp>
      <p:graphicFrame>
        <p:nvGraphicFramePr>
          <p:cNvPr id="8" name="Group 423"/>
          <p:cNvGraphicFramePr>
            <a:graphicFrameLocks noGrp="1"/>
          </p:cNvGraphicFramePr>
          <p:nvPr/>
        </p:nvGraphicFramePr>
        <p:xfrm>
          <a:off x="332656" y="1984379"/>
          <a:ext cx="6153151" cy="3729038"/>
        </p:xfrm>
        <a:graphic>
          <a:graphicData uri="http://schemas.openxmlformats.org/drawingml/2006/table">
            <a:tbl>
              <a:tblPr/>
              <a:tblGrid>
                <a:gridCol w="1100138"/>
                <a:gridCol w="1100138"/>
                <a:gridCol w="660400"/>
                <a:gridCol w="563563"/>
                <a:gridCol w="655637"/>
                <a:gridCol w="496888"/>
                <a:gridCol w="519112"/>
                <a:gridCol w="1057275"/>
              </a:tblGrid>
              <a:tr h="342817">
                <a:tc rowSpan="2" grid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ko-KR" sz="1200" b="1" i="0" u="none" strike="noStrike" cap="none" normalizeH="0" baseline="0" dirty="0">
                          <a:ln>
                            <a:noFill/>
                          </a:ln>
                          <a:solidFill>
                            <a:schemeClr val="tx1"/>
                          </a:solidFill>
                          <a:effectLst/>
                          <a:latin typeface="Arial" panose="020B0604020202020204" pitchFamily="34" charset="0"/>
                          <a:ea typeface="Gulim" pitchFamily="34" charset="-127"/>
                        </a:rPr>
                        <a:t>Parameter</a:t>
                      </a:r>
                      <a:endParaRPr kumimoji="1" lang="en-US" altLang="ko-KR" sz="1200" b="1" i="0" u="none" strike="noStrike" cap="none" normalizeH="0" baseline="0" dirty="0">
                        <a:ln>
                          <a:noFill/>
                        </a:ln>
                        <a:solidFill>
                          <a:schemeClr val="tx1"/>
                        </a:solidFill>
                        <a:effectLst/>
                        <a:latin typeface="Arial" panose="020B0604020202020204" pitchFamily="34" charset="0"/>
                        <a:ea typeface="Gulim" pitchFamily="34" charset="-127"/>
                      </a:endParaRPr>
                    </a:p>
                  </a:txBody>
                  <a:tcPr marL="0" marR="39600" marT="17968" marB="1796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rowSpan="2" hMerge="1">
                  <a:tcPr/>
                </a:tc>
                <a:tc row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ko-KR" sz="1200" b="1" i="0" u="none" strike="noStrike" cap="none" normalizeH="0" baseline="0">
                          <a:ln>
                            <a:noFill/>
                          </a:ln>
                          <a:solidFill>
                            <a:schemeClr val="tx1"/>
                          </a:solidFill>
                          <a:effectLst/>
                          <a:latin typeface="Arial" panose="020B0604020202020204" pitchFamily="34" charset="0"/>
                          <a:ea typeface="Gulim" pitchFamily="34" charset="-127"/>
                        </a:rPr>
                        <a:t>Symbol</a:t>
                      </a:r>
                      <a:endParaRPr kumimoji="1" lang="en-US" altLang="ko-KR" sz="1200" b="1" i="0" u="none" strike="noStrike" cap="none" normalizeH="0" baseline="0">
                        <a:ln>
                          <a:noFill/>
                        </a:ln>
                        <a:solidFill>
                          <a:schemeClr val="tx1"/>
                        </a:solidFill>
                        <a:effectLst/>
                        <a:latin typeface="Arial" panose="020B0604020202020204" pitchFamily="34" charset="0"/>
                        <a:ea typeface="Gulim" pitchFamily="34" charset="-127"/>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gridSpan="3">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ko-KR" sz="1200" b="1" i="0" u="none" strike="noStrike" cap="none" normalizeH="0" baseline="0">
                          <a:ln>
                            <a:noFill/>
                          </a:ln>
                          <a:solidFill>
                            <a:schemeClr val="tx1"/>
                          </a:solidFill>
                          <a:effectLst/>
                          <a:latin typeface="Arial" panose="020B0604020202020204" pitchFamily="34" charset="0"/>
                          <a:ea typeface="Gulim" pitchFamily="34" charset="-127"/>
                        </a:rPr>
                        <a:t>Values</a:t>
                      </a:r>
                      <a:endParaRPr kumimoji="1" lang="en-US" altLang="ko-KR" sz="1200" b="1" i="0" u="none" strike="noStrike" cap="none" normalizeH="0" baseline="0">
                        <a:ln>
                          <a:noFill/>
                        </a:ln>
                        <a:solidFill>
                          <a:schemeClr val="tx1"/>
                        </a:solidFill>
                        <a:effectLst/>
                        <a:latin typeface="Arial" panose="020B0604020202020204" pitchFamily="34" charset="0"/>
                        <a:ea typeface="Gulim" pitchFamily="34" charset="-127"/>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hMerge="1">
                  <a:tcPr/>
                </a:tc>
                <a:tc hMerge="1">
                  <a:tcPr/>
                </a:tc>
                <a:tc row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ko-KR" sz="1200" b="1" i="0" u="none" strike="noStrike" cap="none" normalizeH="0" baseline="0">
                          <a:ln>
                            <a:noFill/>
                          </a:ln>
                          <a:solidFill>
                            <a:schemeClr val="tx1"/>
                          </a:solidFill>
                          <a:effectLst/>
                          <a:latin typeface="Arial" panose="020B0604020202020204" pitchFamily="34" charset="0"/>
                          <a:ea typeface="Gulim" pitchFamily="34" charset="-127"/>
                        </a:rPr>
                        <a:t>Unit</a:t>
                      </a:r>
                      <a:endParaRPr kumimoji="1" lang="en-US" altLang="ko-KR" sz="1200" b="1" i="0" u="none" strike="noStrike" cap="none" normalizeH="0" baseline="0">
                        <a:ln>
                          <a:noFill/>
                        </a:ln>
                        <a:solidFill>
                          <a:schemeClr val="tx1"/>
                        </a:solidFill>
                        <a:effectLst/>
                        <a:latin typeface="Arial" panose="020B0604020202020204" pitchFamily="34" charset="0"/>
                        <a:ea typeface="Gulim" pitchFamily="34" charset="-127"/>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row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ko-KR" sz="1200" b="1" i="0" u="none" strike="noStrike" cap="none" normalizeH="0" baseline="0">
                          <a:ln>
                            <a:noFill/>
                          </a:ln>
                          <a:solidFill>
                            <a:schemeClr val="tx1"/>
                          </a:solidFill>
                          <a:effectLst/>
                          <a:latin typeface="Arial" panose="020B0604020202020204" pitchFamily="34" charset="0"/>
                          <a:ea typeface="Gulim" pitchFamily="34" charset="-127"/>
                        </a:rPr>
                        <a:t>Notes</a:t>
                      </a:r>
                      <a:endParaRPr kumimoji="1" lang="en-US" altLang="ko-KR" sz="1200" b="1" i="0" u="none" strike="noStrike" cap="none" normalizeH="0" baseline="0">
                        <a:ln>
                          <a:noFill/>
                        </a:ln>
                        <a:solidFill>
                          <a:schemeClr val="tx1"/>
                        </a:solidFill>
                        <a:effectLst/>
                        <a:latin typeface="Arial" panose="020B0604020202020204" pitchFamily="34" charset="0"/>
                        <a:ea typeface="Gulim" pitchFamily="34" charset="-127"/>
                      </a:endParaRPr>
                    </a:p>
                  </a:txBody>
                  <a:tcPr marL="0" marR="39600" marT="17968" marB="1796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241243">
                <a:tc vMerge="1" gridSpan="2">
                  <a:tcPr/>
                </a:tc>
                <a:tc vMerge="1" hMerge="1">
                  <a:tcPr/>
                </a:tc>
                <a:tc v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ko-KR" sz="1200" b="1" i="0" u="none" strike="noStrike" cap="none" normalizeH="0" baseline="0">
                          <a:ln>
                            <a:noFill/>
                          </a:ln>
                          <a:solidFill>
                            <a:schemeClr val="tx1"/>
                          </a:solidFill>
                          <a:effectLst/>
                          <a:latin typeface="Arial" panose="020B0604020202020204" pitchFamily="34" charset="0"/>
                          <a:ea typeface="Gulim" pitchFamily="34" charset="-127"/>
                        </a:rPr>
                        <a:t>Min</a:t>
                      </a:r>
                      <a:endParaRPr kumimoji="1" lang="en-US" altLang="ko-KR" sz="1200" b="1" i="0" u="none" strike="noStrike" cap="none" normalizeH="0" baseline="0">
                        <a:ln>
                          <a:noFill/>
                        </a:ln>
                        <a:solidFill>
                          <a:schemeClr val="tx1"/>
                        </a:solidFill>
                        <a:effectLst/>
                        <a:latin typeface="Arial" panose="020B0604020202020204" pitchFamily="34" charset="0"/>
                        <a:ea typeface="Gulim" pitchFamily="34" charset="-127"/>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ko-KR" sz="1200" b="1" i="0" u="none" strike="noStrike" cap="none" normalizeH="0" baseline="0">
                          <a:ln>
                            <a:noFill/>
                          </a:ln>
                          <a:solidFill>
                            <a:schemeClr val="tx1"/>
                          </a:solidFill>
                          <a:effectLst/>
                          <a:latin typeface="Arial" panose="020B0604020202020204" pitchFamily="34" charset="0"/>
                          <a:ea typeface="Gulim" pitchFamily="34" charset="-127"/>
                        </a:rPr>
                        <a:t>Typ</a:t>
                      </a:r>
                      <a:endParaRPr kumimoji="1" lang="en-US" altLang="ko-KR" sz="1200" b="1" i="0" u="none" strike="noStrike" cap="none" normalizeH="0" baseline="0">
                        <a:ln>
                          <a:noFill/>
                        </a:ln>
                        <a:solidFill>
                          <a:schemeClr val="tx1"/>
                        </a:solidFill>
                        <a:effectLst/>
                        <a:latin typeface="Arial" panose="020B0604020202020204" pitchFamily="34" charset="0"/>
                        <a:ea typeface="Gulim" pitchFamily="34" charset="-127"/>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ko-KR" sz="1200" b="1" i="0" u="none" strike="noStrike" cap="none" normalizeH="0" baseline="0">
                          <a:ln>
                            <a:noFill/>
                          </a:ln>
                          <a:solidFill>
                            <a:schemeClr val="tx1"/>
                          </a:solidFill>
                          <a:effectLst/>
                          <a:latin typeface="Arial" panose="020B0604020202020204" pitchFamily="34" charset="0"/>
                          <a:ea typeface="Gulim" pitchFamily="34" charset="-127"/>
                        </a:rPr>
                        <a:t>Max</a:t>
                      </a:r>
                      <a:endParaRPr kumimoji="1" lang="en-US" altLang="ko-KR" sz="1200" b="1" i="0" u="none" strike="noStrike" cap="none" normalizeH="0" baseline="0">
                        <a:ln>
                          <a:noFill/>
                        </a:ln>
                        <a:solidFill>
                          <a:schemeClr val="tx1"/>
                        </a:solidFill>
                        <a:effectLst/>
                        <a:latin typeface="Arial" panose="020B0604020202020204" pitchFamily="34" charset="0"/>
                        <a:ea typeface="Gulim" pitchFamily="34" charset="-127"/>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vMerge="1">
                  <a:tcPr/>
                </a:tc>
                <a:tc vMerge="1">
                  <a:tcPr/>
                </a:tc>
              </a:tr>
              <a:tr h="239656">
                <a:tc grid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rPr>
                        <a:t>  Power Supply Input Voltage</a:t>
                      </a:r>
                      <a:endPar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68" marB="1796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ko-KR" sz="1200" b="0" i="0" u="none" strike="noStrike" cap="none" normalizeH="0" baseline="0">
                          <a:ln>
                            <a:noFill/>
                          </a:ln>
                          <a:solidFill>
                            <a:srgbClr val="0000FF"/>
                          </a:solidFill>
                          <a:effectLst/>
                          <a:latin typeface="Arial" panose="020B0604020202020204" pitchFamily="34" charset="0"/>
                          <a:ea typeface="Gulim" pitchFamily="34" charset="-127"/>
                        </a:rPr>
                        <a:t>V</a:t>
                      </a:r>
                      <a:r>
                        <a:rPr kumimoji="1" lang="en-US" altLang="ko-KR" sz="1200" b="0" i="0" u="none" strike="noStrike" cap="none" normalizeH="0" baseline="-25000">
                          <a:ln>
                            <a:noFill/>
                          </a:ln>
                          <a:solidFill>
                            <a:srgbClr val="0000FF"/>
                          </a:solidFill>
                          <a:effectLst/>
                          <a:latin typeface="Arial" panose="020B0604020202020204" pitchFamily="34" charset="0"/>
                          <a:ea typeface="Gulim" pitchFamily="34" charset="-127"/>
                        </a:rPr>
                        <a:t>DD</a:t>
                      </a:r>
                      <a:endParaRPr kumimoji="1" lang="en-US" altLang="ko-KR" sz="1200" b="0" i="0" u="none" strike="noStrike" cap="none" normalizeH="0" baseline="-25000">
                        <a:ln>
                          <a:noFill/>
                        </a:ln>
                        <a:solidFill>
                          <a:srgbClr val="0000FF"/>
                        </a:solidFill>
                        <a:effectLst/>
                        <a:latin typeface="Arial" panose="020B0604020202020204" pitchFamily="34" charset="0"/>
                        <a:ea typeface="Gulim" pitchFamily="34" charset="-127"/>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rgbClr val="0000FF"/>
                          </a:solidFill>
                          <a:effectLst/>
                          <a:latin typeface="Arial" panose="020B0604020202020204" pitchFamily="34" charset="0"/>
                          <a:ea typeface="Gulim" pitchFamily="34" charset="-127"/>
                        </a:rPr>
                        <a:t>3.0</a:t>
                      </a:r>
                      <a:endParaRPr kumimoji="1" lang="en-US" altLang="zh-CN" sz="1200" b="0" i="0" u="none" strike="noStrike" cap="none" normalizeH="0" baseline="0">
                        <a:ln>
                          <a:noFill/>
                        </a:ln>
                        <a:solidFill>
                          <a:srgbClr val="0000FF"/>
                        </a:solidFill>
                        <a:effectLst/>
                        <a:latin typeface="Arial" panose="020B0604020202020204" pitchFamily="34" charset="0"/>
                        <a:ea typeface="Gulim" pitchFamily="34" charset="-127"/>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rgbClr val="0000FF"/>
                          </a:solidFill>
                          <a:effectLst/>
                          <a:latin typeface="Arial" panose="020B0604020202020204" pitchFamily="34" charset="0"/>
                          <a:ea typeface="Gulim" pitchFamily="34" charset="-127"/>
                        </a:rPr>
                        <a:t>3.3</a:t>
                      </a:r>
                      <a:endParaRPr kumimoji="1" lang="en-US" altLang="zh-CN" sz="1200" b="0" i="0" u="none" strike="noStrike" cap="none" normalizeH="0" baseline="0">
                        <a:ln>
                          <a:noFill/>
                        </a:ln>
                        <a:solidFill>
                          <a:srgbClr val="0000FF"/>
                        </a:solidFill>
                        <a:effectLst/>
                        <a:latin typeface="Arial" panose="020B0604020202020204" pitchFamily="34" charset="0"/>
                        <a:ea typeface="Gulim" pitchFamily="34" charset="-127"/>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rgbClr val="0000FF"/>
                          </a:solidFill>
                          <a:effectLst/>
                          <a:latin typeface="Arial" panose="020B0604020202020204" pitchFamily="34" charset="0"/>
                          <a:ea typeface="Gulim" pitchFamily="34" charset="-127"/>
                        </a:rPr>
                        <a:t>3.6</a:t>
                      </a:r>
                      <a:endParaRPr kumimoji="1" lang="en-US" altLang="zh-CN" sz="1200" b="0" i="0" u="none" strike="noStrike" cap="none" normalizeH="0" baseline="0">
                        <a:ln>
                          <a:noFill/>
                        </a:ln>
                        <a:solidFill>
                          <a:srgbClr val="0000FF"/>
                        </a:solidFill>
                        <a:effectLst/>
                        <a:latin typeface="Arial" panose="020B0604020202020204" pitchFamily="34" charset="0"/>
                        <a:ea typeface="Gulim" pitchFamily="34" charset="-127"/>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ko-KR" sz="1200" b="0" i="0" u="none" strike="noStrike" cap="none" normalizeH="0" baseline="0">
                          <a:ln>
                            <a:noFill/>
                          </a:ln>
                          <a:solidFill>
                            <a:srgbClr val="0000FF"/>
                          </a:solidFill>
                          <a:effectLst/>
                          <a:latin typeface="Arial" panose="020B0604020202020204" pitchFamily="34" charset="0"/>
                          <a:ea typeface="Gulim" pitchFamily="34" charset="-127"/>
                        </a:rPr>
                        <a:t>V</a:t>
                      </a:r>
                      <a:endParaRPr kumimoji="1" lang="en-US" altLang="ko-KR" sz="1200" b="0" i="0" u="none" strike="noStrike" cap="none" normalizeH="0" baseline="0">
                        <a:ln>
                          <a:noFill/>
                        </a:ln>
                        <a:solidFill>
                          <a:srgbClr val="0000FF"/>
                        </a:solidFill>
                        <a:effectLst/>
                        <a:latin typeface="Arial" panose="020B0604020202020204" pitchFamily="34" charset="0"/>
                        <a:ea typeface="Gulim" pitchFamily="34" charset="-127"/>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rowSpan="3">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ko-KR"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rPr>
                        <a:t>Note 1</a:t>
                      </a:r>
                      <a:endParaRPr kumimoji="1" lang="zh-CN" altLang="en-US"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endParaRPr>
                    </a:p>
                  </a:txBody>
                  <a:tcPr marL="0" marR="39600" marT="17968" marB="1796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7591">
                <a:tc grid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rPr>
                        <a:t>  Power Supply Current</a:t>
                      </a:r>
                      <a:endPar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68" marB="1796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rPr>
                        <a:t>I</a:t>
                      </a:r>
                      <a:r>
                        <a:rPr kumimoji="1" lang="en-US" altLang="ko-KR" sz="1200" b="0" i="0" u="none" strike="noStrike" cap="none" normalizeH="0" baseline="-25000" dirty="0">
                          <a:ln>
                            <a:noFill/>
                          </a:ln>
                          <a:solidFill>
                            <a:srgbClr val="0000FF"/>
                          </a:solidFill>
                          <a:effectLst/>
                          <a:latin typeface="Arial" panose="020B0604020202020204" pitchFamily="34" charset="0"/>
                          <a:ea typeface="Gulim" pitchFamily="34" charset="-127"/>
                        </a:rPr>
                        <a:t>DD</a:t>
                      </a:r>
                      <a:endParaRPr kumimoji="1" lang="en-US" altLang="ko-KR" sz="1200" b="0" i="0" u="none" strike="noStrike" cap="none" normalizeH="0" baseline="-25000" dirty="0">
                        <a:ln>
                          <a:noFill/>
                        </a:ln>
                        <a:solidFill>
                          <a:srgbClr val="0000FF"/>
                        </a:solidFill>
                        <a:effectLst/>
                        <a:latin typeface="Arial" panose="020B0604020202020204" pitchFamily="34" charset="0"/>
                        <a:ea typeface="Gulim" pitchFamily="34" charset="-127"/>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a:t>
                      </a: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71" marB="179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300</a:t>
                      </a: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71" marB="179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700</a:t>
                      </a: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71" marB="179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m</a:t>
                      </a:r>
                      <a:r>
                        <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rPr>
                        <a:t>A</a:t>
                      </a:r>
                      <a:endPar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vMerge="1">
                  <a:tcPr/>
                </a:tc>
              </a:tr>
              <a:tr h="247591">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rPr>
                        <a:t>Power Consumption</a:t>
                      </a:r>
                      <a:endPar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68" marB="1796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defRPr/>
                      </a:pPr>
                      <a:r>
                        <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rPr>
                        <a:t>P</a:t>
                      </a:r>
                      <a:r>
                        <a:rPr kumimoji="1" lang="en-US" altLang="ko-KR" sz="1200" b="0" i="0" u="none" strike="noStrike" cap="none" normalizeH="0" baseline="-25000" dirty="0">
                          <a:ln>
                            <a:noFill/>
                          </a:ln>
                          <a:solidFill>
                            <a:srgbClr val="0000FF"/>
                          </a:solidFill>
                          <a:effectLst/>
                          <a:latin typeface="Arial" panose="020B0604020202020204" pitchFamily="34" charset="0"/>
                          <a:ea typeface="Gulim" pitchFamily="34" charset="-127"/>
                        </a:rPr>
                        <a:t>DD</a:t>
                      </a:r>
                      <a:endParaRPr kumimoji="1" lang="en-US" altLang="ko-KR" sz="1200" b="0" i="0" u="none" strike="noStrike" cap="none" normalizeH="0" baseline="-25000" dirty="0">
                        <a:ln>
                          <a:noFill/>
                        </a:ln>
                        <a:solidFill>
                          <a:srgbClr val="0000FF"/>
                        </a:solidFill>
                        <a:effectLst/>
                        <a:latin typeface="Arial" panose="020B0604020202020204" pitchFamily="34" charset="0"/>
                        <a:ea typeface="Gulim" pitchFamily="34" charset="-127"/>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a:t>
                      </a: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71" marB="179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0.99</a:t>
                      </a: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71" marB="179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smtClean="0">
                          <a:ln>
                            <a:noFill/>
                          </a:ln>
                          <a:solidFill>
                            <a:srgbClr val="FF0000"/>
                          </a:solidFill>
                          <a:effectLst/>
                          <a:latin typeface="Arial" panose="020B0604020202020204" pitchFamily="34" charset="0"/>
                          <a:ea typeface="Gulim" pitchFamily="34" charset="-127"/>
                        </a:rPr>
                        <a:t>2.1</a:t>
                      </a:r>
                      <a:endParaRPr kumimoji="1" lang="en-US" altLang="zh-CN" sz="1200" b="0" i="0" u="none" strike="noStrike" cap="none" normalizeH="0" baseline="0" dirty="0">
                        <a:ln>
                          <a:noFill/>
                        </a:ln>
                        <a:solidFill>
                          <a:srgbClr val="FF0000"/>
                        </a:solidFill>
                        <a:effectLst/>
                        <a:latin typeface="Arial" panose="020B0604020202020204" pitchFamily="34" charset="0"/>
                        <a:ea typeface="Gulim" pitchFamily="34" charset="-127"/>
                      </a:endParaRPr>
                    </a:p>
                  </a:txBody>
                  <a:tcPr marL="0" marR="39600" marT="17971" marB="179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rPr>
                        <a:t>W</a:t>
                      </a:r>
                      <a:endPar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vMerge="1">
                  <a:tcPr marL="0" marR="39600" marT="17968" marB="1796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01694">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rPr>
                        <a:t>Rush current</a:t>
                      </a:r>
                      <a:endPar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68" marB="1796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defRPr/>
                      </a:pPr>
                      <a:r>
                        <a:rPr kumimoji="1" lang="en-US" altLang="ko-KR" sz="1200" b="0" i="0" u="none" strike="noStrike" cap="none" normalizeH="0" baseline="0" dirty="0" err="1">
                          <a:ln>
                            <a:noFill/>
                          </a:ln>
                          <a:solidFill>
                            <a:srgbClr val="0000FF"/>
                          </a:solidFill>
                          <a:effectLst/>
                          <a:latin typeface="Arial" panose="020B0604020202020204" pitchFamily="34" charset="0"/>
                          <a:ea typeface="Gulim" pitchFamily="34" charset="-127"/>
                        </a:rPr>
                        <a:t>I</a:t>
                      </a:r>
                      <a:r>
                        <a:rPr kumimoji="1" lang="en-US" altLang="ko-KR" sz="1200" b="0" i="0" u="none" strike="noStrike" cap="none" normalizeH="0" baseline="-25000" dirty="0" err="1">
                          <a:ln>
                            <a:noFill/>
                          </a:ln>
                          <a:solidFill>
                            <a:srgbClr val="0000FF"/>
                          </a:solidFill>
                          <a:effectLst/>
                          <a:latin typeface="Arial" panose="020B0604020202020204" pitchFamily="34" charset="0"/>
                          <a:ea typeface="Gulim" pitchFamily="34" charset="-127"/>
                        </a:rPr>
                        <a:t>Rush</a:t>
                      </a:r>
                      <a:endParaRPr kumimoji="1" lang="en-US" altLang="ko-KR" sz="1200" b="0" i="0" u="none" strike="noStrike" cap="none" normalizeH="0" baseline="-25000" dirty="0">
                        <a:ln>
                          <a:noFill/>
                        </a:ln>
                        <a:solidFill>
                          <a:srgbClr val="0000FF"/>
                        </a:solidFill>
                        <a:effectLst/>
                        <a:latin typeface="Arial" panose="020B0604020202020204" pitchFamily="34" charset="0"/>
                        <a:ea typeface="Gulim" pitchFamily="34" charset="-127"/>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a:t>
                      </a: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71" marB="179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a:t>
                      </a: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71" marB="179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2</a:t>
                      </a: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71" marB="179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rPr>
                        <a:t>A</a:t>
                      </a:r>
                      <a:endPar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rPr>
                        <a:t>Note 2</a:t>
                      </a:r>
                      <a:endParaRPr kumimoji="1" lang="zh-CN" altLang="en-US"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endParaRPr>
                    </a:p>
                  </a:txBody>
                  <a:tcPr marL="0" marR="39600" marT="17968" marB="1796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1694">
                <a:tc grid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  LED Driver Power Supply Voltage</a:t>
                      </a:r>
                      <a:endPar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67" marB="1796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H</a:t>
                      </a:r>
                      <a:r>
                        <a:rPr kumimoji="1" lang="en-US" altLang="zh-CN" sz="1200" b="0" i="0" u="none" strike="noStrike" cap="none" normalizeH="0" baseline="-25000" dirty="0">
                          <a:ln>
                            <a:noFill/>
                          </a:ln>
                          <a:solidFill>
                            <a:srgbClr val="0000FF"/>
                          </a:solidFill>
                          <a:effectLst/>
                          <a:latin typeface="Arial" panose="020B0604020202020204" pitchFamily="34" charset="0"/>
                          <a:ea typeface="Gulim" pitchFamily="34" charset="-127"/>
                        </a:rPr>
                        <a:t>VDD</a:t>
                      </a:r>
                      <a:endParaRPr kumimoji="1" lang="en-US" altLang="ko-KR" sz="1200" b="0" i="0" u="none" strike="noStrike" cap="none" normalizeH="0" baseline="-25000" dirty="0">
                        <a:ln>
                          <a:noFill/>
                        </a:ln>
                        <a:solidFill>
                          <a:srgbClr val="0000FF"/>
                        </a:solidFill>
                        <a:effectLst/>
                        <a:latin typeface="Arial" panose="020B0604020202020204" pitchFamily="34" charset="0"/>
                        <a:ea typeface="Gulim" pitchFamily="34" charset="-127"/>
                      </a:endParaRPr>
                    </a:p>
                  </a:txBody>
                  <a:tcPr marL="0" marR="39600" marT="17967" marB="1796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10.8</a:t>
                      </a: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72" marB="1797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宋体" panose="02010600030101010101" pitchFamily="2" charset="-122"/>
                        </a:rPr>
                        <a:t>12</a:t>
                      </a:r>
                      <a:endParaRPr kumimoji="1" lang="en-US" altLang="zh-CN" sz="1200" b="0" i="0" u="none" strike="noStrike" cap="none" normalizeH="0" baseline="0" dirty="0">
                        <a:ln>
                          <a:noFill/>
                        </a:ln>
                        <a:solidFill>
                          <a:srgbClr val="0000FF"/>
                        </a:solidFill>
                        <a:effectLst/>
                        <a:latin typeface="Arial" panose="020B0604020202020204" pitchFamily="34" charset="0"/>
                        <a:ea typeface="宋体" panose="02010600030101010101" pitchFamily="2" charset="-122"/>
                      </a:endParaRPr>
                    </a:p>
                  </a:txBody>
                  <a:tcPr marL="0" marR="39600" marT="17972" marB="1797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13.2</a:t>
                      </a: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72" marB="1797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rPr>
                        <a:t>V</a:t>
                      </a:r>
                      <a:endPar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67" marB="1796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68" marB="1796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1694">
                <a:tc grid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 LED Driver Power Supply Current</a:t>
                      </a:r>
                      <a:endPar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67" marB="1796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I</a:t>
                      </a:r>
                      <a:r>
                        <a:rPr kumimoji="1" lang="en-US" altLang="zh-CN" sz="1200" b="0" i="0" u="none" strike="noStrike" cap="none" normalizeH="0" baseline="-25000" dirty="0">
                          <a:ln>
                            <a:noFill/>
                          </a:ln>
                          <a:solidFill>
                            <a:srgbClr val="0000FF"/>
                          </a:solidFill>
                          <a:effectLst/>
                          <a:latin typeface="Arial" panose="020B0604020202020204" pitchFamily="34" charset="0"/>
                          <a:ea typeface="Gulim" pitchFamily="34" charset="-127"/>
                        </a:rPr>
                        <a:t>HVDD</a:t>
                      </a:r>
                      <a:endParaRPr kumimoji="1" lang="en-US" altLang="ko-KR" sz="1200" b="0" i="0" u="none" strike="noStrike" cap="none" normalizeH="0" baseline="-25000" dirty="0">
                        <a:ln>
                          <a:noFill/>
                        </a:ln>
                        <a:solidFill>
                          <a:srgbClr val="0000FF"/>
                        </a:solidFill>
                        <a:effectLst/>
                        <a:latin typeface="Arial" panose="020B0604020202020204" pitchFamily="34" charset="0"/>
                        <a:ea typeface="Gulim" pitchFamily="34" charset="-127"/>
                      </a:endParaRPr>
                    </a:p>
                  </a:txBody>
                  <a:tcPr marL="0" marR="39600" marT="17967" marB="1796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宋体" panose="02010600030101010101" pitchFamily="2" charset="-122"/>
                        </a:rPr>
                        <a:t>-</a:t>
                      </a:r>
                      <a:endParaRPr kumimoji="1" lang="en-US" altLang="zh-CN" sz="1200" b="0" i="0" u="none" strike="noStrike" cap="none" normalizeH="0" baseline="0" dirty="0">
                        <a:ln>
                          <a:noFill/>
                        </a:ln>
                        <a:solidFill>
                          <a:srgbClr val="0000FF"/>
                        </a:solidFill>
                        <a:effectLst/>
                        <a:latin typeface="Arial" panose="020B0604020202020204" pitchFamily="34" charset="0"/>
                        <a:ea typeface="宋体" panose="02010600030101010101" pitchFamily="2" charset="-122"/>
                      </a:endParaRPr>
                    </a:p>
                  </a:txBody>
                  <a:tcPr marL="0" marR="39600" marT="17972" marB="1797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a:t>
                      </a: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72" marB="1797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宋体" panose="02010600030101010101" pitchFamily="2" charset="-122"/>
                        </a:rPr>
                        <a:t>300</a:t>
                      </a:r>
                      <a:endParaRPr kumimoji="1" lang="en-US" altLang="zh-CN" sz="1200" b="0" i="0" u="none" strike="noStrike" cap="none" normalizeH="0" baseline="0" dirty="0">
                        <a:ln>
                          <a:noFill/>
                        </a:ln>
                        <a:solidFill>
                          <a:srgbClr val="0000FF"/>
                        </a:solidFill>
                        <a:effectLst/>
                        <a:latin typeface="Arial" panose="020B0604020202020204" pitchFamily="34" charset="0"/>
                        <a:ea typeface="宋体" panose="02010600030101010101" pitchFamily="2" charset="-122"/>
                      </a:endParaRPr>
                    </a:p>
                  </a:txBody>
                  <a:tcPr marL="0" marR="39600" marT="17972" marB="1797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m</a:t>
                      </a:r>
                      <a:r>
                        <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rPr>
                        <a:t>A</a:t>
                      </a:r>
                      <a:endPar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67" marB="1796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68" marB="1796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1666">
                <a:tc grid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  LED Power Consumption</a:t>
                      </a:r>
                      <a:endPar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67" marB="1796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cs typeface="Times New Roman" panose="02020603050405020304" pitchFamily="18" charset="0"/>
                        </a:rPr>
                        <a:t>P</a:t>
                      </a:r>
                      <a:r>
                        <a:rPr kumimoji="1" lang="en-US" altLang="ko-KR" sz="1200" b="0" i="0" u="none" strike="noStrike" cap="none" normalizeH="0" baseline="-25000" dirty="0">
                          <a:ln>
                            <a:noFill/>
                          </a:ln>
                          <a:solidFill>
                            <a:srgbClr val="0000FF"/>
                          </a:solidFill>
                          <a:effectLst/>
                          <a:latin typeface="Arial" panose="020B0604020202020204" pitchFamily="34" charset="0"/>
                          <a:ea typeface="Gulim" pitchFamily="34" charset="-127"/>
                        </a:rPr>
                        <a:t>LED</a:t>
                      </a:r>
                      <a:endParaRPr kumimoji="1" lang="el-GR" altLang="ko-KR" sz="1200" b="0" i="0" u="none" strike="noStrike" cap="none" normalizeH="0" baseline="-25000" dirty="0">
                        <a:ln>
                          <a:noFill/>
                        </a:ln>
                        <a:solidFill>
                          <a:srgbClr val="0000FF"/>
                        </a:solidFill>
                        <a:effectLst/>
                        <a:latin typeface="Arial" panose="020B0604020202020204" pitchFamily="34" charset="0"/>
                        <a:ea typeface="Gulim" pitchFamily="34" charset="-127"/>
                      </a:endParaRPr>
                    </a:p>
                  </a:txBody>
                  <a:tcPr marL="0" marR="39600" marT="17967" marB="1796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a:t>
                      </a: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69" marB="1796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a:t>
                      </a: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69" marB="1796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3.6</a:t>
                      </a: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69" marB="1796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rPr>
                        <a:t>W</a:t>
                      </a:r>
                      <a:endPar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67" marB="1796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68" marB="1796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1696">
                <a:tc row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zh-CN" sz="1200" b="0" i="0" u="none" strike="noStrike" kern="1200" cap="none" normalizeH="0" baseline="0" dirty="0" err="1" smtClean="0">
                          <a:ln>
                            <a:noFill/>
                          </a:ln>
                          <a:solidFill>
                            <a:srgbClr val="FF0000"/>
                          </a:solidFill>
                          <a:effectLst/>
                          <a:latin typeface="Arial" panose="020B0604020202020204" pitchFamily="34" charset="0"/>
                          <a:ea typeface="Gulim" pitchFamily="34" charset="-127"/>
                          <a:cs typeface="+mn-cs"/>
                        </a:rPr>
                        <a:t>eDP</a:t>
                      </a:r>
                      <a:r>
                        <a:rPr kumimoji="1" lang="en-US" altLang="zh-CN" sz="1200" b="0" i="0" u="none" strike="noStrike" kern="1200" cap="none" normalizeH="0" baseline="0" dirty="0" smtClean="0">
                          <a:ln>
                            <a:noFill/>
                          </a:ln>
                          <a:solidFill>
                            <a:srgbClr val="FF0000"/>
                          </a:solidFill>
                          <a:effectLst/>
                          <a:latin typeface="Arial" panose="020B0604020202020204" pitchFamily="34" charset="0"/>
                          <a:ea typeface="Gulim" pitchFamily="34" charset="-127"/>
                          <a:cs typeface="+mn-cs"/>
                        </a:rPr>
                        <a:t>  Interface</a:t>
                      </a:r>
                      <a:r>
                        <a:rPr kumimoji="1" lang="en-US" altLang="zh-CN" sz="1200" b="0" i="0" u="none" strike="noStrike" cap="none" normalizeH="0" baseline="0" dirty="0" smtClean="0">
                          <a:ln>
                            <a:noFill/>
                          </a:ln>
                          <a:solidFill>
                            <a:srgbClr val="FF0000"/>
                          </a:solidFill>
                          <a:effectLst/>
                          <a:latin typeface="Arial" panose="020B0604020202020204" pitchFamily="34" charset="0"/>
                          <a:ea typeface="BatangChe" panose="02030609000101010101" pitchFamily="49" charset="-127"/>
                          <a:cs typeface="Times New Roman" panose="02020603050405020304" pitchFamily="18" charset="0"/>
                        </a:rPr>
                        <a:t>  </a:t>
                      </a:r>
                      <a:endParaRPr kumimoji="1" lang="en-US" altLang="ko-KR" sz="1200" b="0" i="0" u="none" strike="noStrike" cap="none" normalizeH="0" baseline="0" dirty="0">
                        <a:ln>
                          <a:noFill/>
                        </a:ln>
                        <a:solidFill>
                          <a:srgbClr val="FF0000"/>
                        </a:solidFill>
                        <a:effectLst/>
                        <a:latin typeface="Arial" panose="020B0604020202020204" pitchFamily="34" charset="0"/>
                        <a:ea typeface="BatangChe" panose="02030609000101010101" pitchFamily="49" charset="-127"/>
                        <a:cs typeface="Times New Roman" panose="02020603050405020304" pitchFamily="18" charset="0"/>
                      </a:endParaRPr>
                    </a:p>
                  </a:txBody>
                  <a:tcPr marL="0" marR="39600" marT="17968" marB="1796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ko-KR" sz="1200" b="0" i="0" u="none" strike="noStrike" cap="none" normalizeH="0" baseline="0" dirty="0" smtClean="0">
                          <a:ln>
                            <a:noFill/>
                          </a:ln>
                          <a:solidFill>
                            <a:srgbClr val="FF0000"/>
                          </a:solidFill>
                          <a:effectLst/>
                          <a:latin typeface="Arial" panose="020B0604020202020204" pitchFamily="34" charset="0"/>
                          <a:ea typeface="BatangChe" panose="02030609000101010101" pitchFamily="49" charset="-127"/>
                          <a:cs typeface="Times New Roman" panose="02020603050405020304" pitchFamily="18" charset="0"/>
                        </a:rPr>
                        <a:t>Main link swing voltage</a:t>
                      </a:r>
                      <a:endParaRPr kumimoji="1" lang="en-US" altLang="ko-KR" sz="1200" b="0" i="0" u="none" strike="noStrike" cap="none" normalizeH="0" baseline="0" dirty="0">
                        <a:ln>
                          <a:noFill/>
                        </a:ln>
                        <a:solidFill>
                          <a:srgbClr val="FF0000"/>
                        </a:solidFill>
                        <a:effectLst/>
                        <a:latin typeface="Arial" panose="020B0604020202020204" pitchFamily="34" charset="0"/>
                        <a:ea typeface="BatangChe" panose="02030609000101010101" pitchFamily="49" charset="-127"/>
                        <a:cs typeface="Times New Roman" panose="02020603050405020304" pitchFamily="18" charset="0"/>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dirty="0" err="1">
                          <a:ln>
                            <a:noFill/>
                          </a:ln>
                          <a:solidFill>
                            <a:srgbClr val="FF0000"/>
                          </a:solidFill>
                          <a:effectLst/>
                          <a:latin typeface="Arial" panose="020B0604020202020204" pitchFamily="34" charset="0"/>
                          <a:ea typeface="BatangChe" panose="02030609000101010101" pitchFamily="49" charset="-127"/>
                          <a:cs typeface="Times New Roman" panose="02020603050405020304" pitchFamily="18" charset="0"/>
                        </a:rPr>
                        <a:t>V</a:t>
                      </a:r>
                      <a:r>
                        <a:rPr kumimoji="1" lang="en-US" altLang="zh-CN" sz="1200" b="0" i="0" u="none" strike="noStrike" cap="none" normalizeH="0" baseline="-30000" dirty="0" err="1">
                          <a:ln>
                            <a:noFill/>
                          </a:ln>
                          <a:solidFill>
                            <a:srgbClr val="FF0000"/>
                          </a:solidFill>
                          <a:effectLst/>
                          <a:latin typeface="Arial" panose="020B0604020202020204" pitchFamily="34" charset="0"/>
                          <a:ea typeface="BatangChe" panose="02030609000101010101" pitchFamily="49" charset="-127"/>
                          <a:cs typeface="Times New Roman" panose="02020603050405020304" pitchFamily="18" charset="0"/>
                        </a:rPr>
                        <a:t>com</a:t>
                      </a:r>
                      <a:endParaRPr kumimoji="1" lang="en-US" altLang="zh-CN" sz="1200" b="0" i="0" u="none" strike="noStrike" cap="none" normalizeH="0" baseline="-30000" dirty="0">
                        <a:ln>
                          <a:noFill/>
                        </a:ln>
                        <a:solidFill>
                          <a:srgbClr val="FF0000"/>
                        </a:solidFill>
                        <a:effectLst/>
                        <a:latin typeface="Arial" panose="020B0604020202020204" pitchFamily="34" charset="0"/>
                        <a:ea typeface="BatangChe" panose="02030609000101010101" pitchFamily="49" charset="-127"/>
                        <a:cs typeface="Times New Roman" panose="02020603050405020304" pitchFamily="18" charset="0"/>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dirty="0" smtClean="0">
                          <a:ln>
                            <a:noFill/>
                          </a:ln>
                          <a:solidFill>
                            <a:srgbClr val="FF0000"/>
                          </a:solidFill>
                          <a:effectLst/>
                          <a:latin typeface="Arial" panose="020B0604020202020204" pitchFamily="34" charset="0"/>
                          <a:ea typeface="Gulim" pitchFamily="34" charset="-127"/>
                          <a:cs typeface="Times New Roman" panose="02020603050405020304" pitchFamily="18" charset="0"/>
                        </a:rPr>
                        <a:t>100</a:t>
                      </a:r>
                      <a:endParaRPr kumimoji="1" lang="en-US" altLang="zh-CN" sz="1200" b="0" i="0" u="none" strike="noStrike" cap="none" normalizeH="0" baseline="0" dirty="0">
                        <a:ln>
                          <a:noFill/>
                        </a:ln>
                        <a:solidFill>
                          <a:srgbClr val="FF0000"/>
                        </a:solidFill>
                        <a:effectLst/>
                        <a:latin typeface="Arial" panose="020B0604020202020204" pitchFamily="34" charset="0"/>
                        <a:ea typeface="Gulim" pitchFamily="34" charset="-127"/>
                        <a:cs typeface="Times New Roman" panose="02020603050405020304" pitchFamily="18" charset="0"/>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zh-CN" sz="1200" b="0" i="0" u="none" strike="noStrike" cap="none" normalizeH="0" baseline="0" dirty="0" smtClean="0">
                          <a:ln>
                            <a:noFill/>
                          </a:ln>
                          <a:solidFill>
                            <a:srgbClr val="FF0000"/>
                          </a:solidFill>
                          <a:effectLst/>
                          <a:latin typeface="Arial" panose="020B0604020202020204" pitchFamily="34" charset="0"/>
                          <a:ea typeface="BatangChe" panose="02030609000101010101" pitchFamily="49" charset="-127"/>
                          <a:cs typeface="Times New Roman" panose="02020603050405020304" pitchFamily="18" charset="0"/>
                        </a:rPr>
                        <a:t>-</a:t>
                      </a:r>
                      <a:endParaRPr kumimoji="1" lang="en-US" altLang="zh-CN" sz="1200" b="0" i="0" u="none" strike="noStrike" cap="none" normalizeH="0" baseline="0" dirty="0">
                        <a:ln>
                          <a:noFill/>
                        </a:ln>
                        <a:solidFill>
                          <a:srgbClr val="FF0000"/>
                        </a:solidFill>
                        <a:effectLst/>
                        <a:latin typeface="Arial" panose="020B0604020202020204" pitchFamily="34" charset="0"/>
                        <a:ea typeface="BatangChe" panose="02030609000101010101" pitchFamily="49" charset="-127"/>
                        <a:cs typeface="Times New Roman" panose="02020603050405020304" pitchFamily="18" charset="0"/>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dirty="0" smtClean="0">
                          <a:ln>
                            <a:noFill/>
                          </a:ln>
                          <a:solidFill>
                            <a:srgbClr val="FF0000"/>
                          </a:solidFill>
                          <a:effectLst/>
                          <a:latin typeface="Arial" panose="020B0604020202020204" pitchFamily="34" charset="0"/>
                          <a:ea typeface="Gulim" pitchFamily="34" charset="-127"/>
                          <a:cs typeface="Times New Roman" panose="02020603050405020304" pitchFamily="18" charset="0"/>
                        </a:rPr>
                        <a:t>1320</a:t>
                      </a:r>
                      <a:endParaRPr kumimoji="1" lang="en-US" altLang="zh-CN" sz="1200" b="0" i="0" u="none" strike="noStrike" cap="none" normalizeH="0" baseline="0" dirty="0">
                        <a:ln>
                          <a:noFill/>
                        </a:ln>
                        <a:solidFill>
                          <a:srgbClr val="FF0000"/>
                        </a:solidFill>
                        <a:effectLst/>
                        <a:latin typeface="Arial" panose="020B0604020202020204" pitchFamily="34" charset="0"/>
                        <a:ea typeface="Gulim" pitchFamily="34" charset="-127"/>
                        <a:cs typeface="Times New Roman" panose="02020603050405020304" pitchFamily="18" charset="0"/>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dirty="0" smtClean="0">
                          <a:ln>
                            <a:noFill/>
                          </a:ln>
                          <a:solidFill>
                            <a:srgbClr val="FF0000"/>
                          </a:solidFill>
                          <a:effectLst/>
                          <a:latin typeface="Arial" panose="020B0604020202020204" pitchFamily="34" charset="0"/>
                          <a:ea typeface="Gulim" pitchFamily="34" charset="-127"/>
                          <a:cs typeface="Times New Roman" panose="02020603050405020304" pitchFamily="18" charset="0"/>
                        </a:rPr>
                        <a:t>mV</a:t>
                      </a:r>
                      <a:endParaRPr kumimoji="1" lang="en-US" altLang="zh-CN" sz="1200" b="0" i="0" u="none" strike="noStrike" cap="none" normalizeH="0" baseline="0" dirty="0">
                        <a:ln>
                          <a:noFill/>
                        </a:ln>
                        <a:solidFill>
                          <a:srgbClr val="FF0000"/>
                        </a:solidFill>
                        <a:effectLst/>
                        <a:latin typeface="Arial" panose="020B0604020202020204" pitchFamily="34" charset="0"/>
                        <a:ea typeface="Gulim" pitchFamily="34" charset="-127"/>
                        <a:cs typeface="Times New Roman" panose="02020603050405020304" pitchFamily="18" charset="0"/>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endParaRPr>
                    </a:p>
                  </a:txBody>
                  <a:tcPr marL="0" marR="39600" marT="17968" marB="1796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1696">
                <a:tc vMerge="1">
                  <a:tcPr marL="0" marR="39600" marT="17968" marB="1796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ko-KR" sz="1200" b="0" i="0" u="none" strike="noStrike" cap="none" normalizeH="0" baseline="0" dirty="0" smtClean="0">
                          <a:ln>
                            <a:noFill/>
                          </a:ln>
                          <a:solidFill>
                            <a:srgbClr val="FF0000"/>
                          </a:solidFill>
                          <a:effectLst/>
                          <a:latin typeface="Arial" panose="020B0604020202020204" pitchFamily="34" charset="0"/>
                          <a:ea typeface="BatangChe" panose="02030609000101010101" pitchFamily="49" charset="-127"/>
                          <a:cs typeface="Times New Roman" panose="02020603050405020304" pitchFamily="18" charset="0"/>
                        </a:rPr>
                        <a:t>Common mode voltage</a:t>
                      </a:r>
                      <a:endParaRPr kumimoji="1" lang="en-US" altLang="ko-KR" sz="1200" b="0" i="0" u="none" strike="noStrike" cap="none" normalizeH="0" baseline="0" dirty="0">
                        <a:ln>
                          <a:noFill/>
                        </a:ln>
                        <a:solidFill>
                          <a:srgbClr val="FF0000"/>
                        </a:solidFill>
                        <a:effectLst/>
                        <a:latin typeface="Arial" panose="020B0604020202020204" pitchFamily="34" charset="0"/>
                        <a:ea typeface="BatangChe" panose="02030609000101010101" pitchFamily="49" charset="-127"/>
                        <a:cs typeface="Times New Roman" panose="02020603050405020304" pitchFamily="18" charset="0"/>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defRPr/>
                      </a:pPr>
                      <a:r>
                        <a:rPr kumimoji="1" lang="en-US" altLang="zh-CN" sz="1200" b="0" i="0" u="none" strike="noStrike" cap="none" normalizeH="0" baseline="0" dirty="0" err="1" smtClean="0">
                          <a:ln>
                            <a:noFill/>
                          </a:ln>
                          <a:solidFill>
                            <a:srgbClr val="FF0000"/>
                          </a:solidFill>
                          <a:effectLst/>
                          <a:latin typeface="Arial" panose="020B0604020202020204" pitchFamily="34" charset="0"/>
                          <a:ea typeface="BatangChe" panose="02030609000101010101" pitchFamily="49" charset="-127"/>
                          <a:cs typeface="Times New Roman" panose="02020603050405020304" pitchFamily="18" charset="0"/>
                        </a:rPr>
                        <a:t>V</a:t>
                      </a:r>
                      <a:r>
                        <a:rPr kumimoji="1" lang="en-US" altLang="zh-CN" sz="1200" b="0" i="0" u="none" strike="noStrike" cap="none" normalizeH="0" baseline="-30000" dirty="0" err="1" smtClean="0">
                          <a:ln>
                            <a:noFill/>
                          </a:ln>
                          <a:solidFill>
                            <a:srgbClr val="FF0000"/>
                          </a:solidFill>
                          <a:effectLst/>
                          <a:latin typeface="Arial" panose="020B0604020202020204" pitchFamily="34" charset="0"/>
                          <a:ea typeface="BatangChe" panose="02030609000101010101" pitchFamily="49" charset="-127"/>
                          <a:cs typeface="Times New Roman" panose="02020603050405020304" pitchFamily="18" charset="0"/>
                        </a:rPr>
                        <a:t>cm</a:t>
                      </a:r>
                      <a:endParaRPr kumimoji="1" lang="en-US" altLang="zh-CN" sz="1200" b="0" i="0" u="none" strike="noStrike" cap="none" normalizeH="0" baseline="-30000" dirty="0" smtClean="0">
                        <a:ln>
                          <a:noFill/>
                        </a:ln>
                        <a:solidFill>
                          <a:srgbClr val="FF0000"/>
                        </a:solidFill>
                        <a:effectLst/>
                        <a:latin typeface="Arial" panose="020B0604020202020204" pitchFamily="34" charset="0"/>
                        <a:ea typeface="BatangChe" panose="02030609000101010101" pitchFamily="49" charset="-127"/>
                        <a:cs typeface="Times New Roman" panose="02020603050405020304" pitchFamily="18" charset="0"/>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dirty="0" smtClean="0">
                          <a:ln>
                            <a:noFill/>
                          </a:ln>
                          <a:solidFill>
                            <a:srgbClr val="FF0000"/>
                          </a:solidFill>
                          <a:effectLst/>
                          <a:latin typeface="Arial" panose="020B0604020202020204" pitchFamily="34" charset="0"/>
                          <a:ea typeface="Gulim" pitchFamily="34" charset="-127"/>
                          <a:cs typeface="Times New Roman" panose="02020603050405020304" pitchFamily="18" charset="0"/>
                        </a:rPr>
                        <a:t>0</a:t>
                      </a:r>
                      <a:endParaRPr kumimoji="1" lang="en-US" altLang="zh-CN" sz="1200" b="0" i="0" u="none" strike="noStrike" cap="none" normalizeH="0" baseline="0" dirty="0">
                        <a:ln>
                          <a:noFill/>
                        </a:ln>
                        <a:solidFill>
                          <a:srgbClr val="FF0000"/>
                        </a:solidFill>
                        <a:effectLst/>
                        <a:latin typeface="Arial" panose="020B0604020202020204" pitchFamily="34" charset="0"/>
                        <a:ea typeface="Gulim" pitchFamily="34" charset="-127"/>
                        <a:cs typeface="Times New Roman" panose="02020603050405020304" pitchFamily="18" charset="0"/>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zh-CN" sz="1200" b="0" i="0" u="none" strike="noStrike" cap="none" normalizeH="0" baseline="0" dirty="0" smtClean="0">
                          <a:ln>
                            <a:noFill/>
                          </a:ln>
                          <a:solidFill>
                            <a:srgbClr val="FF0000"/>
                          </a:solidFill>
                          <a:effectLst/>
                          <a:latin typeface="Arial" panose="020B0604020202020204" pitchFamily="34" charset="0"/>
                          <a:ea typeface="BatangChe" panose="02030609000101010101" pitchFamily="49" charset="-127"/>
                          <a:cs typeface="Times New Roman" panose="02020603050405020304" pitchFamily="18" charset="0"/>
                        </a:rPr>
                        <a:t>-</a:t>
                      </a:r>
                      <a:endParaRPr kumimoji="1" lang="en-US" altLang="zh-CN" sz="1200" b="0" i="0" u="none" strike="noStrike" cap="none" normalizeH="0" baseline="0" dirty="0">
                        <a:ln>
                          <a:noFill/>
                        </a:ln>
                        <a:solidFill>
                          <a:srgbClr val="FF0000"/>
                        </a:solidFill>
                        <a:effectLst/>
                        <a:latin typeface="Arial" panose="020B0604020202020204" pitchFamily="34" charset="0"/>
                        <a:ea typeface="BatangChe" panose="02030609000101010101" pitchFamily="49" charset="-127"/>
                        <a:cs typeface="Times New Roman" panose="02020603050405020304" pitchFamily="18" charset="0"/>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dirty="0" smtClean="0">
                          <a:ln>
                            <a:noFill/>
                          </a:ln>
                          <a:solidFill>
                            <a:srgbClr val="FF0000"/>
                          </a:solidFill>
                          <a:effectLst/>
                          <a:latin typeface="Arial" panose="020B0604020202020204" pitchFamily="34" charset="0"/>
                          <a:ea typeface="Gulim" pitchFamily="34" charset="-127"/>
                          <a:cs typeface="Times New Roman" panose="02020603050405020304" pitchFamily="18" charset="0"/>
                        </a:rPr>
                        <a:t>2</a:t>
                      </a:r>
                      <a:endParaRPr kumimoji="1" lang="en-US" altLang="zh-CN" sz="1200" b="0" i="0" u="none" strike="noStrike" cap="none" normalizeH="0" baseline="0" dirty="0">
                        <a:ln>
                          <a:noFill/>
                        </a:ln>
                        <a:solidFill>
                          <a:srgbClr val="FF0000"/>
                        </a:solidFill>
                        <a:effectLst/>
                        <a:latin typeface="Arial" panose="020B0604020202020204" pitchFamily="34" charset="0"/>
                        <a:ea typeface="Gulim" pitchFamily="34" charset="-127"/>
                        <a:cs typeface="Times New Roman" panose="02020603050405020304" pitchFamily="18" charset="0"/>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dirty="0" smtClean="0">
                          <a:ln>
                            <a:noFill/>
                          </a:ln>
                          <a:solidFill>
                            <a:srgbClr val="FF0000"/>
                          </a:solidFill>
                          <a:effectLst/>
                          <a:latin typeface="Arial" panose="020B0604020202020204" pitchFamily="34" charset="0"/>
                          <a:ea typeface="Gulim" pitchFamily="34" charset="-127"/>
                          <a:cs typeface="Times New Roman" panose="02020603050405020304" pitchFamily="18" charset="0"/>
                        </a:rPr>
                        <a:t>V</a:t>
                      </a:r>
                      <a:endParaRPr kumimoji="1" lang="en-US" altLang="zh-CN" sz="1200" b="0" i="0" u="none" strike="noStrike" cap="none" normalizeH="0" baseline="0" dirty="0">
                        <a:ln>
                          <a:noFill/>
                        </a:ln>
                        <a:solidFill>
                          <a:srgbClr val="FF0000"/>
                        </a:solidFill>
                        <a:effectLst/>
                        <a:latin typeface="Arial" panose="020B0604020202020204" pitchFamily="34" charset="0"/>
                        <a:ea typeface="Gulim" pitchFamily="34" charset="-127"/>
                        <a:cs typeface="Times New Roman" panose="02020603050405020304" pitchFamily="18" charset="0"/>
                      </a:endParaRPr>
                    </a:p>
                  </a:txBody>
                  <a:tcPr marL="0" marR="39600" marT="17968" marB="179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endParaRPr>
                    </a:p>
                  </a:txBody>
                  <a:tcPr marL="0" marR="39600" marT="17968" marB="1796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 name="Rectangle 3"/>
          <p:cNvSpPr>
            <a:spLocks noChangeArrowheads="1"/>
          </p:cNvSpPr>
          <p:nvPr/>
        </p:nvSpPr>
        <p:spPr bwMode="auto">
          <a:xfrm>
            <a:off x="350181" y="5835164"/>
            <a:ext cx="6361113"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tabLst>
                <a:tab pos="1346200" algn="l"/>
              </a:tabLst>
              <a:defRPr kumimoji="1" sz="1200">
                <a:solidFill>
                  <a:schemeClr val="tx1"/>
                </a:solidFill>
                <a:latin typeface="Gulim" pitchFamily="34" charset="-127"/>
                <a:ea typeface="Gulim" pitchFamily="34" charset="-127"/>
              </a:defRPr>
            </a:lvl1pPr>
            <a:lvl2pPr marL="742950" indent="-285750">
              <a:tabLst>
                <a:tab pos="1346200" algn="l"/>
              </a:tabLst>
              <a:defRPr kumimoji="1" sz="1200">
                <a:solidFill>
                  <a:schemeClr val="tx1"/>
                </a:solidFill>
                <a:latin typeface="Gulim" pitchFamily="34" charset="-127"/>
                <a:ea typeface="Gulim" pitchFamily="34" charset="-127"/>
              </a:defRPr>
            </a:lvl2pPr>
            <a:lvl3pPr marL="1143000" indent="-228600">
              <a:tabLst>
                <a:tab pos="1346200" algn="l"/>
              </a:tabLst>
              <a:defRPr kumimoji="1" sz="1200">
                <a:solidFill>
                  <a:schemeClr val="tx1"/>
                </a:solidFill>
                <a:latin typeface="Gulim" pitchFamily="34" charset="-127"/>
                <a:ea typeface="Gulim" pitchFamily="34" charset="-127"/>
              </a:defRPr>
            </a:lvl3pPr>
            <a:lvl4pPr marL="1600200" indent="-228600">
              <a:tabLst>
                <a:tab pos="1346200" algn="l"/>
              </a:tabLst>
              <a:defRPr kumimoji="1" sz="1200">
                <a:solidFill>
                  <a:schemeClr val="tx1"/>
                </a:solidFill>
                <a:latin typeface="Gulim" pitchFamily="34" charset="-127"/>
                <a:ea typeface="Gulim" pitchFamily="34" charset="-127"/>
              </a:defRPr>
            </a:lvl4pPr>
            <a:lvl5pPr marL="2057400" indent="-228600">
              <a:tabLst>
                <a:tab pos="1346200" algn="l"/>
              </a:tabLst>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tabLst>
                <a:tab pos="1346200" algn="l"/>
              </a:tabLs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tabLst>
                <a:tab pos="1346200" algn="l"/>
              </a:tabLs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tabLst>
                <a:tab pos="1346200" algn="l"/>
              </a:tabLs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tabLst>
                <a:tab pos="1346200" algn="l"/>
              </a:tabLst>
              <a:defRPr kumimoji="1" sz="1200">
                <a:solidFill>
                  <a:schemeClr val="tx1"/>
                </a:solidFill>
                <a:latin typeface="Gulim" pitchFamily="34" charset="-127"/>
                <a:ea typeface="Gulim" pitchFamily="34" charset="-127"/>
              </a:defRPr>
            </a:lvl9pPr>
          </a:lstStyle>
          <a:p>
            <a:pPr eaLnBrk="1" latinLnBrk="1" hangingPunct="1">
              <a:lnSpc>
                <a:spcPct val="120000"/>
              </a:lnSpc>
            </a:pPr>
            <a:r>
              <a:rPr lang="en-US" altLang="ko-KR" dirty="0">
                <a:solidFill>
                  <a:srgbClr val="FF0000"/>
                </a:solidFill>
                <a:latin typeface="Arial" panose="020B0604020202020204" pitchFamily="34" charset="0"/>
                <a:ea typeface="BatangChe" panose="02030609000101010101" pitchFamily="49" charset="-127"/>
                <a:cs typeface="Times New Roman" panose="02020603050405020304" pitchFamily="18" charset="0"/>
              </a:rPr>
              <a:t>Notes :   1. The supply voltage is measured and specified at the interface connector of </a:t>
            </a:r>
            <a:r>
              <a:rPr lang="en-US" altLang="zh-CN" dirty="0">
                <a:solidFill>
                  <a:srgbClr val="FF0000"/>
                </a:solidFill>
                <a:latin typeface="Arial" panose="020B0604020202020204" pitchFamily="34" charset="0"/>
                <a:ea typeface="BatangChe" panose="02030609000101010101" pitchFamily="49" charset="-127"/>
                <a:cs typeface="Times New Roman" panose="02020603050405020304" pitchFamily="18" charset="0"/>
              </a:rPr>
              <a:t>FOB</a:t>
            </a:r>
            <a:r>
              <a:rPr lang="en-US" altLang="ko-KR" dirty="0">
                <a:solidFill>
                  <a:srgbClr val="FF0000"/>
                </a:solidFill>
                <a:latin typeface="Arial" panose="020B0604020202020204" pitchFamily="34" charset="0"/>
                <a:ea typeface="BatangChe" panose="02030609000101010101" pitchFamily="49" charset="-127"/>
                <a:cs typeface="Times New Roman" panose="02020603050405020304" pitchFamily="18" charset="0"/>
              </a:rPr>
              <a:t>.</a:t>
            </a:r>
            <a:endParaRPr lang="en-US" altLang="ko-KR" dirty="0">
              <a:solidFill>
                <a:srgbClr val="FF0000"/>
              </a:solidFill>
              <a:latin typeface="Arial" panose="020B0604020202020204" pitchFamily="34" charset="0"/>
              <a:ea typeface="BatangChe" panose="02030609000101010101" pitchFamily="49" charset="-127"/>
              <a:cs typeface="Times New Roman" panose="02020603050405020304" pitchFamily="18" charset="0"/>
            </a:endParaRPr>
          </a:p>
          <a:p>
            <a:pPr>
              <a:lnSpc>
                <a:spcPct val="110000"/>
              </a:lnSpc>
              <a:spcBef>
                <a:spcPct val="10000"/>
              </a:spcBef>
            </a:pPr>
            <a:r>
              <a:rPr lang="en-US" altLang="ko-KR" dirty="0">
                <a:solidFill>
                  <a:srgbClr val="FF0000"/>
                </a:solidFill>
                <a:latin typeface="Arial" panose="020B0604020202020204" pitchFamily="34" charset="0"/>
                <a:ea typeface="BatangChe" panose="02030609000101010101" pitchFamily="49" charset="-127"/>
                <a:cs typeface="Times New Roman" panose="02020603050405020304" pitchFamily="18" charset="0"/>
              </a:rPr>
              <a:t>                  The current draw and power consumption specified is for </a:t>
            </a:r>
            <a:r>
              <a:rPr lang="en-US" altLang="zh-CN" dirty="0">
                <a:solidFill>
                  <a:srgbClr val="FF0000"/>
                </a:solidFill>
                <a:latin typeface="Arial" panose="020B0604020202020204" pitchFamily="34" charset="0"/>
                <a:ea typeface="BatangChe" panose="02030609000101010101" pitchFamily="49" charset="-127"/>
                <a:cs typeface="Times New Roman" panose="02020603050405020304" pitchFamily="18" charset="0"/>
              </a:rPr>
              <a:t>3.3</a:t>
            </a:r>
            <a:r>
              <a:rPr lang="en-US" altLang="ko-KR" dirty="0">
                <a:solidFill>
                  <a:srgbClr val="FF0000"/>
                </a:solidFill>
                <a:latin typeface="Arial" panose="020B0604020202020204" pitchFamily="34" charset="0"/>
                <a:ea typeface="BatangChe" panose="02030609000101010101" pitchFamily="49" charset="-127"/>
                <a:cs typeface="Times New Roman" panose="02020603050405020304" pitchFamily="18" charset="0"/>
              </a:rPr>
              <a:t>V</a:t>
            </a:r>
            <a:r>
              <a:rPr lang="en-US" altLang="zh-CN" dirty="0">
                <a:solidFill>
                  <a:srgbClr val="FF0000"/>
                </a:solidFill>
                <a:latin typeface="Arial" panose="020B0604020202020204" pitchFamily="34" charset="0"/>
                <a:ea typeface="BatangChe" panose="02030609000101010101" pitchFamily="49" charset="-127"/>
                <a:cs typeface="Times New Roman" panose="02020603050405020304" pitchFamily="18" charset="0"/>
              </a:rPr>
              <a:t> at 25 </a:t>
            </a:r>
            <a:r>
              <a:rPr lang="en-US" altLang="ko-KR" dirty="0">
                <a:solidFill>
                  <a:srgbClr val="FF0000"/>
                </a:solidFill>
                <a:latin typeface="Arial" panose="020B0604020202020204" pitchFamily="34" charset="0"/>
                <a:ea typeface="BatangChe" panose="02030609000101010101" pitchFamily="49" charset="-127"/>
                <a:cs typeface="Times New Roman" panose="02020603050405020304" pitchFamily="18" charset="0"/>
              </a:rPr>
              <a:t>℃</a:t>
            </a:r>
            <a:endParaRPr lang="en-US" altLang="zh-CN" dirty="0">
              <a:solidFill>
                <a:srgbClr val="FF0000"/>
              </a:solidFill>
              <a:latin typeface="Arial" panose="020B0604020202020204" pitchFamily="34" charset="0"/>
              <a:ea typeface="BatangChe" panose="02030609000101010101" pitchFamily="49" charset="-127"/>
              <a:cs typeface="Times New Roman" panose="02020603050405020304" pitchFamily="18" charset="0"/>
            </a:endParaRPr>
          </a:p>
          <a:p>
            <a:pPr>
              <a:lnSpc>
                <a:spcPct val="110000"/>
              </a:lnSpc>
              <a:spcBef>
                <a:spcPct val="10000"/>
              </a:spcBef>
            </a:pPr>
            <a:r>
              <a:rPr lang="en-US" altLang="ko-KR" dirty="0">
                <a:solidFill>
                  <a:srgbClr val="FF0000"/>
                </a:solidFill>
                <a:latin typeface="Arial" panose="020B0604020202020204" pitchFamily="34" charset="0"/>
                <a:ea typeface="Dotum" pitchFamily="34" charset="-127"/>
                <a:cs typeface="Times New Roman" panose="02020603050405020304" pitchFamily="18" charset="0"/>
              </a:rPr>
              <a:t>                  </a:t>
            </a:r>
            <a:r>
              <a:rPr lang="en-US" altLang="zh-CN" dirty="0">
                <a:solidFill>
                  <a:srgbClr val="FF0000"/>
                </a:solidFill>
                <a:latin typeface="Arial" panose="020B0604020202020204" pitchFamily="34" charset="0"/>
                <a:ea typeface="BatangChe" panose="02030609000101010101" pitchFamily="49" charset="-127"/>
                <a:cs typeface="Times New Roman" panose="02020603050405020304" pitchFamily="18" charset="0"/>
              </a:rPr>
              <a:t>Max value at H 1 Line </a:t>
            </a:r>
            <a:r>
              <a:rPr lang="en-US" altLang="zh-CN" dirty="0">
                <a:solidFill>
                  <a:srgbClr val="FF0000"/>
                </a:solidFill>
                <a:latin typeface="Arial" panose="020B0604020202020204" pitchFamily="34" charset="0"/>
                <a:ea typeface="BatangChe" panose="02030609000101010101" pitchFamily="49" charset="-127"/>
              </a:rPr>
              <a:t>Pattern</a:t>
            </a:r>
            <a:endParaRPr lang="en-US" altLang="zh-CN" dirty="0">
              <a:solidFill>
                <a:srgbClr val="FF0000"/>
              </a:solidFill>
              <a:latin typeface="Arial" panose="020B0604020202020204" pitchFamily="34" charset="0"/>
              <a:ea typeface="BatangChe" panose="02030609000101010101" pitchFamily="49" charset="-127"/>
            </a:endParaRPr>
          </a:p>
          <a:p>
            <a:r>
              <a:rPr lang="en-US" altLang="zh-CN" dirty="0">
                <a:solidFill>
                  <a:srgbClr val="FF0000"/>
                </a:solidFill>
                <a:latin typeface="Arial" panose="020B0604020202020204" pitchFamily="34" charset="0"/>
                <a:ea typeface="BatangChe" panose="02030609000101010101" pitchFamily="49" charset="-127"/>
              </a:rPr>
              <a:t>                  a) </a:t>
            </a:r>
            <a:r>
              <a:rPr lang="en-US" altLang="zh-CN" dirty="0" err="1">
                <a:solidFill>
                  <a:srgbClr val="FF0000"/>
                </a:solidFill>
                <a:latin typeface="Arial" panose="020B0604020202020204" pitchFamily="34" charset="0"/>
                <a:ea typeface="BatangChe" panose="02030609000101010101" pitchFamily="49" charset="-127"/>
              </a:rPr>
              <a:t>Typ</a:t>
            </a:r>
            <a:r>
              <a:rPr lang="en-US" altLang="zh-CN" dirty="0">
                <a:solidFill>
                  <a:srgbClr val="FF0000"/>
                </a:solidFill>
                <a:latin typeface="Arial" panose="020B0604020202020204" pitchFamily="34" charset="0"/>
                <a:ea typeface="BatangChe" panose="02030609000101010101" pitchFamily="49" charset="-127"/>
              </a:rPr>
              <a:t> : Mosaic Pattern</a:t>
            </a:r>
            <a:endParaRPr lang="en-US" altLang="zh-CN" dirty="0">
              <a:solidFill>
                <a:srgbClr val="FF0000"/>
              </a:solidFill>
              <a:latin typeface="Arial" panose="020B0604020202020204" pitchFamily="34" charset="0"/>
              <a:ea typeface="BatangChe" panose="02030609000101010101" pitchFamily="49" charset="-127"/>
            </a:endParaRPr>
          </a:p>
          <a:p>
            <a:r>
              <a:rPr lang="en-US" altLang="zh-CN" dirty="0">
                <a:solidFill>
                  <a:srgbClr val="FF0000"/>
                </a:solidFill>
                <a:latin typeface="Arial" panose="020B0604020202020204" pitchFamily="34" charset="0"/>
                <a:ea typeface="BatangChe" panose="02030609000101010101" pitchFamily="49" charset="-127"/>
              </a:rPr>
              <a:t>                  b) Max :  H1L Pattern</a:t>
            </a:r>
            <a:endParaRPr lang="en-US" altLang="zh-CN" dirty="0">
              <a:solidFill>
                <a:srgbClr val="FF0000"/>
              </a:solidFill>
              <a:latin typeface="Arial" panose="020B0604020202020204" pitchFamily="34" charset="0"/>
              <a:ea typeface="BatangChe" panose="02030609000101010101" pitchFamily="49" charset="-127"/>
            </a:endParaRPr>
          </a:p>
          <a:p>
            <a:pPr>
              <a:lnSpc>
                <a:spcPct val="120000"/>
              </a:lnSpc>
            </a:pPr>
            <a:r>
              <a:rPr lang="en-US" altLang="ko-KR" dirty="0">
                <a:solidFill>
                  <a:srgbClr val="FF0000"/>
                </a:solidFill>
                <a:latin typeface="微软雅黑" panose="020B0503020204020204" pitchFamily="34" charset="-122"/>
                <a:ea typeface="微软雅黑" panose="020B0503020204020204" pitchFamily="34" charset="-122"/>
                <a:sym typeface="Wingdings" panose="05000000000000000000" pitchFamily="2" charset="2"/>
              </a:rPr>
              <a:t>              2. The duration of  rush current is about 2ms and rising time of Power Input is 1ms(min)</a:t>
            </a:r>
            <a:endParaRPr lang="en-US" altLang="ko-KR" dirty="0">
              <a:solidFill>
                <a:srgbClr val="FF0000"/>
              </a:solidFill>
              <a:latin typeface="Arial" panose="020B0604020202020204" pitchFamily="34" charset="0"/>
              <a:cs typeface="Times New Roman" panose="02020603050405020304" pitchFamily="18" charset="0"/>
            </a:endParaRPr>
          </a:p>
        </p:txBody>
      </p:sp>
      <p:pic>
        <p:nvPicPr>
          <p:cNvPr id="1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616213" y="7274605"/>
            <a:ext cx="1381125"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1" name="组合 9"/>
          <p:cNvGrpSpPr/>
          <p:nvPr/>
        </p:nvGrpSpPr>
        <p:grpSpPr bwMode="auto">
          <a:xfrm>
            <a:off x="4538801" y="7374618"/>
            <a:ext cx="736600" cy="665162"/>
            <a:chOff x="470353" y="1043608"/>
            <a:chExt cx="6013369" cy="5633823"/>
          </a:xfrm>
        </p:grpSpPr>
        <p:pic>
          <p:nvPicPr>
            <p:cNvPr id="12" name="图片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672" y="1043608"/>
              <a:ext cx="584902"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52339" y="1043608"/>
              <a:ext cx="556392"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34536" y="1043608"/>
              <a:ext cx="557023"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7364" y="1043608"/>
              <a:ext cx="584902"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93031" y="1043608"/>
              <a:ext cx="556392"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1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75228" y="1043608"/>
              <a:ext cx="557023"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1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58056" y="1043608"/>
              <a:ext cx="584902"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1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33723" y="1043608"/>
              <a:ext cx="556392"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图片 1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15920" y="1043608"/>
              <a:ext cx="557023"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矩形 19"/>
            <p:cNvSpPr>
              <a:spLocks noChangeArrowheads="1"/>
            </p:cNvSpPr>
            <p:nvPr/>
          </p:nvSpPr>
          <p:spPr bwMode="auto">
            <a:xfrm>
              <a:off x="476672" y="1763688"/>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22" name="矩形 20"/>
            <p:cNvSpPr>
              <a:spLocks noChangeArrowheads="1"/>
            </p:cNvSpPr>
            <p:nvPr/>
          </p:nvSpPr>
          <p:spPr bwMode="auto">
            <a:xfrm>
              <a:off x="1141243" y="1763688"/>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23" name="矩形 21"/>
            <p:cNvSpPr>
              <a:spLocks noChangeArrowheads="1"/>
            </p:cNvSpPr>
            <p:nvPr/>
          </p:nvSpPr>
          <p:spPr bwMode="auto">
            <a:xfrm>
              <a:off x="1823755" y="1763688"/>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24" name="矩形 22"/>
            <p:cNvSpPr>
              <a:spLocks noChangeArrowheads="1"/>
            </p:cNvSpPr>
            <p:nvPr/>
          </p:nvSpPr>
          <p:spPr bwMode="auto">
            <a:xfrm>
              <a:off x="2517364" y="1768292"/>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25" name="矩形 23"/>
            <p:cNvSpPr>
              <a:spLocks noChangeArrowheads="1"/>
            </p:cNvSpPr>
            <p:nvPr/>
          </p:nvSpPr>
          <p:spPr bwMode="auto">
            <a:xfrm>
              <a:off x="3181935" y="1768292"/>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26" name="矩形 24"/>
            <p:cNvSpPr>
              <a:spLocks noChangeArrowheads="1"/>
            </p:cNvSpPr>
            <p:nvPr/>
          </p:nvSpPr>
          <p:spPr bwMode="auto">
            <a:xfrm>
              <a:off x="3864447" y="1768292"/>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27" name="矩形 25"/>
            <p:cNvSpPr>
              <a:spLocks noChangeArrowheads="1"/>
            </p:cNvSpPr>
            <p:nvPr/>
          </p:nvSpPr>
          <p:spPr bwMode="auto">
            <a:xfrm>
              <a:off x="4558056" y="1763688"/>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28" name="矩形 26"/>
            <p:cNvSpPr>
              <a:spLocks noChangeArrowheads="1"/>
            </p:cNvSpPr>
            <p:nvPr/>
          </p:nvSpPr>
          <p:spPr bwMode="auto">
            <a:xfrm>
              <a:off x="5222627" y="1763688"/>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29" name="矩形 27"/>
            <p:cNvSpPr>
              <a:spLocks noChangeArrowheads="1"/>
            </p:cNvSpPr>
            <p:nvPr/>
          </p:nvSpPr>
          <p:spPr bwMode="auto">
            <a:xfrm>
              <a:off x="5905139" y="1763688"/>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pic>
          <p:nvPicPr>
            <p:cNvPr id="30" name="图片 2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672" y="2488806"/>
              <a:ext cx="584902"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图片 2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52339" y="2488806"/>
              <a:ext cx="556392"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图片 3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34536" y="2488806"/>
              <a:ext cx="557023"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图片 3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7364" y="2488806"/>
              <a:ext cx="584902"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图片 3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93031" y="2488806"/>
              <a:ext cx="556392"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图片 3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75228" y="2488806"/>
              <a:ext cx="557023"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图片 3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58056" y="2488806"/>
              <a:ext cx="584902"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图片 3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33723" y="2488806"/>
              <a:ext cx="556392"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图片 3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15920" y="2488806"/>
              <a:ext cx="557023"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矩形 37"/>
            <p:cNvSpPr>
              <a:spLocks noChangeArrowheads="1"/>
            </p:cNvSpPr>
            <p:nvPr/>
          </p:nvSpPr>
          <p:spPr bwMode="auto">
            <a:xfrm>
              <a:off x="476672" y="3208886"/>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40" name="矩形 38"/>
            <p:cNvSpPr>
              <a:spLocks noChangeArrowheads="1"/>
            </p:cNvSpPr>
            <p:nvPr/>
          </p:nvSpPr>
          <p:spPr bwMode="auto">
            <a:xfrm>
              <a:off x="1141243" y="3208886"/>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41" name="矩形 39"/>
            <p:cNvSpPr>
              <a:spLocks noChangeArrowheads="1"/>
            </p:cNvSpPr>
            <p:nvPr/>
          </p:nvSpPr>
          <p:spPr bwMode="auto">
            <a:xfrm>
              <a:off x="1823755" y="3208886"/>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42" name="矩形 40"/>
            <p:cNvSpPr>
              <a:spLocks noChangeArrowheads="1"/>
            </p:cNvSpPr>
            <p:nvPr/>
          </p:nvSpPr>
          <p:spPr bwMode="auto">
            <a:xfrm>
              <a:off x="2517364" y="3213490"/>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43" name="矩形 41"/>
            <p:cNvSpPr>
              <a:spLocks noChangeArrowheads="1"/>
            </p:cNvSpPr>
            <p:nvPr/>
          </p:nvSpPr>
          <p:spPr bwMode="auto">
            <a:xfrm>
              <a:off x="3181935" y="3213490"/>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44" name="矩形 42"/>
            <p:cNvSpPr>
              <a:spLocks noChangeArrowheads="1"/>
            </p:cNvSpPr>
            <p:nvPr/>
          </p:nvSpPr>
          <p:spPr bwMode="auto">
            <a:xfrm>
              <a:off x="3864447" y="3213490"/>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45" name="矩形 43"/>
            <p:cNvSpPr>
              <a:spLocks noChangeArrowheads="1"/>
            </p:cNvSpPr>
            <p:nvPr/>
          </p:nvSpPr>
          <p:spPr bwMode="auto">
            <a:xfrm>
              <a:off x="4558056" y="3208886"/>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46" name="矩形 44"/>
            <p:cNvSpPr>
              <a:spLocks noChangeArrowheads="1"/>
            </p:cNvSpPr>
            <p:nvPr/>
          </p:nvSpPr>
          <p:spPr bwMode="auto">
            <a:xfrm>
              <a:off x="5222627" y="3208886"/>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47" name="矩形 45"/>
            <p:cNvSpPr>
              <a:spLocks noChangeArrowheads="1"/>
            </p:cNvSpPr>
            <p:nvPr/>
          </p:nvSpPr>
          <p:spPr bwMode="auto">
            <a:xfrm>
              <a:off x="5905139" y="3208886"/>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pic>
          <p:nvPicPr>
            <p:cNvPr id="48" name="图片 4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0353" y="3928966"/>
              <a:ext cx="584902"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图片 4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6020" y="3928966"/>
              <a:ext cx="556392"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图片 4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28217" y="3928966"/>
              <a:ext cx="557023"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图片 4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1045" y="3928966"/>
              <a:ext cx="584902"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图片 5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86712" y="3928966"/>
              <a:ext cx="556392"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图片 5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68909" y="3928966"/>
              <a:ext cx="557023"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图片 5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51737" y="3928966"/>
              <a:ext cx="584902"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图片 5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27404" y="3928966"/>
              <a:ext cx="556392"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图片 5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09601" y="3928966"/>
              <a:ext cx="557023"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矩形 55"/>
            <p:cNvSpPr>
              <a:spLocks noChangeArrowheads="1"/>
            </p:cNvSpPr>
            <p:nvPr/>
          </p:nvSpPr>
          <p:spPr bwMode="auto">
            <a:xfrm>
              <a:off x="470353" y="4649046"/>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58" name="矩形 56"/>
            <p:cNvSpPr>
              <a:spLocks noChangeArrowheads="1"/>
            </p:cNvSpPr>
            <p:nvPr/>
          </p:nvSpPr>
          <p:spPr bwMode="auto">
            <a:xfrm>
              <a:off x="1134924" y="4649046"/>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59" name="矩形 57"/>
            <p:cNvSpPr>
              <a:spLocks noChangeArrowheads="1"/>
            </p:cNvSpPr>
            <p:nvPr/>
          </p:nvSpPr>
          <p:spPr bwMode="auto">
            <a:xfrm>
              <a:off x="1817436" y="4649046"/>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60" name="矩形 58"/>
            <p:cNvSpPr>
              <a:spLocks noChangeArrowheads="1"/>
            </p:cNvSpPr>
            <p:nvPr/>
          </p:nvSpPr>
          <p:spPr bwMode="auto">
            <a:xfrm>
              <a:off x="2511045" y="4653650"/>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61" name="矩形 59"/>
            <p:cNvSpPr>
              <a:spLocks noChangeArrowheads="1"/>
            </p:cNvSpPr>
            <p:nvPr/>
          </p:nvSpPr>
          <p:spPr bwMode="auto">
            <a:xfrm>
              <a:off x="3175616" y="4653650"/>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62" name="矩形 60"/>
            <p:cNvSpPr>
              <a:spLocks noChangeArrowheads="1"/>
            </p:cNvSpPr>
            <p:nvPr/>
          </p:nvSpPr>
          <p:spPr bwMode="auto">
            <a:xfrm>
              <a:off x="3858128" y="4653650"/>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63" name="矩形 61"/>
            <p:cNvSpPr>
              <a:spLocks noChangeArrowheads="1"/>
            </p:cNvSpPr>
            <p:nvPr/>
          </p:nvSpPr>
          <p:spPr bwMode="auto">
            <a:xfrm>
              <a:off x="4551737" y="4649046"/>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64" name="矩形 62"/>
            <p:cNvSpPr>
              <a:spLocks noChangeArrowheads="1"/>
            </p:cNvSpPr>
            <p:nvPr/>
          </p:nvSpPr>
          <p:spPr bwMode="auto">
            <a:xfrm>
              <a:off x="5216308" y="4649046"/>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65" name="矩形 63"/>
            <p:cNvSpPr>
              <a:spLocks noChangeArrowheads="1"/>
            </p:cNvSpPr>
            <p:nvPr/>
          </p:nvSpPr>
          <p:spPr bwMode="auto">
            <a:xfrm>
              <a:off x="5898820" y="4649046"/>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pic>
          <p:nvPicPr>
            <p:cNvPr id="66" name="图片 6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0353" y="5374164"/>
              <a:ext cx="584902"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图片 6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6020" y="5374164"/>
              <a:ext cx="556392"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图片 6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28217" y="5374164"/>
              <a:ext cx="557023"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 name="图片 6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1045" y="5374164"/>
              <a:ext cx="584902"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图片 6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86712" y="5374164"/>
              <a:ext cx="556392"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 name="图片 6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68909" y="5374164"/>
              <a:ext cx="557023"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 name="图片 7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51737" y="5374164"/>
              <a:ext cx="584902"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 name="图片 7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27404" y="5374164"/>
              <a:ext cx="556392"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图片 7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09601" y="5374164"/>
              <a:ext cx="557023" cy="57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矩形 73"/>
            <p:cNvSpPr>
              <a:spLocks noChangeArrowheads="1"/>
            </p:cNvSpPr>
            <p:nvPr/>
          </p:nvSpPr>
          <p:spPr bwMode="auto">
            <a:xfrm>
              <a:off x="470353" y="6094244"/>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76" name="矩形 74"/>
            <p:cNvSpPr>
              <a:spLocks noChangeArrowheads="1"/>
            </p:cNvSpPr>
            <p:nvPr/>
          </p:nvSpPr>
          <p:spPr bwMode="auto">
            <a:xfrm>
              <a:off x="1134924" y="6094244"/>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77" name="矩形 75"/>
            <p:cNvSpPr>
              <a:spLocks noChangeArrowheads="1"/>
            </p:cNvSpPr>
            <p:nvPr/>
          </p:nvSpPr>
          <p:spPr bwMode="auto">
            <a:xfrm>
              <a:off x="1817436" y="6094244"/>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78" name="矩形 76"/>
            <p:cNvSpPr>
              <a:spLocks noChangeArrowheads="1"/>
            </p:cNvSpPr>
            <p:nvPr/>
          </p:nvSpPr>
          <p:spPr bwMode="auto">
            <a:xfrm>
              <a:off x="2511045" y="6098848"/>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79" name="矩形 77"/>
            <p:cNvSpPr>
              <a:spLocks noChangeArrowheads="1"/>
            </p:cNvSpPr>
            <p:nvPr/>
          </p:nvSpPr>
          <p:spPr bwMode="auto">
            <a:xfrm>
              <a:off x="3175616" y="6098848"/>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80" name="矩形 78"/>
            <p:cNvSpPr>
              <a:spLocks noChangeArrowheads="1"/>
            </p:cNvSpPr>
            <p:nvPr/>
          </p:nvSpPr>
          <p:spPr bwMode="auto">
            <a:xfrm>
              <a:off x="3858128" y="6098848"/>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81" name="矩形 79"/>
            <p:cNvSpPr>
              <a:spLocks noChangeArrowheads="1"/>
            </p:cNvSpPr>
            <p:nvPr/>
          </p:nvSpPr>
          <p:spPr bwMode="auto">
            <a:xfrm>
              <a:off x="4551737" y="6094244"/>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82" name="矩形 80"/>
            <p:cNvSpPr>
              <a:spLocks noChangeArrowheads="1"/>
            </p:cNvSpPr>
            <p:nvPr/>
          </p:nvSpPr>
          <p:spPr bwMode="auto">
            <a:xfrm>
              <a:off x="5216308" y="6094244"/>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83" name="矩形 81"/>
            <p:cNvSpPr>
              <a:spLocks noChangeArrowheads="1"/>
            </p:cNvSpPr>
            <p:nvPr/>
          </p:nvSpPr>
          <p:spPr bwMode="auto">
            <a:xfrm>
              <a:off x="5898820" y="6094244"/>
              <a:ext cx="578583" cy="578583"/>
            </a:xfrm>
            <a:prstGeom prst="rect">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grpSp>
      <p:sp>
        <p:nvSpPr>
          <p:cNvPr id="84" name="矩形 1"/>
          <p:cNvSpPr>
            <a:spLocks noChangeArrowheads="1"/>
          </p:cNvSpPr>
          <p:nvPr/>
        </p:nvSpPr>
        <p:spPr bwMode="auto">
          <a:xfrm>
            <a:off x="2109925" y="8141380"/>
            <a:ext cx="3937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r>
              <a:rPr lang="en-US" altLang="ko-KR" dirty="0">
                <a:latin typeface="Times New Roman" panose="02020603050405020304" pitchFamily="18" charset="0"/>
                <a:ea typeface="BatangChe" panose="02030609000101010101" pitchFamily="49" charset="-127"/>
                <a:cs typeface="Times New Roman" panose="02020603050405020304" pitchFamily="18" charset="0"/>
              </a:rPr>
              <a:t>(</a:t>
            </a:r>
            <a:r>
              <a:rPr lang="en-US" altLang="ko-KR" dirty="0">
                <a:latin typeface="Times New Roman" panose="02020603050405020304" pitchFamily="18" charset="0"/>
                <a:ea typeface="Dotum" pitchFamily="34" charset="-127"/>
                <a:cs typeface="Times New Roman" panose="02020603050405020304" pitchFamily="18" charset="0"/>
              </a:rPr>
              <a:t>a) </a:t>
            </a:r>
            <a:endParaRPr lang="zh-CN" altLang="en-US" dirty="0"/>
          </a:p>
        </p:txBody>
      </p:sp>
      <p:sp>
        <p:nvSpPr>
          <p:cNvPr id="85" name="矩形 83"/>
          <p:cNvSpPr>
            <a:spLocks noChangeArrowheads="1"/>
          </p:cNvSpPr>
          <p:nvPr/>
        </p:nvSpPr>
        <p:spPr bwMode="auto">
          <a:xfrm>
            <a:off x="4790316" y="8115219"/>
            <a:ext cx="4016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r>
              <a:rPr lang="en-US" altLang="ko-KR" dirty="0">
                <a:latin typeface="Times New Roman" panose="02020603050405020304" pitchFamily="18" charset="0"/>
                <a:ea typeface="BatangChe" panose="02030609000101010101" pitchFamily="49" charset="-127"/>
                <a:cs typeface="Times New Roman" panose="02020603050405020304" pitchFamily="18" charset="0"/>
              </a:rPr>
              <a:t>(</a:t>
            </a:r>
            <a:r>
              <a:rPr lang="en-US" altLang="ko-KR" dirty="0">
                <a:latin typeface="Times New Roman" panose="02020603050405020304" pitchFamily="18" charset="0"/>
                <a:ea typeface="Dotum" pitchFamily="34" charset="-127"/>
                <a:cs typeface="Times New Roman" panose="02020603050405020304" pitchFamily="18" charset="0"/>
              </a:rPr>
              <a:t>b) </a:t>
            </a:r>
            <a:endParaRPr lang="zh-CN"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fld id="{FEFDF355-FEC9-4751-8CE1-29FFE078532E}" type="slidenum">
              <a:rPr lang="en-US" altLang="ko-KR">
                <a:latin typeface="Arial" panose="020B0604020202020204" pitchFamily="34" charset="0"/>
              </a:rPr>
            </a:fld>
            <a:endParaRPr lang="en-US" altLang="ko-KR">
              <a:latin typeface="Arial" panose="020B0604020202020204" pitchFamily="34" charset="0"/>
            </a:endParaRPr>
          </a:p>
        </p:txBody>
      </p:sp>
      <p:sp>
        <p:nvSpPr>
          <p:cNvPr id="20483" name="Rectangle 2"/>
          <p:cNvSpPr>
            <a:spLocks noChangeArrowheads="1"/>
          </p:cNvSpPr>
          <p:nvPr/>
        </p:nvSpPr>
        <p:spPr bwMode="auto">
          <a:xfrm>
            <a:off x="188913" y="920750"/>
            <a:ext cx="4051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lnSpc>
                <a:spcPct val="130000"/>
              </a:lnSpc>
              <a:spcBef>
                <a:spcPct val="20000"/>
              </a:spcBef>
            </a:pPr>
            <a:r>
              <a:rPr lang="en-US" altLang="ko-KR" b="1">
                <a:latin typeface="Arial" panose="020B0604020202020204" pitchFamily="34" charset="0"/>
                <a:ea typeface="BatangChe" pitchFamily="49" charset="-128"/>
                <a:cs typeface="Times New Roman" panose="02020603050405020304" pitchFamily="18" charset="0"/>
              </a:rPr>
              <a:t>    3.2   </a:t>
            </a:r>
            <a:r>
              <a:rPr lang="en-US" altLang="zh-CN" b="1">
                <a:latin typeface="Arial" panose="020B0604020202020204" pitchFamily="34" charset="0"/>
                <a:ea typeface="BatangChe" pitchFamily="49" charset="-128"/>
                <a:cs typeface="Times New Roman" panose="02020603050405020304" pitchFamily="18" charset="0"/>
              </a:rPr>
              <a:t>Back-light Unit </a:t>
            </a:r>
            <a:endParaRPr lang="en-US" altLang="ko-KR" b="1">
              <a:solidFill>
                <a:srgbClr val="0000FF"/>
              </a:solidFill>
              <a:latin typeface="微软雅黑" panose="020B0503020204020204" pitchFamily="34" charset="-122"/>
              <a:ea typeface="微软雅黑" panose="020B0503020204020204" pitchFamily="34" charset="-122"/>
              <a:cs typeface="Times New Roman" panose="02020603050405020304" pitchFamily="18" charset="0"/>
            </a:endParaRPr>
          </a:p>
        </p:txBody>
      </p:sp>
      <p:graphicFrame>
        <p:nvGraphicFramePr>
          <p:cNvPr id="11395" name="Group 131"/>
          <p:cNvGraphicFramePr>
            <a:graphicFrameLocks noGrp="1"/>
          </p:cNvGraphicFramePr>
          <p:nvPr/>
        </p:nvGraphicFramePr>
        <p:xfrm>
          <a:off x="214313" y="1928813"/>
          <a:ext cx="6296025" cy="4932366"/>
        </p:xfrm>
        <a:graphic>
          <a:graphicData uri="http://schemas.openxmlformats.org/drawingml/2006/table">
            <a:tbl>
              <a:tblPr/>
              <a:tblGrid>
                <a:gridCol w="966787"/>
                <a:gridCol w="1100138"/>
                <a:gridCol w="565150"/>
                <a:gridCol w="727075"/>
                <a:gridCol w="608012"/>
                <a:gridCol w="531813"/>
                <a:gridCol w="528637"/>
                <a:gridCol w="1268413"/>
              </a:tblGrid>
              <a:tr h="317500">
                <a:tc gridSpan="3">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1" i="0" u="none" strike="noStrike" cap="none" normalizeH="0" baseline="0" dirty="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Parameter</a:t>
                      </a:r>
                      <a:endParaRPr kumimoji="1" lang="en-US" altLang="ko-KR" sz="1200" b="0" i="0" u="none" strike="noStrike" cap="none" normalizeH="0" baseline="0" dirty="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FFFFCC"/>
                    </a:solidFill>
                  </a:tcPr>
                </a:tc>
                <a:tc hMerge="1">
                  <a:tcPr/>
                </a:tc>
                <a:tc h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1"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Min.</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1"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Typ.</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1"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Max.</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1"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Unit</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1"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Remarks</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FFFFCC"/>
                    </a:solidFill>
                  </a:tcPr>
                </a:tc>
              </a:tr>
              <a:tr h="528638">
                <a:tc grid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Power supply voltage for  Back light</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dirty="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V</a:t>
                      </a:r>
                      <a:r>
                        <a:rPr kumimoji="1" lang="en-US" altLang="ko-KR" sz="1200" b="0" i="0" u="none" strike="noStrike" cap="none" normalizeH="0" baseline="-30000" dirty="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LED</a:t>
                      </a:r>
                      <a:endParaRPr kumimoji="1" lang="en-US" altLang="ko-KR" sz="1200" b="0" i="0" u="none" strike="noStrike" cap="none" normalizeH="0" baseline="-30000" dirty="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a:t>
                      </a: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90" marB="179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宋体" panose="02010600030101010101" pitchFamily="2" charset="-122"/>
                        </a:rPr>
                        <a:t>-</a:t>
                      </a:r>
                      <a:endParaRPr kumimoji="1" lang="en-US" altLang="zh-CN" sz="1200" b="0" i="0" u="none" strike="noStrike" cap="none" normalizeH="0" baseline="0" dirty="0">
                        <a:ln>
                          <a:noFill/>
                        </a:ln>
                        <a:solidFill>
                          <a:srgbClr val="0000FF"/>
                        </a:solidFill>
                        <a:effectLst/>
                        <a:latin typeface="Arial" panose="020B0604020202020204" pitchFamily="34" charset="0"/>
                        <a:ea typeface="宋体" panose="02010600030101010101" pitchFamily="2" charset="-122"/>
                      </a:endParaRPr>
                    </a:p>
                  </a:txBody>
                  <a:tcPr marL="0" marR="39600" marT="17990" marB="179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20</a:t>
                      </a: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90" marB="179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rPr>
                        <a:t>V</a:t>
                      </a:r>
                      <a:endParaRPr kumimoji="1" lang="en-US" altLang="ko-KR" sz="1200" b="0" i="0" u="none" strike="noStrike" cap="none" normalizeH="0" baseline="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endParaRPr kumimoji="1" lang="en-US" altLang="zh-CN" sz="1200" b="0" i="0" u="none" strike="noStrike" cap="none" normalizeH="0" baseline="0">
                        <a:ln>
                          <a:noFill/>
                        </a:ln>
                        <a:solidFill>
                          <a:srgbClr val="0000FF"/>
                        </a:solidFill>
                        <a:effectLst/>
                        <a:latin typeface="Arial" panose="020B0604020202020204" pitchFamily="34" charset="0"/>
                        <a:ea typeface="Gulim" pitchFamily="34" charset="-127"/>
                      </a:endParaRPr>
                    </a:p>
                    <a:p>
                      <a:pPr marL="0" marR="0" lvl="0" indent="0" algn="ctr" defTabSz="914400" rtl="0" eaLnBrk="1" fontAlgn="base" latinLnBrk="1" hangingPunct="1">
                        <a:lnSpc>
                          <a:spcPct val="100000"/>
                        </a:lnSpc>
                        <a:spcBef>
                          <a:spcPct val="20000"/>
                        </a:spcBef>
                        <a:spcAft>
                          <a:spcPct val="0"/>
                        </a:spcAft>
                        <a:buClrTx/>
                        <a:buSzTx/>
                        <a:buFontTx/>
                        <a:buNone/>
                      </a:pPr>
                      <a:endParaRPr kumimoji="1" lang="en-US" altLang="zh-CN" sz="1200" b="0" i="0" u="none" strike="noStrike" cap="none" normalizeH="0" baseline="0">
                        <a:ln>
                          <a:noFill/>
                        </a:ln>
                        <a:solidFill>
                          <a:srgbClr val="0000FF"/>
                        </a:solidFill>
                        <a:effectLst/>
                        <a:latin typeface="Arial" panose="020B0604020202020204" pitchFamily="34" charset="0"/>
                        <a:ea typeface="Gulim" pitchFamily="34" charset="-127"/>
                      </a:endParaRPr>
                    </a:p>
                  </a:txBody>
                  <a:tcPr marL="0" marR="0" marT="0" marB="0" anchor="ctr"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8638">
                <a:tc grid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Power supply Current for  Back light</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dirty="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I</a:t>
                      </a:r>
                      <a:r>
                        <a:rPr kumimoji="1" lang="en-US" altLang="ko-KR" sz="1200" b="0" i="0" u="none" strike="noStrike" cap="none" normalizeH="0" baseline="-30000" dirty="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LED</a:t>
                      </a:r>
                      <a:endParaRPr kumimoji="1" lang="en-US" altLang="ko-KR" sz="1200" b="0" i="0" u="none" strike="noStrike" cap="none" normalizeH="0" baseline="-30000" dirty="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a:t>
                      </a: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T="45702" marB="4570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rPr>
                        <a:t>-</a:t>
                      </a:r>
                      <a:endParaRPr kumimoji="1" lang="en-US" altLang="zh-CN"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2" marB="4570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dirty="0" smtClean="0">
                          <a:ln>
                            <a:noFill/>
                          </a:ln>
                          <a:solidFill>
                            <a:srgbClr val="FF0000"/>
                          </a:solidFill>
                          <a:effectLst/>
                          <a:latin typeface="Arial" panose="020B0604020202020204" pitchFamily="34" charset="0"/>
                          <a:ea typeface="BatangChe" panose="02030609000101010101" pitchFamily="49" charset="-127"/>
                          <a:cs typeface="Times New Roman" panose="02020603050405020304" pitchFamily="18" charset="0"/>
                        </a:rPr>
                        <a:t>150</a:t>
                      </a:r>
                      <a:endParaRPr kumimoji="1" lang="en-US" altLang="zh-CN" sz="1200" b="0" i="0" u="none" strike="noStrike" cap="none" normalizeH="0" baseline="0" dirty="0">
                        <a:ln>
                          <a:noFill/>
                        </a:ln>
                        <a:solidFill>
                          <a:srgbClr val="FF0000"/>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2" marB="4570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rPr>
                        <a:t>mA</a:t>
                      </a:r>
                      <a:endParaRPr kumimoji="1" lang="en-US" altLang="ko-KR" sz="1200" b="0" i="0" u="none" strike="noStrike" cap="none" normalizeH="0" baseline="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6 Channel</a:t>
                      </a:r>
                      <a:b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b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25mA/CH</a:t>
                      </a: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0" marT="0" marB="0" anchor="ctr"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8638">
                <a:tc grid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Power supply for  Back light</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cs typeface="Times New Roman" panose="02020603050405020304" pitchFamily="18" charset="0"/>
                        </a:rPr>
                        <a:t>P</a:t>
                      </a:r>
                      <a:r>
                        <a:rPr kumimoji="1" lang="en-US" altLang="ko-KR" sz="1200" b="0" i="0" u="none" strike="noStrike" cap="none" normalizeH="0" baseline="-25000">
                          <a:ln>
                            <a:noFill/>
                          </a:ln>
                          <a:solidFill>
                            <a:schemeClr val="tx1"/>
                          </a:solidFill>
                          <a:effectLst/>
                          <a:latin typeface="Arial" panose="020B0604020202020204" pitchFamily="34" charset="0"/>
                          <a:ea typeface="Gulim" pitchFamily="34" charset="-127"/>
                        </a:rPr>
                        <a:t>LED</a:t>
                      </a:r>
                      <a:endParaRPr kumimoji="1" lang="el-GR" altLang="ko-KR" sz="1200" b="0" i="0" u="none" strike="noStrike" cap="none" normalizeH="0" baseline="-25000">
                        <a:ln>
                          <a:noFill/>
                        </a:ln>
                        <a:solidFill>
                          <a:schemeClr val="tx1"/>
                        </a:solidFill>
                        <a:effectLst/>
                        <a:latin typeface="Arial" panose="020B0604020202020204" pitchFamily="34" charset="0"/>
                        <a:ea typeface="Gulim" pitchFamily="34" charset="-127"/>
                      </a:endParaRPr>
                    </a:p>
                  </a:txBody>
                  <a:tcPr marL="0" marR="39600" marT="17990" marB="179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a:t>
                      </a: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90" marB="179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a:t>
                      </a: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90" marB="179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0" i="0" u="none" strike="noStrike" cap="none" normalizeH="0" baseline="0" dirty="0" smtClean="0">
                          <a:ln>
                            <a:noFill/>
                          </a:ln>
                          <a:solidFill>
                            <a:srgbClr val="FF0000"/>
                          </a:solidFill>
                          <a:effectLst/>
                          <a:latin typeface="Arial" panose="020B0604020202020204" pitchFamily="34" charset="0"/>
                          <a:ea typeface="Gulim" pitchFamily="34" charset="-127"/>
                        </a:rPr>
                        <a:t>3</a:t>
                      </a:r>
                      <a:endParaRPr kumimoji="1" lang="en-US" altLang="zh-CN" sz="1200" b="0" i="0" u="none" strike="noStrike" cap="none" normalizeH="0" baseline="0" dirty="0">
                        <a:ln>
                          <a:noFill/>
                        </a:ln>
                        <a:solidFill>
                          <a:srgbClr val="FF0000"/>
                        </a:solidFill>
                        <a:effectLst/>
                        <a:latin typeface="Arial" panose="020B0604020202020204" pitchFamily="34" charset="0"/>
                        <a:ea typeface="Gulim" pitchFamily="34" charset="-127"/>
                      </a:endParaRPr>
                    </a:p>
                  </a:txBody>
                  <a:tcPr marL="0" marR="39600" marT="17990" marB="179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rPr>
                        <a:t>W</a:t>
                      </a:r>
                      <a:endParaRPr kumimoji="1" lang="en-US" altLang="ko-KR"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39600" marT="17990" marB="179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rgbClr val="0000FF"/>
                          </a:solidFill>
                          <a:effectLst/>
                          <a:latin typeface="Arial" panose="020B0604020202020204" pitchFamily="34" charset="0"/>
                          <a:ea typeface="Gulim" pitchFamily="34" charset="-127"/>
                        </a:rPr>
                        <a:t>Note 1</a:t>
                      </a:r>
                      <a:endParaRPr kumimoji="1" lang="en-US" altLang="zh-CN" sz="1200" b="0" i="0" u="none" strike="noStrike" cap="none" normalizeH="0" baseline="0">
                        <a:ln>
                          <a:noFill/>
                        </a:ln>
                        <a:solidFill>
                          <a:srgbClr val="0000FF"/>
                        </a:solidFill>
                        <a:effectLst/>
                        <a:latin typeface="Arial" panose="020B0604020202020204" pitchFamily="34" charset="0"/>
                        <a:ea typeface="Gulim" pitchFamily="34" charset="-127"/>
                      </a:endParaRPr>
                    </a:p>
                  </a:txBody>
                  <a:tcPr marL="0" marR="0" marT="0" marB="0" anchor="ctr"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8638">
                <a:tc row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EN Control Level</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Backlight on</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V</a:t>
                      </a:r>
                      <a:r>
                        <a:rPr kumimoji="1" lang="en-US" altLang="ko-KR" sz="1200" b="0" i="0" u="none" strike="noStrike" cap="none" normalizeH="0" baseline="-3000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ENH</a:t>
                      </a:r>
                      <a:endParaRPr kumimoji="1" lang="en-US" altLang="ko-KR" sz="1200" b="0" i="0" u="none" strike="noStrike" cap="none" normalizeH="0" baseline="-3000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2</a:t>
                      </a: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T="45702" marB="4570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rPr>
                        <a:t>-</a:t>
                      </a:r>
                      <a:endParaRPr kumimoji="1" lang="en-US" altLang="zh-CN"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2" marB="4570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rPr>
                        <a:t>-</a:t>
                      </a:r>
                      <a:endParaRPr kumimoji="1" lang="en-US" altLang="zh-CN"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2" marB="4570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FF"/>
                          </a:solidFill>
                          <a:effectLst/>
                          <a:latin typeface="Arial" panose="020B0604020202020204" pitchFamily="34" charset="0"/>
                          <a:ea typeface="Gulim" pitchFamily="34" charset="-127"/>
                        </a:rPr>
                        <a:t>V</a:t>
                      </a:r>
                      <a:endParaRPr kumimoji="1" lang="en-US" altLang="ko-KR" sz="1200" b="0" i="0" u="none" strike="noStrike" cap="none" normalizeH="0" baseline="0">
                        <a:ln>
                          <a:noFill/>
                        </a:ln>
                        <a:solidFill>
                          <a:srgbClr val="0000FF"/>
                        </a:solidFill>
                        <a:effectLst/>
                        <a:latin typeface="Arial" panose="020B0604020202020204" pitchFamily="34" charset="0"/>
                        <a:ea typeface="Gulim" pitchFamily="34" charset="-127"/>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a:ln>
                            <a:noFill/>
                          </a:ln>
                          <a:solidFill>
                            <a:srgbClr val="0000FF"/>
                          </a:solidFill>
                          <a:effectLst/>
                          <a:latin typeface="Arial" panose="020B0604020202020204" pitchFamily="34" charset="0"/>
                          <a:ea typeface="Gulim" pitchFamily="34" charset="-127"/>
                        </a:rPr>
                        <a:t>EN logic high voltage</a:t>
                      </a:r>
                      <a:endParaRPr kumimoji="1" lang="en-US" altLang="zh-CN" sz="1200" b="0" i="0" u="none" strike="noStrike" cap="none" normalizeH="0" baseline="0">
                        <a:ln>
                          <a:noFill/>
                        </a:ln>
                        <a:solidFill>
                          <a:srgbClr val="0000FF"/>
                        </a:solidFill>
                        <a:effectLst/>
                        <a:latin typeface="Arial" panose="020B0604020202020204" pitchFamily="34" charset="0"/>
                        <a:ea typeface="Gulim" pitchFamily="34" charset="-127"/>
                      </a:endParaRPr>
                    </a:p>
                  </a:txBody>
                  <a:tcPr marT="45701" marB="45701" anchor="ctr"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8638">
                <a:tc v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Backlight off</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V</a:t>
                      </a:r>
                      <a:r>
                        <a:rPr kumimoji="1" lang="en-US" altLang="ko-KR" sz="1200" b="0" i="0" u="none" strike="noStrike" cap="none" normalizeH="0" baseline="-3000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ENL</a:t>
                      </a:r>
                      <a:endParaRPr kumimoji="1" lang="en-US" altLang="ko-KR" sz="1200" b="0" i="0" u="none" strike="noStrike" cap="none" normalizeH="0" baseline="-3000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rgbClr val="0000FF"/>
                          </a:solidFill>
                          <a:effectLst/>
                          <a:latin typeface="Arial" panose="020B0604020202020204" pitchFamily="34" charset="0"/>
                          <a:ea typeface="Gulim" pitchFamily="34" charset="-127"/>
                        </a:rPr>
                        <a:t>0</a:t>
                      </a:r>
                      <a:endParaRPr kumimoji="1" lang="en-US" altLang="zh-CN" sz="1200" b="0" i="0" u="none" strike="noStrike" cap="none" normalizeH="0" baseline="0">
                        <a:ln>
                          <a:noFill/>
                        </a:ln>
                        <a:solidFill>
                          <a:srgbClr val="0000FF"/>
                        </a:solidFill>
                        <a:effectLst/>
                        <a:latin typeface="Arial" panose="020B0604020202020204" pitchFamily="34" charset="0"/>
                        <a:ea typeface="Gulim" pitchFamily="34" charset="-127"/>
                      </a:endParaRPr>
                    </a:p>
                  </a:txBody>
                  <a:tcPr marT="45702" marB="4570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rPr>
                        <a:t>-</a:t>
                      </a:r>
                      <a:endParaRPr kumimoji="1" lang="en-US" altLang="zh-CN"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2" marB="4570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rPr>
                        <a:t>0.8</a:t>
                      </a:r>
                      <a:endParaRPr kumimoji="1" lang="en-US" altLang="zh-CN"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2" marB="4570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rPr>
                        <a:t>V</a:t>
                      </a:r>
                      <a:endParaRPr kumimoji="1" lang="en-US" altLang="ko-KR" sz="1200" b="0" i="0" u="none" strike="noStrike" cap="none" normalizeH="0" baseline="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rgbClr val="0000FF"/>
                          </a:solidFill>
                          <a:effectLst/>
                          <a:latin typeface="Arial" panose="020B0604020202020204" pitchFamily="34" charset="0"/>
                          <a:ea typeface="Gulim" pitchFamily="34" charset="-127"/>
                        </a:rPr>
                        <a:t>EN logic low voltage</a:t>
                      </a:r>
                      <a:endParaRPr kumimoji="1" lang="en-US" altLang="zh-CN" sz="1200" b="0" i="0" u="none" strike="noStrike" cap="none" normalizeH="0" baseline="0">
                        <a:ln>
                          <a:noFill/>
                        </a:ln>
                        <a:solidFill>
                          <a:srgbClr val="0000FF"/>
                        </a:solidFill>
                        <a:effectLst/>
                        <a:latin typeface="Arial" panose="020B0604020202020204" pitchFamily="34" charset="0"/>
                        <a:ea typeface="Gulim" pitchFamily="34" charset="-127"/>
                      </a:endParaRPr>
                    </a:p>
                  </a:txBody>
                  <a:tcPr marT="45701" marB="45701" anchor="ctr"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8638">
                <a:tc row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PWM Control Level</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PWM High Level</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V</a:t>
                      </a:r>
                      <a:r>
                        <a:rPr kumimoji="1" lang="en-US" altLang="ko-KR" sz="1200" b="0" i="0" u="none" strike="noStrike" cap="none" normalizeH="0" baseline="-3000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PML</a:t>
                      </a:r>
                      <a:endParaRPr kumimoji="1" lang="en-US" altLang="ko-KR" sz="1200" b="0" i="0" u="none" strike="noStrike" cap="none" normalizeH="0" baseline="-3000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2</a:t>
                      </a: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T="45702" marB="4570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rPr>
                        <a:t>-</a:t>
                      </a:r>
                      <a:endParaRPr kumimoji="1" lang="en-US" altLang="zh-CN"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2" marB="4570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rPr>
                        <a:t>-</a:t>
                      </a:r>
                      <a:endParaRPr kumimoji="1" lang="en-US" altLang="zh-CN"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2" marB="4570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rPr>
                        <a:t>V</a:t>
                      </a:r>
                      <a:endParaRPr kumimoji="1" lang="en-US" altLang="ko-KR"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endParaRPr kumimoji="1" lang="en-US" altLang="zh-CN" sz="1200" b="0" i="0" u="none" strike="noStrike" cap="none" normalizeH="0" baseline="0">
                        <a:ln>
                          <a:noFill/>
                        </a:ln>
                        <a:solidFill>
                          <a:srgbClr val="0000FF"/>
                        </a:solidFill>
                        <a:effectLst/>
                        <a:latin typeface="Arial" panose="020B0604020202020204" pitchFamily="34" charset="0"/>
                        <a:ea typeface="Gulim" pitchFamily="34" charset="-127"/>
                      </a:endParaRPr>
                    </a:p>
                  </a:txBody>
                  <a:tcPr marT="45701" marB="45701" anchor="ctr"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8638">
                <a:tc v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PWM Low Level</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V</a:t>
                      </a:r>
                      <a:r>
                        <a:rPr kumimoji="1" lang="en-US" altLang="ko-KR" sz="1200" b="0" i="0" u="none" strike="noStrike" cap="none" normalizeH="0" baseline="-3000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PML</a:t>
                      </a:r>
                      <a:endParaRPr kumimoji="1" lang="en-US" altLang="ko-KR" sz="1200" b="0" i="0" u="none" strike="noStrike" cap="none" normalizeH="0" baseline="-3000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0</a:t>
                      </a: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T="45702" marB="4570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rPr>
                        <a:t>-</a:t>
                      </a:r>
                      <a:endParaRPr kumimoji="1" lang="en-US" altLang="zh-CN"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2" marB="4570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rPr>
                        <a:t>0.8</a:t>
                      </a:r>
                      <a:endParaRPr kumimoji="1" lang="en-US" altLang="zh-CN"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2" marB="4570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rPr>
                        <a:t>V</a:t>
                      </a:r>
                      <a:endParaRPr kumimoji="1" lang="en-US" altLang="ko-KR"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endParaRPr kumimoji="1" lang="en-US" altLang="zh-CN" sz="1200" b="0" i="0" u="none" strike="noStrike" cap="none" normalizeH="0" baseline="0">
                        <a:ln>
                          <a:noFill/>
                        </a:ln>
                        <a:solidFill>
                          <a:srgbClr val="0000FF"/>
                        </a:solidFill>
                        <a:effectLst/>
                        <a:latin typeface="Arial" panose="020B0604020202020204" pitchFamily="34" charset="0"/>
                        <a:ea typeface="Gulim" pitchFamily="34" charset="-127"/>
                      </a:endParaRPr>
                    </a:p>
                  </a:txBody>
                  <a:tcPr marT="45701" marB="45701" anchor="ctr"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grid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PWM Control Frequency</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F</a:t>
                      </a:r>
                      <a:r>
                        <a:rPr kumimoji="1" lang="en-US" altLang="ko-KR" sz="1200" b="0" i="0" u="none" strike="noStrike" cap="none" normalizeH="0" baseline="-3000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PWM</a:t>
                      </a:r>
                      <a:endParaRPr kumimoji="1" lang="en-US" altLang="ko-KR" sz="1200" b="0" i="0" u="none" strike="noStrike" cap="none" normalizeH="0" baseline="-3000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rPr>
                        <a:t>0.2</a:t>
                      </a: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T="45702" marB="4570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rPr>
                        <a:t>-</a:t>
                      </a:r>
                      <a:endParaRPr kumimoji="1" lang="en-US" altLang="zh-CN"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2" marB="4570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rPr>
                        <a:t>10</a:t>
                      </a:r>
                      <a:endParaRPr kumimoji="1" lang="en-US" altLang="zh-CN"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2" marB="4570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rPr>
                        <a:t>K</a:t>
                      </a:r>
                      <a:r>
                        <a:rPr kumimoji="1" lang="en-US" altLang="ko-KR" sz="1200" b="0" i="0" u="none" strike="noStrike" cap="none" normalizeH="0" baseline="0" dirty="0" smtClean="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rPr>
                        <a:t>Hz</a:t>
                      </a:r>
                      <a:endParaRPr kumimoji="1" lang="en-US" altLang="ko-KR"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L="0" marR="0" marT="0" marB="0" anchor="ctr"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grid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Duty Ratio</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h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rgbClr val="0000FF"/>
                          </a:solidFill>
                          <a:effectLst/>
                          <a:latin typeface="Arial" panose="020B0604020202020204" pitchFamily="34" charset="0"/>
                          <a:ea typeface="Gulim" pitchFamily="34" charset="-127"/>
                        </a:rPr>
                        <a:t>1</a:t>
                      </a:r>
                      <a:endParaRPr kumimoji="1" lang="en-US" altLang="zh-CN" sz="1200" b="0" i="0" u="none" strike="noStrike" cap="none" normalizeH="0" baseline="0">
                        <a:ln>
                          <a:noFill/>
                        </a:ln>
                        <a:solidFill>
                          <a:srgbClr val="0000FF"/>
                        </a:solidFill>
                        <a:effectLst/>
                        <a:latin typeface="Arial" panose="020B0604020202020204" pitchFamily="34" charset="0"/>
                        <a:ea typeface="Gulim" pitchFamily="34" charset="-127"/>
                      </a:endParaRPr>
                    </a:p>
                  </a:txBody>
                  <a:tcPr marT="45702" marB="4570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rPr>
                        <a:t>-</a:t>
                      </a:r>
                      <a:endParaRPr kumimoji="1" lang="en-US" altLang="zh-CN" sz="1200" b="0" i="0" u="none" strike="noStrike" cap="none" normalizeH="0" baseline="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2" marB="4570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rPr>
                        <a:t>100</a:t>
                      </a:r>
                      <a:endParaRPr kumimoji="1" lang="en-US" altLang="zh-CN" sz="1200" b="0" i="0" u="none" strike="noStrike" cap="none" normalizeH="0" baseline="0" dirty="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2" marB="4570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rPr>
                        <a:t>%</a:t>
                      </a:r>
                      <a:endParaRPr kumimoji="1" lang="en-US" altLang="ko-KR" sz="1200" b="0" i="0" u="none" strike="noStrike" cap="none" normalizeH="0" baseline="0">
                        <a:ln>
                          <a:noFill/>
                        </a:ln>
                        <a:solidFill>
                          <a:srgbClr val="0000FF"/>
                        </a:solidFill>
                        <a:effectLst/>
                        <a:latin typeface="Arial" panose="020B0604020202020204" pitchFamily="34" charset="0"/>
                        <a:ea typeface="BatangChe" panose="02030609000101010101" pitchFamily="49" charset="-127"/>
                        <a:cs typeface="Times New Roman" panose="02020603050405020304" pitchFamily="18" charset="0"/>
                      </a:endParaRPr>
                    </a:p>
                  </a:txBody>
                  <a:tcPr marT="45701" marB="4570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endParaRPr kumimoji="1" lang="en-US" altLang="zh-CN" sz="1200" b="0" i="0" u="none" strike="noStrike" cap="none" normalizeH="0" baseline="0" dirty="0">
                        <a:ln>
                          <a:noFill/>
                        </a:ln>
                        <a:solidFill>
                          <a:srgbClr val="0000FF"/>
                        </a:solidFill>
                        <a:effectLst/>
                        <a:latin typeface="Arial" panose="020B0604020202020204" pitchFamily="34" charset="0"/>
                        <a:ea typeface="Gulim" pitchFamily="34" charset="-127"/>
                      </a:endParaRPr>
                    </a:p>
                  </a:txBody>
                  <a:tcPr marT="45701" marB="45701" anchor="ctr"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0586" name="Rectangle 97"/>
          <p:cNvSpPr>
            <a:spLocks noChangeArrowheads="1"/>
          </p:cNvSpPr>
          <p:nvPr/>
        </p:nvSpPr>
        <p:spPr bwMode="auto">
          <a:xfrm>
            <a:off x="1181100" y="1474788"/>
            <a:ext cx="44624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eaLnBrk="1" latinLnBrk="1" hangingPunct="1"/>
            <a:r>
              <a:rPr lang="en-US" altLang="ko-KR" b="1">
                <a:latin typeface="Arial" panose="020B0604020202020204" pitchFamily="34" charset="0"/>
                <a:ea typeface="BatangChe" pitchFamily="49" charset="-128"/>
                <a:cs typeface="Times New Roman" panose="02020603050405020304" pitchFamily="18" charset="0"/>
              </a:rPr>
              <a:t>&lt; </a:t>
            </a:r>
            <a:r>
              <a:rPr lang="en-US" altLang="ko-KR">
                <a:latin typeface="Arial" panose="020B0604020202020204" pitchFamily="34" charset="0"/>
                <a:ea typeface="BatangChe" pitchFamily="49" charset="-128"/>
                <a:cs typeface="Times New Roman" panose="02020603050405020304" pitchFamily="18" charset="0"/>
              </a:rPr>
              <a:t>Table 4. LED Driving guideline specifications </a:t>
            </a:r>
            <a:r>
              <a:rPr lang="en-US" altLang="ko-KR" b="1">
                <a:latin typeface="Arial" panose="020B0604020202020204" pitchFamily="34" charset="0"/>
                <a:ea typeface="BatangChe" pitchFamily="49" charset="-128"/>
                <a:cs typeface="Times New Roman" panose="02020603050405020304" pitchFamily="18" charset="0"/>
              </a:rPr>
              <a:t>&gt;</a:t>
            </a:r>
            <a:r>
              <a:rPr lang="en-US" altLang="ko-KR">
                <a:latin typeface="Arial" panose="020B0604020202020204" pitchFamily="34" charset="0"/>
                <a:ea typeface="BatangChe" pitchFamily="49" charset="-128"/>
                <a:cs typeface="Times New Roman" panose="02020603050405020304" pitchFamily="18" charset="0"/>
              </a:rPr>
              <a:t>    </a:t>
            </a:r>
            <a:endParaRPr lang="en-US" altLang="ko-KR">
              <a:latin typeface="Arial" panose="020B0604020202020204" pitchFamily="34" charset="0"/>
              <a:ea typeface="BatangChe" pitchFamily="49" charset="-128"/>
              <a:cs typeface="Times New Roman" panose="02020603050405020304" pitchFamily="18" charset="0"/>
            </a:endParaRPr>
          </a:p>
        </p:txBody>
      </p:sp>
      <p:sp>
        <p:nvSpPr>
          <p:cNvPr id="20587" name="Text Box 189"/>
          <p:cNvSpPr txBox="1">
            <a:spLocks noChangeArrowheads="1"/>
          </p:cNvSpPr>
          <p:nvPr/>
        </p:nvSpPr>
        <p:spPr bwMode="auto">
          <a:xfrm>
            <a:off x="5430838" y="1476375"/>
            <a:ext cx="10795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a:r>
              <a:rPr lang="en-US" altLang="ko-KR">
                <a:latin typeface="Arial" panose="020B0604020202020204" pitchFamily="34" charset="0"/>
              </a:rPr>
              <a:t>Ta=25+/-2°C</a:t>
            </a:r>
            <a:endParaRPr lang="en-US" altLang="ko-KR">
              <a:latin typeface="Arial" panose="020B0604020202020204" pitchFamily="34" charset="0"/>
            </a:endParaRPr>
          </a:p>
        </p:txBody>
      </p:sp>
      <p:sp>
        <p:nvSpPr>
          <p:cNvPr id="20588" name="Rectangle 99"/>
          <p:cNvSpPr>
            <a:spLocks noChangeArrowheads="1"/>
          </p:cNvSpPr>
          <p:nvPr/>
        </p:nvSpPr>
        <p:spPr bwMode="auto">
          <a:xfrm>
            <a:off x="288925" y="7285038"/>
            <a:ext cx="65690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tabLst>
                <a:tab pos="1346200" algn="l"/>
              </a:tabLst>
              <a:defRPr kumimoji="1" sz="1200">
                <a:solidFill>
                  <a:schemeClr val="tx1"/>
                </a:solidFill>
                <a:latin typeface="Gulim" pitchFamily="34" charset="-127"/>
                <a:ea typeface="Gulim" pitchFamily="34" charset="-127"/>
              </a:defRPr>
            </a:lvl1pPr>
            <a:lvl2pPr marL="742950" indent="-285750">
              <a:tabLst>
                <a:tab pos="1346200" algn="l"/>
              </a:tabLst>
              <a:defRPr kumimoji="1" sz="1200">
                <a:solidFill>
                  <a:schemeClr val="tx1"/>
                </a:solidFill>
                <a:latin typeface="Gulim" pitchFamily="34" charset="-127"/>
                <a:ea typeface="Gulim" pitchFamily="34" charset="-127"/>
              </a:defRPr>
            </a:lvl2pPr>
            <a:lvl3pPr marL="1143000" indent="-228600">
              <a:tabLst>
                <a:tab pos="1346200" algn="l"/>
              </a:tabLst>
              <a:defRPr kumimoji="1" sz="1200">
                <a:solidFill>
                  <a:schemeClr val="tx1"/>
                </a:solidFill>
                <a:latin typeface="Gulim" pitchFamily="34" charset="-127"/>
                <a:ea typeface="Gulim" pitchFamily="34" charset="-127"/>
              </a:defRPr>
            </a:lvl3pPr>
            <a:lvl4pPr marL="1600200" indent="-228600">
              <a:tabLst>
                <a:tab pos="1346200" algn="l"/>
              </a:tabLst>
              <a:defRPr kumimoji="1" sz="1200">
                <a:solidFill>
                  <a:schemeClr val="tx1"/>
                </a:solidFill>
                <a:latin typeface="Gulim" pitchFamily="34" charset="-127"/>
                <a:ea typeface="Gulim" pitchFamily="34" charset="-127"/>
              </a:defRPr>
            </a:lvl4pPr>
            <a:lvl5pPr marL="2057400" indent="-228600">
              <a:tabLst>
                <a:tab pos="1346200" algn="l"/>
              </a:tabLst>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tabLst>
                <a:tab pos="1346200" algn="l"/>
              </a:tabLs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tabLst>
                <a:tab pos="1346200" algn="l"/>
              </a:tabLs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tabLst>
                <a:tab pos="1346200" algn="l"/>
              </a:tabLs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tabLst>
                <a:tab pos="1346200" algn="l"/>
              </a:tabLst>
              <a:defRPr kumimoji="1" sz="1200">
                <a:solidFill>
                  <a:schemeClr val="tx1"/>
                </a:solidFill>
                <a:latin typeface="Gulim" pitchFamily="34" charset="-127"/>
                <a:ea typeface="Gulim" pitchFamily="34" charset="-127"/>
              </a:defRPr>
            </a:lvl9pPr>
          </a:lstStyle>
          <a:p>
            <a:pPr eaLnBrk="1" latinLnBrk="1" hangingPunct="1"/>
            <a:r>
              <a:rPr lang="en-US" altLang="ko-KR">
                <a:latin typeface="Arial" panose="020B0604020202020204" pitchFamily="34" charset="0"/>
                <a:ea typeface="BatangChe" pitchFamily="49" charset="-128"/>
                <a:cs typeface="Times New Roman" panose="02020603050405020304" pitchFamily="18" charset="0"/>
              </a:rPr>
              <a:t>Notes : 1. Calculator Value for reference I</a:t>
            </a:r>
            <a:r>
              <a:rPr lang="en-US" altLang="ko-KR" baseline="-25000">
                <a:latin typeface="Arial" panose="020B0604020202020204" pitchFamily="34" charset="0"/>
                <a:ea typeface="BatangChe" pitchFamily="49" charset="-128"/>
                <a:cs typeface="Times New Roman" panose="02020603050405020304" pitchFamily="18" charset="0"/>
              </a:rPr>
              <a:t>LED</a:t>
            </a:r>
            <a:r>
              <a:rPr lang="en-US" altLang="ko-KR">
                <a:latin typeface="Arial" panose="020B0604020202020204" pitchFamily="34" charset="0"/>
                <a:ea typeface="BatangChe" pitchFamily="49" charset="-128"/>
                <a:cs typeface="Times New Roman" panose="02020603050405020304" pitchFamily="18" charset="0"/>
              </a:rPr>
              <a:t> × V</a:t>
            </a:r>
            <a:r>
              <a:rPr lang="en-US" altLang="ko-KR" baseline="-25000">
                <a:latin typeface="Arial" panose="020B0604020202020204" pitchFamily="34" charset="0"/>
                <a:ea typeface="BatangChe" pitchFamily="49" charset="-128"/>
                <a:cs typeface="Times New Roman" panose="02020603050405020304" pitchFamily="18" charset="0"/>
              </a:rPr>
              <a:t>LED</a:t>
            </a:r>
            <a:r>
              <a:rPr lang="en-US" altLang="ko-KR">
                <a:latin typeface="Arial" panose="020B0604020202020204" pitchFamily="34" charset="0"/>
                <a:ea typeface="BatangChe" pitchFamily="49" charset="-128"/>
                <a:cs typeface="Times New Roman" panose="02020603050405020304" pitchFamily="18" charset="0"/>
              </a:rPr>
              <a:t> = P</a:t>
            </a:r>
            <a:r>
              <a:rPr lang="en-US" altLang="ko-KR" baseline="-25000">
                <a:latin typeface="Arial" panose="020B0604020202020204" pitchFamily="34" charset="0"/>
                <a:ea typeface="BatangChe" pitchFamily="49" charset="-128"/>
                <a:cs typeface="Times New Roman" panose="02020603050405020304" pitchFamily="18" charset="0"/>
              </a:rPr>
              <a:t>LED</a:t>
            </a:r>
            <a:endParaRPr lang="en-US" altLang="ko-KR" baseline="-25000">
              <a:latin typeface="Arial" panose="020B0604020202020204" pitchFamily="34" charset="0"/>
              <a:ea typeface="BatangChe" pitchFamily="49" charset="-128"/>
              <a:cs typeface="Times New Roman" panose="02020603050405020304" pitchFamily="18" charset="0"/>
            </a:endParaRPr>
          </a:p>
          <a:p>
            <a:endParaRPr lang="en-US" altLang="ko-KR">
              <a:latin typeface="Arial" panose="020B0604020202020204" pitchFamily="34" charset="0"/>
              <a:ea typeface="BatangChe" pitchFamily="49" charset="-128"/>
              <a:cs typeface="Times New Roman" panose="02020603050405020304" pitchFamily="18" charset="0"/>
            </a:endParaRPr>
          </a:p>
          <a:p>
            <a:r>
              <a:rPr lang="en-US" altLang="ko-KR">
                <a:latin typeface="Arial" panose="020B0604020202020204" pitchFamily="34" charset="0"/>
                <a:ea typeface="BatangChe" pitchFamily="49" charset="-128"/>
                <a:cs typeface="Times New Roman" panose="02020603050405020304" pitchFamily="18" charset="0"/>
              </a:rPr>
              <a:t>             2. The LED Life-time define as the estimated time to 50% degradation of initial </a:t>
            </a:r>
            <a:endParaRPr lang="en-US" altLang="zh-CN">
              <a:latin typeface="Arial" panose="020B0604020202020204" pitchFamily="34" charset="0"/>
              <a:ea typeface="BatangChe" pitchFamily="49" charset="-128"/>
              <a:cs typeface="Times New Roman" panose="02020603050405020304" pitchFamily="18" charset="0"/>
            </a:endParaRPr>
          </a:p>
          <a:p>
            <a:r>
              <a:rPr lang="en-US" altLang="zh-CN">
                <a:latin typeface="Arial" panose="020B0604020202020204" pitchFamily="34" charset="0"/>
                <a:ea typeface="BatangChe" pitchFamily="49" charset="-128"/>
                <a:cs typeface="Times New Roman" panose="02020603050405020304" pitchFamily="18" charset="0"/>
              </a:rPr>
              <a:t>                 </a:t>
            </a:r>
            <a:r>
              <a:rPr lang="en-US" altLang="ko-KR">
                <a:latin typeface="Arial" panose="020B0604020202020204" pitchFamily="34" charset="0"/>
                <a:ea typeface="BatangChe" pitchFamily="49" charset="-128"/>
                <a:cs typeface="Times New Roman" panose="02020603050405020304" pitchFamily="18" charset="0"/>
              </a:rPr>
              <a:t>luminous u</a:t>
            </a:r>
            <a:r>
              <a:rPr lang="en-US" altLang="zh-CN">
                <a:latin typeface="Arial" panose="020B0604020202020204" pitchFamily="34" charset="0"/>
                <a:ea typeface="BatangChe" pitchFamily="49" charset="-128"/>
                <a:cs typeface="Times New Roman" panose="02020603050405020304" pitchFamily="18" charset="0"/>
              </a:rPr>
              <a:t>nder the condition of the ambient temperature of  25</a:t>
            </a:r>
            <a:r>
              <a:rPr lang="zh-CN" altLang="en-US">
                <a:latin typeface="Arial" panose="020B0604020202020204" pitchFamily="34" charset="0"/>
                <a:ea typeface="BatangChe" pitchFamily="49" charset="-128"/>
                <a:cs typeface="Times New Roman" panose="02020603050405020304" pitchFamily="18" charset="0"/>
              </a:rPr>
              <a:t>℃</a:t>
            </a:r>
            <a:r>
              <a:rPr lang="en-US" altLang="ko-KR">
                <a:latin typeface="Arial" panose="020B0604020202020204" pitchFamily="34" charset="0"/>
                <a:ea typeface="BatangChe" pitchFamily="49" charset="-128"/>
                <a:cs typeface="Times New Roman" panose="02020603050405020304" pitchFamily="18" charset="0"/>
              </a:rPr>
              <a:t>.            </a:t>
            </a:r>
            <a:endParaRPr lang="en-US" altLang="ko-KR">
              <a:latin typeface="Arial" panose="020B0604020202020204" pitchFamily="34" charset="0"/>
              <a:ea typeface="BatangChe" pitchFamily="49" charset="-128"/>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fld id="{4E796E76-FAED-4D6A-A0E6-6D8AA660C84C}" type="slidenum">
              <a:rPr lang="en-US" altLang="ko-KR">
                <a:solidFill>
                  <a:srgbClr val="000000"/>
                </a:solidFill>
                <a:latin typeface="Arial" panose="020B0604020202020204" pitchFamily="34" charset="0"/>
              </a:rPr>
            </a:fld>
            <a:endParaRPr lang="en-US" altLang="ko-KR">
              <a:solidFill>
                <a:srgbClr val="000000"/>
              </a:solidFill>
              <a:latin typeface="Arial" panose="020B0604020202020204" pitchFamily="34" charset="0"/>
            </a:endParaRPr>
          </a:p>
        </p:txBody>
      </p:sp>
      <p:sp>
        <p:nvSpPr>
          <p:cNvPr id="21507" name="Rectangle 2"/>
          <p:cNvSpPr>
            <a:spLocks noChangeArrowheads="1"/>
          </p:cNvSpPr>
          <p:nvPr/>
        </p:nvSpPr>
        <p:spPr bwMode="auto">
          <a:xfrm>
            <a:off x="115888" y="819150"/>
            <a:ext cx="6626225"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r>
              <a:rPr lang="en-US" altLang="ko-KR" sz="1400" b="1">
                <a:solidFill>
                  <a:srgbClr val="000000"/>
                </a:solidFill>
                <a:latin typeface="Arial" panose="020B0604020202020204" pitchFamily="34" charset="0"/>
                <a:ea typeface="BatangChe" pitchFamily="49" charset="-128"/>
                <a:cs typeface="Times New Roman" panose="02020603050405020304" pitchFamily="18" charset="0"/>
              </a:rPr>
              <a:t>4.0 INTERFACE CONNECTION.</a:t>
            </a:r>
            <a:endParaRPr lang="en-US" altLang="ko-KR" sz="1100">
              <a:solidFill>
                <a:srgbClr val="000000"/>
              </a:solidFill>
              <a:latin typeface="Arial" panose="020B0604020202020204" pitchFamily="34" charset="0"/>
              <a:ea typeface="BatangChe" pitchFamily="49" charset="-128"/>
              <a:cs typeface="Times New Roman" panose="02020603050405020304" pitchFamily="18" charset="0"/>
            </a:endParaRPr>
          </a:p>
          <a:p>
            <a:pPr>
              <a:buClr>
                <a:srgbClr val="000000"/>
              </a:buClr>
              <a:buSzPct val="100000"/>
            </a:pPr>
            <a:r>
              <a:rPr lang="en-US" altLang="ko-KR" sz="1100">
                <a:solidFill>
                  <a:srgbClr val="0000FF"/>
                </a:solidFill>
                <a:latin typeface="Arial" panose="020B0604020202020204" pitchFamily="34" charset="0"/>
                <a:ea typeface="BatangChe" pitchFamily="49" charset="-128"/>
                <a:cs typeface="Arial" panose="020B0604020202020204" pitchFamily="34" charset="0"/>
              </a:rPr>
              <a:t> </a:t>
            </a:r>
            <a:r>
              <a:rPr lang="en-US" altLang="ko-KR" b="1">
                <a:solidFill>
                  <a:srgbClr val="000000"/>
                </a:solidFill>
                <a:latin typeface="Arial" panose="020B0604020202020204" pitchFamily="34" charset="0"/>
                <a:ea typeface="BatangChe" pitchFamily="49" charset="-128"/>
                <a:cs typeface="Arial" panose="020B0604020202020204" pitchFamily="34" charset="0"/>
              </a:rPr>
              <a:t>4.</a:t>
            </a:r>
            <a:r>
              <a:rPr lang="en-US" altLang="zh-CN" b="1">
                <a:solidFill>
                  <a:srgbClr val="000000"/>
                </a:solidFill>
                <a:latin typeface="Arial" panose="020B0604020202020204" pitchFamily="34" charset="0"/>
                <a:ea typeface="BatangChe" pitchFamily="49" charset="-128"/>
                <a:cs typeface="Arial" panose="020B0604020202020204" pitchFamily="34" charset="0"/>
              </a:rPr>
              <a:t>0.</a:t>
            </a:r>
            <a:r>
              <a:rPr lang="en-US" altLang="ko-KR" b="1">
                <a:solidFill>
                  <a:srgbClr val="000000"/>
                </a:solidFill>
                <a:latin typeface="Arial" panose="020B0604020202020204" pitchFamily="34" charset="0"/>
                <a:ea typeface="BatangChe" pitchFamily="49" charset="-128"/>
                <a:cs typeface="Arial" panose="020B0604020202020204" pitchFamily="34" charset="0"/>
              </a:rPr>
              <a:t>1 Electrical Interface Connection</a:t>
            </a:r>
            <a:endParaRPr lang="en-US" altLang="ko-KR">
              <a:solidFill>
                <a:srgbClr val="000000"/>
              </a:solidFill>
              <a:latin typeface="Arial" panose="020B0604020202020204" pitchFamily="34" charset="0"/>
              <a:ea typeface="BatangChe" pitchFamily="49" charset="-128"/>
              <a:cs typeface="Arial" panose="020B0604020202020204" pitchFamily="34" charset="0"/>
            </a:endParaRPr>
          </a:p>
          <a:p>
            <a:r>
              <a:rPr lang="en-US" altLang="ko-KR">
                <a:solidFill>
                  <a:srgbClr val="000000"/>
                </a:solidFill>
                <a:latin typeface="Arial" panose="020B0604020202020204" pitchFamily="34" charset="0"/>
                <a:ea typeface="BatangChe" pitchFamily="49" charset="-128"/>
                <a:cs typeface="Arial" panose="020B0604020202020204" pitchFamily="34" charset="0"/>
              </a:rPr>
              <a:t>      The electronics interface connector </a:t>
            </a:r>
            <a:r>
              <a:rPr lang="en-US" altLang="ko-KR">
                <a:latin typeface="Arial" panose="020B0604020202020204" pitchFamily="34" charset="0"/>
                <a:ea typeface="BatangChe" pitchFamily="49" charset="-128"/>
                <a:cs typeface="Arial" panose="020B0604020202020204" pitchFamily="34" charset="0"/>
              </a:rPr>
              <a:t>is IS050-L30B-C10</a:t>
            </a:r>
            <a:r>
              <a:rPr lang="en-US" altLang="zh-CN">
                <a:latin typeface="Arial" panose="020B0604020202020204" pitchFamily="34" charset="0"/>
                <a:cs typeface="Arial" panose="020B0604020202020204" pitchFamily="34" charset="0"/>
              </a:rPr>
              <a:t>.</a:t>
            </a:r>
            <a:r>
              <a:rPr lang="zh-CN" altLang="en-US">
                <a:latin typeface="Arial" panose="020B0604020202020204" pitchFamily="34" charset="0"/>
                <a:cs typeface="Arial" panose="020B0604020202020204" pitchFamily="34" charset="0"/>
              </a:rPr>
              <a:t> </a:t>
            </a:r>
            <a:endParaRPr lang="en-US" altLang="zh-CN">
              <a:latin typeface="Arial" panose="020B0604020202020204" pitchFamily="34" charset="0"/>
              <a:cs typeface="Arial" panose="020B0604020202020204" pitchFamily="34" charset="0"/>
            </a:endParaRPr>
          </a:p>
          <a:p>
            <a:r>
              <a:rPr lang="en-US" altLang="zh-CN">
                <a:latin typeface="Arial" panose="020B0604020202020204" pitchFamily="34" charset="0"/>
                <a:cs typeface="Arial" panose="020B0604020202020204" pitchFamily="34" charset="0"/>
              </a:rPr>
              <a:t>      T</a:t>
            </a:r>
            <a:r>
              <a:rPr lang="en-US" altLang="ko-KR">
                <a:latin typeface="Arial" panose="020B0604020202020204" pitchFamily="34" charset="0"/>
                <a:cs typeface="Arial" panose="020B0604020202020204" pitchFamily="34" charset="0"/>
              </a:rPr>
              <a:t>he </a:t>
            </a:r>
            <a:r>
              <a:rPr lang="en-US" altLang="zh-CN">
                <a:latin typeface="Arial" panose="020B0604020202020204" pitchFamily="34" charset="0"/>
                <a:cs typeface="Arial" panose="020B0604020202020204" pitchFamily="34" charset="0"/>
              </a:rPr>
              <a:t>LED</a:t>
            </a:r>
            <a:r>
              <a:rPr lang="en-US" altLang="ko-KR">
                <a:latin typeface="Arial" panose="020B0604020202020204" pitchFamily="34" charset="0"/>
                <a:cs typeface="Arial" panose="020B0604020202020204" pitchFamily="34" charset="0"/>
              </a:rPr>
              <a:t> connector is MSK24022P10D</a:t>
            </a:r>
            <a:endParaRPr lang="en-US" altLang="ko-KR">
              <a:latin typeface="Arial" panose="020B0604020202020204" pitchFamily="34" charset="0"/>
              <a:cs typeface="Arial" panose="020B0604020202020204" pitchFamily="34" charset="0"/>
            </a:endParaRPr>
          </a:p>
          <a:p>
            <a:r>
              <a:rPr lang="en-US" altLang="ko-KR">
                <a:latin typeface="Arial" panose="020B0604020202020204" pitchFamily="34" charset="0"/>
                <a:ea typeface="BatangChe" pitchFamily="49" charset="-128"/>
              </a:rPr>
              <a:t>      The connector interface pin assignments ar</a:t>
            </a:r>
            <a:r>
              <a:rPr lang="en-US" altLang="ko-KR">
                <a:solidFill>
                  <a:srgbClr val="000000"/>
                </a:solidFill>
                <a:latin typeface="Arial" panose="020B0604020202020204" pitchFamily="34" charset="0"/>
                <a:ea typeface="BatangChe" pitchFamily="49" charset="-128"/>
              </a:rPr>
              <a:t>e listed in Table 5 and 6.</a:t>
            </a:r>
            <a:endParaRPr lang="en-US" altLang="ko-KR">
              <a:solidFill>
                <a:srgbClr val="000000"/>
              </a:solidFill>
              <a:latin typeface="Arial" panose="020B0604020202020204" pitchFamily="34" charset="0"/>
              <a:ea typeface="BatangChe" pitchFamily="49" charset="-128"/>
            </a:endParaRPr>
          </a:p>
        </p:txBody>
      </p:sp>
      <p:sp>
        <p:nvSpPr>
          <p:cNvPr id="21508" name="Rectangle 3"/>
          <p:cNvSpPr>
            <a:spLocks noChangeArrowheads="1"/>
          </p:cNvSpPr>
          <p:nvPr/>
        </p:nvSpPr>
        <p:spPr bwMode="auto">
          <a:xfrm>
            <a:off x="115888" y="1816100"/>
            <a:ext cx="66262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a:r>
              <a:rPr lang="en-US" altLang="ko-KR">
                <a:solidFill>
                  <a:srgbClr val="000000"/>
                </a:solidFill>
                <a:latin typeface="Arial" panose="020B0604020202020204" pitchFamily="34" charset="0"/>
                <a:ea typeface="BatangChe" pitchFamily="49" charset="-128"/>
                <a:cs typeface="Times New Roman" panose="02020603050405020304" pitchFamily="18" charset="0"/>
              </a:rPr>
              <a:t>&lt;Table 5. Pin Assignments for the Interface Connector&gt;</a:t>
            </a:r>
            <a:endParaRPr lang="en-US" altLang="ko-KR">
              <a:solidFill>
                <a:srgbClr val="000000"/>
              </a:solidFill>
              <a:latin typeface="Arial" panose="020B0604020202020204" pitchFamily="34" charset="0"/>
              <a:ea typeface="BatangChe" pitchFamily="49" charset="-128"/>
              <a:cs typeface="Times New Roman" panose="02020603050405020304" pitchFamily="18" charset="0"/>
            </a:endParaRPr>
          </a:p>
        </p:txBody>
      </p:sp>
      <p:graphicFrame>
        <p:nvGraphicFramePr>
          <p:cNvPr id="7" name="表格 6"/>
          <p:cNvGraphicFramePr>
            <a:graphicFrameLocks noGrp="1"/>
          </p:cNvGraphicFramePr>
          <p:nvPr/>
        </p:nvGraphicFramePr>
        <p:xfrm>
          <a:off x="404813" y="2090738"/>
          <a:ext cx="5829301" cy="4784719"/>
        </p:xfrm>
        <a:graphic>
          <a:graphicData uri="http://schemas.openxmlformats.org/drawingml/2006/table">
            <a:tbl>
              <a:tblPr>
                <a:tableStyleId>{5C22544A-7EE6-4342-B048-85BDC9FD1C3A}</a:tableStyleId>
              </a:tblPr>
              <a:tblGrid>
                <a:gridCol w="318262"/>
                <a:gridCol w="456990"/>
                <a:gridCol w="2083703"/>
                <a:gridCol w="429653"/>
                <a:gridCol w="456990"/>
                <a:gridCol w="2083703"/>
              </a:tblGrid>
              <a:tr h="295713">
                <a:tc>
                  <a:txBody>
                    <a:bodyPr/>
                    <a:lstStyle/>
                    <a:p>
                      <a:pPr algn="ctr" fontAlgn="ctr"/>
                      <a:r>
                        <a:rPr lang="en-US" sz="900" b="1" u="none" strike="noStrike" dirty="0">
                          <a:effectLst/>
                          <a:latin typeface="微软雅黑" panose="020B0503020204020204" pitchFamily="34" charset="-122"/>
                          <a:ea typeface="微软雅黑" panose="020B0503020204020204" pitchFamily="34" charset="-122"/>
                        </a:rPr>
                        <a:t>PIN #</a:t>
                      </a:r>
                      <a:endParaRPr lang="en-US" sz="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b="1" u="none" strike="noStrike" dirty="0">
                          <a:effectLst/>
                          <a:latin typeface="微软雅黑" panose="020B0503020204020204" pitchFamily="34" charset="-122"/>
                          <a:ea typeface="微软雅黑" panose="020B0503020204020204" pitchFamily="34" charset="-122"/>
                        </a:rPr>
                        <a:t>Symbol</a:t>
                      </a:r>
                      <a:endParaRPr lang="en-US" sz="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b="1" u="none" strike="noStrike" dirty="0">
                          <a:effectLst/>
                          <a:latin typeface="微软雅黑" panose="020B0503020204020204" pitchFamily="34" charset="-122"/>
                          <a:ea typeface="微软雅黑" panose="020B0503020204020204" pitchFamily="34" charset="-122"/>
                        </a:rPr>
                        <a:t>Description Remark</a:t>
                      </a:r>
                      <a:endParaRPr lang="en-US" sz="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b="1" u="none" strike="noStrike" dirty="0">
                          <a:effectLst/>
                          <a:latin typeface="微软雅黑" panose="020B0503020204020204" pitchFamily="34" charset="-122"/>
                          <a:ea typeface="微软雅黑" panose="020B0503020204020204" pitchFamily="34" charset="-122"/>
                        </a:rPr>
                        <a:t>PIN #</a:t>
                      </a:r>
                      <a:endParaRPr lang="en-US" sz="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b="1" u="none" strike="noStrike" dirty="0">
                          <a:effectLst/>
                          <a:latin typeface="微软雅黑" panose="020B0503020204020204" pitchFamily="34" charset="-122"/>
                          <a:ea typeface="微软雅黑" panose="020B0503020204020204" pitchFamily="34" charset="-122"/>
                        </a:rPr>
                        <a:t>Symbol</a:t>
                      </a:r>
                      <a:endParaRPr lang="en-US" sz="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b="1" u="none" strike="noStrike" dirty="0">
                          <a:effectLst/>
                          <a:latin typeface="微软雅黑" panose="020B0503020204020204" pitchFamily="34" charset="-122"/>
                          <a:ea typeface="微软雅黑" panose="020B0503020204020204" pitchFamily="34" charset="-122"/>
                        </a:rPr>
                        <a:t>Description Remark</a:t>
                      </a:r>
                      <a:endParaRPr lang="en-US" sz="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49024">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1</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900" u="none" strike="noStrike" dirty="0">
                          <a:effectLst/>
                          <a:latin typeface="微软雅黑" panose="020B0503020204020204" pitchFamily="34" charset="-122"/>
                          <a:ea typeface="微软雅黑" panose="020B0503020204020204" pitchFamily="34" charset="-122"/>
                        </a:rPr>
                        <a:t>CABC-EN</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900" u="none" strike="noStrike" dirty="0">
                          <a:effectLst/>
                          <a:latin typeface="微软雅黑" panose="020B0503020204020204" pitchFamily="34" charset="-122"/>
                          <a:ea typeface="微软雅黑" panose="020B0503020204020204" pitchFamily="34" charset="-122"/>
                        </a:rPr>
                        <a:t>CABC-EN</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16</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rPr>
                        <a:t>GND</a:t>
                      </a:r>
                      <a:endPar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Power Ground</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713">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2</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b="0" i="0" u="none" strike="noStrike" dirty="0">
                          <a:solidFill>
                            <a:srgbClr val="000000"/>
                          </a:solidFill>
                          <a:effectLst/>
                          <a:latin typeface="微软雅黑" panose="020B0503020204020204" pitchFamily="34" charset="-122"/>
                          <a:ea typeface="微软雅黑" panose="020B0503020204020204" pitchFamily="34" charset="-122"/>
                        </a:rPr>
                        <a:t>GND</a:t>
                      </a:r>
                      <a:endParaRPr lang="en-US"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Power Ground</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17</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rPr>
                        <a:t>HPD</a:t>
                      </a:r>
                      <a:endPar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089025" rtl="0" eaLnBrk="1" fontAlgn="ctr" latinLnBrk="0" hangingPunct="1">
                        <a:lnSpc>
                          <a:spcPct val="100000"/>
                        </a:lnSpc>
                        <a:spcBef>
                          <a:spcPts val="0"/>
                        </a:spcBef>
                        <a:spcAft>
                          <a:spcPts val="0"/>
                        </a:spcAft>
                        <a:buClrTx/>
                        <a:buSzTx/>
                        <a:buFontTx/>
                        <a:buNone/>
                        <a:defRPr/>
                      </a:pP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Hot plug detect output </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713">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3</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b="0" i="0" u="none" strike="noStrike" dirty="0">
                          <a:solidFill>
                            <a:srgbClr val="000000"/>
                          </a:solidFill>
                          <a:effectLst/>
                          <a:latin typeface="微软雅黑" panose="020B0503020204020204" pitchFamily="34" charset="-122"/>
                          <a:ea typeface="微软雅黑" panose="020B0503020204020204" pitchFamily="34" charset="-122"/>
                        </a:rPr>
                        <a:t>LANE1-N</a:t>
                      </a:r>
                      <a:endParaRPr lang="en-US"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900" u="none" strike="noStrike" kern="1200" dirty="0" err="1">
                          <a:solidFill>
                            <a:schemeClr val="dk1"/>
                          </a:solidFill>
                          <a:effectLst/>
                          <a:latin typeface="微软雅黑" panose="020B0503020204020204" pitchFamily="34" charset="-122"/>
                          <a:ea typeface="微软雅黑" panose="020B0503020204020204" pitchFamily="34" charset="-122"/>
                          <a:cs typeface="+mn-cs"/>
                        </a:rPr>
                        <a:t>eDP</a:t>
                      </a:r>
                      <a:r>
                        <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rPr>
                        <a:t> RX channel 1 </a:t>
                      </a:r>
                      <a:r>
                        <a:rPr lang="it-IT"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negative</a:t>
                      </a:r>
                      <a:endPar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7331" marR="7331" marT="789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18</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rPr>
                        <a:t>BL-GND</a:t>
                      </a:r>
                      <a:endPar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Power Ground</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713">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4</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b="0" i="0" u="none" strike="noStrike" dirty="0">
                          <a:solidFill>
                            <a:srgbClr val="000000"/>
                          </a:solidFill>
                          <a:effectLst/>
                          <a:latin typeface="微软雅黑" panose="020B0503020204020204" pitchFamily="34" charset="-122"/>
                          <a:ea typeface="微软雅黑" panose="020B0503020204020204" pitchFamily="34" charset="-122"/>
                        </a:rPr>
                        <a:t>LANE1-P</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900" u="none" strike="noStrike" kern="1200" dirty="0">
                          <a:solidFill>
                            <a:schemeClr val="dk1"/>
                          </a:solidFill>
                          <a:effectLst/>
                          <a:latin typeface="微软雅黑" panose="020B0503020204020204" pitchFamily="34" charset="-122"/>
                          <a:ea typeface="微软雅黑" panose="020B0503020204020204" pitchFamily="34" charset="-122"/>
                          <a:cs typeface="+mn-cs"/>
                        </a:rPr>
                        <a:t>eDP RX channel 1 </a:t>
                      </a: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positive</a:t>
                      </a:r>
                      <a:endParaRPr lang="it-IT"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7331" marR="7331" marT="789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19</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rPr>
                        <a:t>BL-GND</a:t>
                      </a:r>
                      <a:endPar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Power Ground</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713">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5</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b="0" i="0" u="none" strike="noStrike" dirty="0">
                          <a:solidFill>
                            <a:srgbClr val="000000"/>
                          </a:solidFill>
                          <a:effectLst/>
                          <a:latin typeface="微软雅黑" panose="020B0503020204020204" pitchFamily="34" charset="-122"/>
                          <a:ea typeface="微软雅黑" panose="020B0503020204020204" pitchFamily="34" charset="-122"/>
                        </a:rPr>
                        <a:t>GND</a:t>
                      </a:r>
                      <a:endParaRPr lang="en-US"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Power Ground</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20</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rPr>
                        <a:t>BL-GND</a:t>
                      </a:r>
                      <a:endPar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Power Ground</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713">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6</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b="0" i="0" u="none" strike="noStrike" dirty="0">
                          <a:solidFill>
                            <a:srgbClr val="000000"/>
                          </a:solidFill>
                          <a:effectLst/>
                          <a:latin typeface="微软雅黑" panose="020B0503020204020204" pitchFamily="34" charset="-122"/>
                          <a:ea typeface="微软雅黑" panose="020B0503020204020204" pitchFamily="34" charset="-122"/>
                        </a:rPr>
                        <a:t>LANE0-N</a:t>
                      </a:r>
                      <a:endParaRPr lang="en-US"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900" u="none" strike="noStrike" kern="1200" dirty="0" err="1">
                          <a:solidFill>
                            <a:schemeClr val="dk1"/>
                          </a:solidFill>
                          <a:effectLst/>
                          <a:latin typeface="微软雅黑" panose="020B0503020204020204" pitchFamily="34" charset="-122"/>
                          <a:ea typeface="微软雅黑" panose="020B0503020204020204" pitchFamily="34" charset="-122"/>
                          <a:cs typeface="+mn-cs"/>
                        </a:rPr>
                        <a:t>eDP</a:t>
                      </a:r>
                      <a:r>
                        <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rPr>
                        <a:t> RX channel 0 </a:t>
                      </a:r>
                      <a:r>
                        <a:rPr lang="it-IT"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negative</a:t>
                      </a:r>
                      <a:endPar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7331" marR="7331" marT="789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21</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BL-GND</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Power Ground</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713">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7</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b="0" i="0" u="none" strike="noStrike" dirty="0">
                          <a:solidFill>
                            <a:srgbClr val="000000"/>
                          </a:solidFill>
                          <a:effectLst/>
                          <a:latin typeface="微软雅黑" panose="020B0503020204020204" pitchFamily="34" charset="-122"/>
                          <a:ea typeface="微软雅黑" panose="020B0503020204020204" pitchFamily="34" charset="-122"/>
                        </a:rPr>
                        <a:t>LANE0-P</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900" u="none" strike="noStrike" kern="1200" dirty="0">
                          <a:solidFill>
                            <a:schemeClr val="dk1"/>
                          </a:solidFill>
                          <a:effectLst/>
                          <a:latin typeface="微软雅黑" panose="020B0503020204020204" pitchFamily="34" charset="-122"/>
                          <a:ea typeface="微软雅黑" panose="020B0503020204020204" pitchFamily="34" charset="-122"/>
                          <a:cs typeface="+mn-cs"/>
                        </a:rPr>
                        <a:t>eDP RX channel 0 </a:t>
                      </a: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positive</a:t>
                      </a:r>
                      <a:endParaRPr lang="it-IT"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7331" marR="7331" marT="789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22</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BL-ENABLE</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rPr>
                        <a:t>BL-ENABLE</a:t>
                      </a:r>
                      <a:endPar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713">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8</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b="0" i="0" u="none" strike="noStrike" dirty="0">
                          <a:solidFill>
                            <a:srgbClr val="000000"/>
                          </a:solidFill>
                          <a:effectLst/>
                          <a:latin typeface="微软雅黑" panose="020B0503020204020204" pitchFamily="34" charset="-122"/>
                          <a:ea typeface="微软雅黑" panose="020B0503020204020204" pitchFamily="34" charset="-122"/>
                        </a:rPr>
                        <a:t>GND</a:t>
                      </a:r>
                      <a:endParaRPr lang="en-US"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Power Ground</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23</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rPr>
                        <a:t>BL-PWM</a:t>
                      </a:r>
                      <a:endPar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089025" rtl="0" eaLnBrk="1" fontAlgn="ctr" latinLnBrk="0" hangingPunct="1">
                        <a:lnSpc>
                          <a:spcPct val="100000"/>
                        </a:lnSpc>
                        <a:spcBef>
                          <a:spcPts val="0"/>
                        </a:spcBef>
                        <a:spcAft>
                          <a:spcPts val="0"/>
                        </a:spcAft>
                        <a:buClrTx/>
                        <a:buSzTx/>
                        <a:buFontTx/>
                        <a:buNone/>
                        <a:defRPr/>
                      </a:pP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Reset low active</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713">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9</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b="0" i="0" u="none" strike="noStrike" dirty="0">
                          <a:solidFill>
                            <a:srgbClr val="000000"/>
                          </a:solidFill>
                          <a:effectLst/>
                          <a:latin typeface="微软雅黑" panose="020B0503020204020204" pitchFamily="34" charset="-122"/>
                          <a:ea typeface="微软雅黑" panose="020B0503020204020204" pitchFamily="34" charset="-122"/>
                        </a:rPr>
                        <a:t>AUX-CH-P</a:t>
                      </a:r>
                      <a:endParaRPr lang="en-US"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1089025" rtl="0" eaLnBrk="1" fontAlgn="ctr" latinLnBrk="0" hangingPunct="1">
                        <a:lnSpc>
                          <a:spcPct val="100000"/>
                        </a:lnSpc>
                        <a:spcBef>
                          <a:spcPts val="0"/>
                        </a:spcBef>
                        <a:spcAft>
                          <a:spcPts val="0"/>
                        </a:spcAft>
                        <a:buClrTx/>
                        <a:buSzTx/>
                        <a:buFontTx/>
                        <a:buNone/>
                        <a:defRPr/>
                      </a:pPr>
                      <a:r>
                        <a:rPr lang="en-US" sz="900" u="none" strike="noStrike" kern="1200" dirty="0" err="1">
                          <a:solidFill>
                            <a:schemeClr val="dk1"/>
                          </a:solidFill>
                          <a:effectLst/>
                          <a:latin typeface="微软雅黑" panose="020B0503020204020204" pitchFamily="34" charset="-122"/>
                          <a:ea typeface="微软雅黑" panose="020B0503020204020204" pitchFamily="34" charset="-122"/>
                          <a:cs typeface="+mn-cs"/>
                        </a:rPr>
                        <a:t>eDP</a:t>
                      </a:r>
                      <a:r>
                        <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rPr>
                        <a:t> AUX CH </a:t>
                      </a: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positive </a:t>
                      </a:r>
                      <a:r>
                        <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rPr>
                        <a:t> </a:t>
                      </a:r>
                      <a:endPar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7331" marR="7331" marT="789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24</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rPr>
                        <a:t>MSCL</a:t>
                      </a:r>
                      <a:endPar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rPr>
                        <a:t>FOR DEBUG</a:t>
                      </a:r>
                      <a:endPar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713">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10</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b="0" i="0" u="none" strike="noStrike" dirty="0">
                          <a:solidFill>
                            <a:srgbClr val="000000"/>
                          </a:solidFill>
                          <a:effectLst/>
                          <a:latin typeface="微软雅黑" panose="020B0503020204020204" pitchFamily="34" charset="-122"/>
                          <a:ea typeface="微软雅黑" panose="020B0503020204020204" pitchFamily="34" charset="-122"/>
                        </a:rPr>
                        <a:t>AUX-CH-N</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900" u="none" strike="noStrike" kern="1200" dirty="0" err="1">
                          <a:solidFill>
                            <a:schemeClr val="dk1"/>
                          </a:solidFill>
                          <a:effectLst/>
                          <a:latin typeface="微软雅黑" panose="020B0503020204020204" pitchFamily="34" charset="-122"/>
                          <a:ea typeface="微软雅黑" panose="020B0503020204020204" pitchFamily="34" charset="-122"/>
                          <a:cs typeface="+mn-cs"/>
                        </a:rPr>
                        <a:t>eDP</a:t>
                      </a:r>
                      <a:r>
                        <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rPr>
                        <a:t> AUX CH </a:t>
                      </a:r>
                      <a:r>
                        <a:rPr lang="it-IT"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negative</a:t>
                      </a:r>
                      <a:endPar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7331" marR="7331" marT="789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25</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MSDA</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1" hangingPunct="1">
                        <a:lnSpc>
                          <a:spcPct val="100000"/>
                        </a:lnSpc>
                        <a:spcBef>
                          <a:spcPts val="0"/>
                        </a:spcBef>
                        <a:spcAft>
                          <a:spcPts val="0"/>
                        </a:spcAft>
                        <a:buClrTx/>
                        <a:buSzTx/>
                        <a:buFontTx/>
                        <a:buNone/>
                        <a:defRPr/>
                      </a:pP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FOR DEBUG</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713">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11</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b="0" i="0" u="none" strike="noStrike" dirty="0">
                          <a:solidFill>
                            <a:srgbClr val="000000"/>
                          </a:solidFill>
                          <a:effectLst/>
                          <a:latin typeface="微软雅黑" panose="020B0503020204020204" pitchFamily="34" charset="-122"/>
                          <a:ea typeface="微软雅黑" panose="020B0503020204020204" pitchFamily="34" charset="-122"/>
                        </a:rPr>
                        <a:t>GND</a:t>
                      </a:r>
                      <a:endParaRPr lang="en-US"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Power Ground</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26</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BL-POWER</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1" hangingPunct="1">
                        <a:lnSpc>
                          <a:spcPct val="100000"/>
                        </a:lnSpc>
                        <a:spcBef>
                          <a:spcPts val="0"/>
                        </a:spcBef>
                        <a:spcAft>
                          <a:spcPts val="0"/>
                        </a:spcAft>
                        <a:buClrTx/>
                        <a:buSzTx/>
                        <a:buFontTx/>
                        <a:buNone/>
                        <a:defRPr/>
                      </a:pP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BL-POWER </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713">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12</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b="0" i="0" u="none" strike="noStrike" dirty="0">
                          <a:solidFill>
                            <a:srgbClr val="000000"/>
                          </a:solidFill>
                          <a:effectLst/>
                          <a:latin typeface="微软雅黑" panose="020B0503020204020204" pitchFamily="34" charset="-122"/>
                          <a:ea typeface="微软雅黑" panose="020B0503020204020204" pitchFamily="34" charset="-122"/>
                        </a:rPr>
                        <a:t>LDC-VCC</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rPr>
                        <a:t>3.3V</a:t>
                      </a:r>
                      <a:endPar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27</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BL-POWER</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BL-POWER</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713">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13</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b="0" i="0" u="none" strike="noStrike" dirty="0">
                          <a:solidFill>
                            <a:srgbClr val="000000"/>
                          </a:solidFill>
                          <a:effectLst/>
                          <a:latin typeface="微软雅黑" panose="020B0503020204020204" pitchFamily="34" charset="-122"/>
                          <a:ea typeface="微软雅黑" panose="020B0503020204020204" pitchFamily="34" charset="-122"/>
                        </a:rPr>
                        <a:t>LCD-VCC</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rPr>
                        <a:t>3.3V</a:t>
                      </a:r>
                      <a:endPar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28</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BL-POWER</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BL-POWER</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713">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14</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b="0" i="0" u="none" strike="noStrike" dirty="0">
                          <a:solidFill>
                            <a:schemeClr val="dk1"/>
                          </a:solidFill>
                          <a:effectLst/>
                          <a:latin typeface="微软雅黑" panose="020B0503020204020204" pitchFamily="34" charset="-122"/>
                          <a:ea typeface="微软雅黑" panose="020B0503020204020204" pitchFamily="34" charset="-122"/>
                        </a:rPr>
                        <a:t>LCD-TEST</a:t>
                      </a:r>
                      <a:endParaRPr lang="en-US"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Panel self test enable </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29</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BL-POWER</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BL-POWER</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713">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15</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b="0" i="0" u="none" strike="noStrike" dirty="0">
                          <a:solidFill>
                            <a:srgbClr val="000000"/>
                          </a:solidFill>
                          <a:effectLst/>
                          <a:latin typeface="微软雅黑" panose="020B0503020204020204" pitchFamily="34" charset="-122"/>
                          <a:ea typeface="微软雅黑" panose="020B0503020204020204" pitchFamily="34" charset="-122"/>
                        </a:rPr>
                        <a:t>GND</a:t>
                      </a:r>
                      <a:endParaRPr lang="en-US"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Power Ground</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30</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rPr>
                        <a:t>NC</a:t>
                      </a:r>
                      <a:endParaRPr lang="en-US"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1089025" rtl="0" eaLnBrk="1" fontAlgn="ctr" latinLnBrk="0" hangingPunct="1">
                        <a:lnSpc>
                          <a:spcPct val="100000"/>
                        </a:lnSpc>
                        <a:spcBef>
                          <a:spcPts val="0"/>
                        </a:spcBef>
                        <a:spcAft>
                          <a:spcPts val="0"/>
                        </a:spcAft>
                        <a:buClrTx/>
                        <a:buSzTx/>
                        <a:buFontTx/>
                        <a:buNone/>
                        <a:defRPr/>
                      </a:pPr>
                      <a:r>
                        <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rPr>
                        <a:t>NC</a:t>
                      </a:r>
                      <a:endParaRPr lang="en-US" altLang="zh-CN" sz="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21630" name="Rectangle 3"/>
          <p:cNvSpPr>
            <a:spLocks noChangeArrowheads="1"/>
          </p:cNvSpPr>
          <p:nvPr/>
        </p:nvSpPr>
        <p:spPr bwMode="auto">
          <a:xfrm>
            <a:off x="195263" y="6896100"/>
            <a:ext cx="66262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a:r>
              <a:rPr lang="en-US" altLang="ko-KR">
                <a:solidFill>
                  <a:srgbClr val="000000"/>
                </a:solidFill>
                <a:latin typeface="Arial" panose="020B0604020202020204" pitchFamily="34" charset="0"/>
                <a:ea typeface="BatangChe" pitchFamily="49" charset="-128"/>
                <a:cs typeface="Times New Roman" panose="02020603050405020304" pitchFamily="18" charset="0"/>
              </a:rPr>
              <a:t>&lt;Table 6. Pin Assignments for the LED Connector&gt;</a:t>
            </a:r>
            <a:endParaRPr lang="en-US" altLang="ko-KR">
              <a:solidFill>
                <a:srgbClr val="000000"/>
              </a:solidFill>
              <a:latin typeface="Arial" panose="020B0604020202020204" pitchFamily="34" charset="0"/>
              <a:ea typeface="BatangChe" pitchFamily="49" charset="-128"/>
              <a:cs typeface="Times New Roman" panose="02020603050405020304" pitchFamily="18" charset="0"/>
            </a:endParaRPr>
          </a:p>
        </p:txBody>
      </p:sp>
      <p:graphicFrame>
        <p:nvGraphicFramePr>
          <p:cNvPr id="3" name="表格 2"/>
          <p:cNvGraphicFramePr>
            <a:graphicFrameLocks noGrp="1"/>
          </p:cNvGraphicFramePr>
          <p:nvPr/>
        </p:nvGraphicFramePr>
        <p:xfrm>
          <a:off x="1125538" y="7145338"/>
          <a:ext cx="4930774" cy="1069975"/>
        </p:xfrm>
        <a:graphic>
          <a:graphicData uri="http://schemas.openxmlformats.org/drawingml/2006/table">
            <a:tbl>
              <a:tblPr>
                <a:tableStyleId>{5C22544A-7EE6-4342-B048-85BDC9FD1C3A}</a:tableStyleId>
              </a:tblPr>
              <a:tblGrid>
                <a:gridCol w="269205"/>
                <a:gridCol w="386550"/>
                <a:gridCol w="1762522"/>
                <a:gridCol w="363426"/>
                <a:gridCol w="458588"/>
                <a:gridCol w="1690483"/>
              </a:tblGrid>
              <a:tr h="187005">
                <a:tc>
                  <a:txBody>
                    <a:bodyPr/>
                    <a:lstStyle/>
                    <a:p>
                      <a:pPr algn="ctr" fontAlgn="ctr"/>
                      <a:r>
                        <a:rPr lang="en-US" sz="700" b="1" u="none" strike="noStrike" dirty="0">
                          <a:effectLst/>
                          <a:latin typeface="微软雅黑" panose="020B0503020204020204" pitchFamily="34" charset="-122"/>
                          <a:ea typeface="微软雅黑" panose="020B0503020204020204" pitchFamily="34" charset="-122"/>
                        </a:rPr>
                        <a:t>PIN #</a:t>
                      </a:r>
                      <a:endParaRPr lang="en-US" sz="700" b="1"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1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00" b="1" u="none" strike="noStrike" dirty="0">
                          <a:effectLst/>
                          <a:latin typeface="微软雅黑" panose="020B0503020204020204" pitchFamily="34" charset="-122"/>
                          <a:ea typeface="微软雅黑" panose="020B0503020204020204" pitchFamily="34" charset="-122"/>
                        </a:rPr>
                        <a:t>Symbol</a:t>
                      </a:r>
                      <a:endParaRPr lang="en-US" sz="700" b="1"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00" b="1" u="none" strike="noStrike" dirty="0">
                          <a:effectLst/>
                          <a:latin typeface="微软雅黑" panose="020B0503020204020204" pitchFamily="34" charset="-122"/>
                          <a:ea typeface="微软雅黑" panose="020B0503020204020204" pitchFamily="34" charset="-122"/>
                        </a:rPr>
                        <a:t>Description Remark</a:t>
                      </a:r>
                      <a:endParaRPr lang="en-US" sz="700" b="1"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1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00" b="1" u="none" strike="noStrike" dirty="0">
                          <a:effectLst/>
                          <a:latin typeface="微软雅黑" panose="020B0503020204020204" pitchFamily="34" charset="-122"/>
                          <a:ea typeface="微软雅黑" panose="020B0503020204020204" pitchFamily="34" charset="-122"/>
                        </a:rPr>
                        <a:t>PIN #</a:t>
                      </a:r>
                      <a:endParaRPr lang="en-US" sz="700" b="1"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1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00" b="1" u="none" strike="noStrike" dirty="0">
                          <a:effectLst/>
                          <a:latin typeface="微软雅黑" panose="020B0503020204020204" pitchFamily="34" charset="-122"/>
                          <a:ea typeface="微软雅黑" panose="020B0503020204020204" pitchFamily="34" charset="-122"/>
                        </a:rPr>
                        <a:t>Symbol</a:t>
                      </a:r>
                      <a:endParaRPr lang="en-US" sz="700" b="1"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00" b="1" u="none" strike="noStrike" dirty="0">
                          <a:effectLst/>
                          <a:latin typeface="微软雅黑" panose="020B0503020204020204" pitchFamily="34" charset="-122"/>
                          <a:ea typeface="微软雅黑" panose="020B0503020204020204" pitchFamily="34" charset="-122"/>
                        </a:rPr>
                        <a:t>Description Remark</a:t>
                      </a:r>
                      <a:endParaRPr lang="en-US" sz="700" b="1"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1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87005">
                <a:tc>
                  <a:txBody>
                    <a:bodyPr/>
                    <a:lstStyle/>
                    <a:p>
                      <a:pPr algn="ctr" fontAlgn="ctr"/>
                      <a:r>
                        <a:rPr lang="en-US" altLang="zh-CN" sz="700" u="none" strike="noStrike" dirty="0">
                          <a:effectLst/>
                          <a:latin typeface="微软雅黑" panose="020B0503020204020204" pitchFamily="34" charset="-122"/>
                          <a:ea typeface="微软雅黑" panose="020B0503020204020204" pitchFamily="34" charset="-122"/>
                        </a:rPr>
                        <a:t>1</a:t>
                      </a:r>
                      <a:endParaRPr lang="en-US" altLang="zh-CN" sz="7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1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700" b="0" i="0" u="none" strike="noStrike" dirty="0">
                          <a:solidFill>
                            <a:srgbClr val="000000"/>
                          </a:solidFill>
                          <a:effectLst/>
                          <a:latin typeface="微软雅黑" panose="020B0503020204020204" pitchFamily="34" charset="-122"/>
                          <a:ea typeface="微软雅黑" panose="020B0503020204020204" pitchFamily="34" charset="-122"/>
                        </a:rPr>
                        <a:t>LED1</a:t>
                      </a:r>
                      <a:endParaRPr lang="en-US" altLang="zh-CN" sz="7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700" b="0" i="0" u="none" strike="noStrike" dirty="0">
                          <a:solidFill>
                            <a:srgbClr val="000000"/>
                          </a:solidFill>
                          <a:effectLst/>
                          <a:latin typeface="微软雅黑" panose="020B0503020204020204" pitchFamily="34" charset="-122"/>
                          <a:ea typeface="微软雅黑" panose="020B0503020204020204" pitchFamily="34" charset="-122"/>
                        </a:rPr>
                        <a:t>LED-</a:t>
                      </a:r>
                      <a:endParaRPr lang="en-US" altLang="zh-CN" sz="7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1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700" u="none" strike="noStrike" kern="1200" dirty="0">
                          <a:solidFill>
                            <a:schemeClr val="dk1"/>
                          </a:solidFill>
                          <a:effectLst/>
                          <a:latin typeface="微软雅黑" panose="020B0503020204020204" pitchFamily="34" charset="-122"/>
                          <a:ea typeface="微软雅黑" panose="020B0503020204020204" pitchFamily="34" charset="-122"/>
                          <a:cs typeface="+mn-cs"/>
                        </a:rPr>
                        <a:t>6</a:t>
                      </a:r>
                      <a:endParaRPr lang="en-US" altLang="zh-CN" sz="7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1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00" u="none" strike="noStrike" kern="1200" dirty="0">
                          <a:solidFill>
                            <a:schemeClr val="dk1"/>
                          </a:solidFill>
                          <a:effectLst/>
                          <a:latin typeface="微软雅黑" panose="020B0503020204020204" pitchFamily="34" charset="-122"/>
                          <a:ea typeface="微软雅黑" panose="020B0503020204020204" pitchFamily="34" charset="-122"/>
                          <a:cs typeface="+mn-cs"/>
                        </a:rPr>
                        <a:t>LED6</a:t>
                      </a:r>
                      <a:endParaRPr lang="en-US" sz="7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700" b="0" i="0" u="none" strike="noStrike" dirty="0">
                          <a:solidFill>
                            <a:srgbClr val="000000"/>
                          </a:solidFill>
                          <a:effectLst/>
                          <a:latin typeface="微软雅黑" panose="020B0503020204020204" pitchFamily="34" charset="-122"/>
                          <a:ea typeface="微软雅黑" panose="020B0503020204020204" pitchFamily="34" charset="-122"/>
                        </a:rPr>
                        <a:t>LED-</a:t>
                      </a:r>
                      <a:endParaRPr lang="en-US" altLang="zh-CN" sz="7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1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34950">
                <a:tc>
                  <a:txBody>
                    <a:bodyPr/>
                    <a:lstStyle/>
                    <a:p>
                      <a:pPr algn="ctr" fontAlgn="ctr"/>
                      <a:r>
                        <a:rPr lang="en-US" altLang="zh-CN" sz="700" u="none" strike="noStrike" dirty="0">
                          <a:effectLst/>
                          <a:latin typeface="微软雅黑" panose="020B0503020204020204" pitchFamily="34" charset="-122"/>
                          <a:ea typeface="微软雅黑" panose="020B0503020204020204" pitchFamily="34" charset="-122"/>
                        </a:rPr>
                        <a:t>2</a:t>
                      </a:r>
                      <a:endParaRPr lang="en-US" altLang="zh-CN" sz="7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1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00" b="0" i="0" u="none" strike="noStrike" dirty="0">
                          <a:solidFill>
                            <a:srgbClr val="000000"/>
                          </a:solidFill>
                          <a:effectLst/>
                          <a:latin typeface="微软雅黑" panose="020B0503020204020204" pitchFamily="34" charset="-122"/>
                          <a:ea typeface="微软雅黑" panose="020B0503020204020204" pitchFamily="34" charset="-122"/>
                        </a:rPr>
                        <a:t>LED2</a:t>
                      </a:r>
                      <a:endParaRPr lang="en-US" sz="7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700" b="0" i="0" u="none" strike="noStrike" dirty="0">
                          <a:solidFill>
                            <a:srgbClr val="000000"/>
                          </a:solidFill>
                          <a:effectLst/>
                          <a:latin typeface="微软雅黑" panose="020B0503020204020204" pitchFamily="34" charset="-122"/>
                          <a:ea typeface="微软雅黑" panose="020B0503020204020204" pitchFamily="34" charset="-122"/>
                        </a:rPr>
                        <a:t>LED-</a:t>
                      </a:r>
                      <a:endParaRPr lang="en-US" altLang="zh-CN" sz="7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1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700" u="none" strike="noStrike" kern="1200" dirty="0">
                          <a:solidFill>
                            <a:schemeClr val="dk1"/>
                          </a:solidFill>
                          <a:effectLst/>
                          <a:latin typeface="微软雅黑" panose="020B0503020204020204" pitchFamily="34" charset="-122"/>
                          <a:ea typeface="微软雅黑" panose="020B0503020204020204" pitchFamily="34" charset="-122"/>
                          <a:cs typeface="+mn-cs"/>
                        </a:rPr>
                        <a:t>7</a:t>
                      </a:r>
                      <a:endParaRPr lang="en-US" altLang="zh-CN" sz="7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1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00" u="none" strike="noStrike" kern="1200" dirty="0">
                          <a:solidFill>
                            <a:schemeClr val="dk1"/>
                          </a:solidFill>
                          <a:effectLst/>
                          <a:latin typeface="微软雅黑" panose="020B0503020204020204" pitchFamily="34" charset="-122"/>
                          <a:ea typeface="微软雅黑" panose="020B0503020204020204" pitchFamily="34" charset="-122"/>
                          <a:cs typeface="+mn-cs"/>
                        </a:rPr>
                        <a:t>NC</a:t>
                      </a:r>
                      <a:endParaRPr lang="en-US" sz="7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089025" rtl="0" eaLnBrk="1" fontAlgn="ctr" latinLnBrk="0" hangingPunct="1">
                        <a:lnSpc>
                          <a:spcPct val="100000"/>
                        </a:lnSpc>
                        <a:spcBef>
                          <a:spcPts val="0"/>
                        </a:spcBef>
                        <a:spcAft>
                          <a:spcPts val="0"/>
                        </a:spcAft>
                        <a:buClrTx/>
                        <a:buSzTx/>
                        <a:buFontTx/>
                        <a:buNone/>
                        <a:defRPr/>
                      </a:pPr>
                      <a:endParaRPr lang="en-US" altLang="zh-CN" sz="7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1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87005">
                <a:tc>
                  <a:txBody>
                    <a:bodyPr/>
                    <a:lstStyle/>
                    <a:p>
                      <a:pPr algn="ctr" fontAlgn="ctr"/>
                      <a:r>
                        <a:rPr lang="en-US" altLang="zh-CN" sz="700" u="none" strike="noStrike">
                          <a:effectLst/>
                          <a:latin typeface="微软雅黑" panose="020B0503020204020204" pitchFamily="34" charset="-122"/>
                          <a:ea typeface="微软雅黑" panose="020B0503020204020204" pitchFamily="34" charset="-122"/>
                        </a:rPr>
                        <a:t>3</a:t>
                      </a:r>
                      <a:endParaRPr lang="en-US" altLang="zh-CN" sz="700" b="0" i="0" u="none" strike="noStrike">
                        <a:solidFill>
                          <a:srgbClr val="000000"/>
                        </a:solidFill>
                        <a:effectLst/>
                        <a:latin typeface="微软雅黑" panose="020B0503020204020204" pitchFamily="34" charset="-122"/>
                        <a:ea typeface="微软雅黑" panose="020B0503020204020204" pitchFamily="34" charset="-122"/>
                      </a:endParaRPr>
                    </a:p>
                  </a:txBody>
                  <a:tcPr marL="6695" marR="6695" marT="721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00" b="0" i="0" u="none" strike="noStrike" dirty="0">
                          <a:solidFill>
                            <a:srgbClr val="000000"/>
                          </a:solidFill>
                          <a:effectLst/>
                          <a:latin typeface="微软雅黑" panose="020B0503020204020204" pitchFamily="34" charset="-122"/>
                          <a:ea typeface="微软雅黑" panose="020B0503020204020204" pitchFamily="34" charset="-122"/>
                        </a:rPr>
                        <a:t>LED3</a:t>
                      </a:r>
                      <a:endParaRPr lang="en-US" sz="7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700" b="0" i="0" u="none" strike="noStrike" dirty="0">
                          <a:solidFill>
                            <a:srgbClr val="000000"/>
                          </a:solidFill>
                          <a:effectLst/>
                          <a:latin typeface="微软雅黑" panose="020B0503020204020204" pitchFamily="34" charset="-122"/>
                          <a:ea typeface="微软雅黑" panose="020B0503020204020204" pitchFamily="34" charset="-122"/>
                        </a:rPr>
                        <a:t>LED-</a:t>
                      </a:r>
                      <a:endParaRPr lang="en-US" altLang="zh-CN" sz="7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331" marR="7331" marT="789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700" u="none" strike="noStrike" kern="1200" dirty="0">
                          <a:solidFill>
                            <a:schemeClr val="dk1"/>
                          </a:solidFill>
                          <a:effectLst/>
                          <a:latin typeface="微软雅黑" panose="020B0503020204020204" pitchFamily="34" charset="-122"/>
                          <a:ea typeface="微软雅黑" panose="020B0503020204020204" pitchFamily="34" charset="-122"/>
                          <a:cs typeface="+mn-cs"/>
                        </a:rPr>
                        <a:t>8</a:t>
                      </a:r>
                      <a:endParaRPr lang="en-US" altLang="zh-CN" sz="7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1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ctr" fontAlgn="ctr"/>
                      <a:r>
                        <a:rPr lang="en-US" sz="700" u="none" strike="noStrike" kern="1200" dirty="0">
                          <a:solidFill>
                            <a:schemeClr val="dk1"/>
                          </a:solidFill>
                          <a:effectLst/>
                          <a:latin typeface="微软雅黑" panose="020B0503020204020204" pitchFamily="34" charset="-122"/>
                          <a:ea typeface="微软雅黑" panose="020B0503020204020204" pitchFamily="34" charset="-122"/>
                          <a:cs typeface="+mn-cs"/>
                        </a:rPr>
                        <a:t>VLEDOUT</a:t>
                      </a:r>
                      <a:endParaRPr lang="en-US" sz="7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700" u="none" strike="noStrike" kern="1200" dirty="0">
                          <a:solidFill>
                            <a:schemeClr val="dk1"/>
                          </a:solidFill>
                          <a:effectLst/>
                          <a:latin typeface="微软雅黑" panose="020B0503020204020204" pitchFamily="34" charset="-122"/>
                          <a:ea typeface="微软雅黑" panose="020B0503020204020204" pitchFamily="34" charset="-122"/>
                          <a:cs typeface="+mn-cs"/>
                        </a:rPr>
                        <a:t>VLEDOUT</a:t>
                      </a:r>
                      <a:endParaRPr lang="en-US" altLang="zh-CN" sz="7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1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87005">
                <a:tc>
                  <a:txBody>
                    <a:bodyPr/>
                    <a:lstStyle/>
                    <a:p>
                      <a:pPr algn="ctr" fontAlgn="ctr"/>
                      <a:r>
                        <a:rPr lang="en-US" altLang="zh-CN" sz="700" u="none" strike="noStrike">
                          <a:effectLst/>
                          <a:latin typeface="微软雅黑" panose="020B0503020204020204" pitchFamily="34" charset="-122"/>
                          <a:ea typeface="微软雅黑" panose="020B0503020204020204" pitchFamily="34" charset="-122"/>
                        </a:rPr>
                        <a:t>4</a:t>
                      </a:r>
                      <a:endParaRPr lang="en-US" altLang="zh-CN" sz="700" b="0" i="0" u="none" strike="noStrike">
                        <a:solidFill>
                          <a:srgbClr val="000000"/>
                        </a:solidFill>
                        <a:effectLst/>
                        <a:latin typeface="微软雅黑" panose="020B0503020204020204" pitchFamily="34" charset="-122"/>
                        <a:ea typeface="微软雅黑" panose="020B0503020204020204" pitchFamily="34" charset="-122"/>
                      </a:endParaRPr>
                    </a:p>
                  </a:txBody>
                  <a:tcPr marL="6695" marR="6695" marT="721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700" b="0" i="0" u="none" strike="noStrike" dirty="0">
                          <a:solidFill>
                            <a:srgbClr val="000000"/>
                          </a:solidFill>
                          <a:effectLst/>
                          <a:latin typeface="微软雅黑" panose="020B0503020204020204" pitchFamily="34" charset="-122"/>
                          <a:ea typeface="微软雅黑" panose="020B0503020204020204" pitchFamily="34" charset="-122"/>
                        </a:rPr>
                        <a:t>LED4</a:t>
                      </a:r>
                      <a:endParaRPr lang="en-US" altLang="zh-CN" sz="7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700" b="0" i="0" u="none" strike="noStrike" dirty="0">
                          <a:solidFill>
                            <a:srgbClr val="000000"/>
                          </a:solidFill>
                          <a:effectLst/>
                          <a:latin typeface="微软雅黑" panose="020B0503020204020204" pitchFamily="34" charset="-122"/>
                          <a:ea typeface="微软雅黑" panose="020B0503020204020204" pitchFamily="34" charset="-122"/>
                        </a:rPr>
                        <a:t>LED-</a:t>
                      </a:r>
                      <a:endParaRPr lang="en-US" altLang="zh-CN" sz="7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331" marR="7331" marT="789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700" u="none" strike="noStrike" kern="1200" dirty="0">
                          <a:solidFill>
                            <a:schemeClr val="dk1"/>
                          </a:solidFill>
                          <a:effectLst/>
                          <a:latin typeface="微软雅黑" panose="020B0503020204020204" pitchFamily="34" charset="-122"/>
                          <a:ea typeface="微软雅黑" panose="020B0503020204020204" pitchFamily="34" charset="-122"/>
                          <a:cs typeface="+mn-cs"/>
                        </a:rPr>
                        <a:t>9</a:t>
                      </a:r>
                      <a:endParaRPr lang="en-US" altLang="zh-CN" sz="7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1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87005">
                <a:tc>
                  <a:txBody>
                    <a:bodyPr/>
                    <a:lstStyle/>
                    <a:p>
                      <a:pPr algn="ctr" fontAlgn="ctr"/>
                      <a:r>
                        <a:rPr lang="en-US" altLang="zh-CN" sz="700" u="none" strike="noStrike">
                          <a:effectLst/>
                          <a:latin typeface="微软雅黑" panose="020B0503020204020204" pitchFamily="34" charset="-122"/>
                          <a:ea typeface="微软雅黑" panose="020B0503020204020204" pitchFamily="34" charset="-122"/>
                        </a:rPr>
                        <a:t>5</a:t>
                      </a:r>
                      <a:endParaRPr lang="en-US" altLang="zh-CN" sz="700" b="0" i="0" u="none" strike="noStrike">
                        <a:solidFill>
                          <a:srgbClr val="000000"/>
                        </a:solidFill>
                        <a:effectLst/>
                        <a:latin typeface="微软雅黑" panose="020B0503020204020204" pitchFamily="34" charset="-122"/>
                        <a:ea typeface="微软雅黑" panose="020B0503020204020204" pitchFamily="34" charset="-122"/>
                      </a:endParaRPr>
                    </a:p>
                  </a:txBody>
                  <a:tcPr marL="6695" marR="6695" marT="721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00" b="0" i="0" u="none" strike="noStrike" dirty="0">
                          <a:solidFill>
                            <a:srgbClr val="000000"/>
                          </a:solidFill>
                          <a:effectLst/>
                          <a:latin typeface="微软雅黑" panose="020B0503020204020204" pitchFamily="34" charset="-122"/>
                          <a:ea typeface="微软雅黑" panose="020B0503020204020204" pitchFamily="34" charset="-122"/>
                        </a:rPr>
                        <a:t>LED5</a:t>
                      </a:r>
                      <a:endParaRPr lang="en-US" sz="7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1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700" b="0" i="0" u="none" strike="noStrike" dirty="0">
                          <a:solidFill>
                            <a:srgbClr val="000000"/>
                          </a:solidFill>
                          <a:effectLst/>
                          <a:latin typeface="微软雅黑" panose="020B0503020204020204" pitchFamily="34" charset="-122"/>
                          <a:ea typeface="微软雅黑" panose="020B0503020204020204" pitchFamily="34" charset="-122"/>
                        </a:rPr>
                        <a:t>LED-</a:t>
                      </a:r>
                      <a:endParaRPr lang="en-US" altLang="zh-CN" sz="7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695" marR="6695" marT="721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700" u="none" strike="noStrike" kern="1200" dirty="0">
                          <a:solidFill>
                            <a:schemeClr val="dk1"/>
                          </a:solidFill>
                          <a:effectLst/>
                          <a:latin typeface="微软雅黑" panose="020B0503020204020204" pitchFamily="34" charset="-122"/>
                          <a:ea typeface="微软雅黑" panose="020B0503020204020204" pitchFamily="34" charset="-122"/>
                          <a:cs typeface="+mn-cs"/>
                        </a:rPr>
                        <a:t>10</a:t>
                      </a:r>
                      <a:endParaRPr lang="en-US" altLang="zh-CN" sz="7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6695" marR="6695" marT="721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cPr marL="6695" marR="6695" marT="72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cPr marL="6695" marR="6695" marT="7206"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fld id="{96F1E6A4-8F40-4ECC-8016-4E839075CB4A}" type="slidenum">
              <a:rPr lang="en-US" altLang="ko-KR">
                <a:latin typeface="Arial" panose="020B0604020202020204" pitchFamily="34" charset="0"/>
              </a:rPr>
            </a:fld>
            <a:endParaRPr lang="en-US" altLang="ko-KR">
              <a:latin typeface="Arial" panose="020B0604020202020204" pitchFamily="34" charset="0"/>
            </a:endParaRPr>
          </a:p>
        </p:txBody>
      </p:sp>
      <p:sp>
        <p:nvSpPr>
          <p:cNvPr id="22531" name="Rectangle 26"/>
          <p:cNvSpPr>
            <a:spLocks noChangeArrowheads="1"/>
          </p:cNvSpPr>
          <p:nvPr/>
        </p:nvSpPr>
        <p:spPr bwMode="auto">
          <a:xfrm>
            <a:off x="260350" y="1116013"/>
            <a:ext cx="240188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 anchor="ctr">
            <a:spAutoFit/>
          </a:bodyPr>
          <a:lstStyle>
            <a:lvl1pPr indent="133350">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buSzPct val="100000"/>
            </a:pPr>
            <a:r>
              <a:rPr lang="en-US" altLang="ko-KR" b="1">
                <a:latin typeface="Arial" panose="020B0604020202020204" pitchFamily="34" charset="0"/>
                <a:ea typeface="BatangChe" pitchFamily="49" charset="-128"/>
                <a:cs typeface="Times New Roman" panose="02020603050405020304" pitchFamily="18" charset="0"/>
              </a:rPr>
              <a:t>4.2 Data Input Format</a:t>
            </a:r>
            <a:r>
              <a:rPr lang="en-US" altLang="ko-KR">
                <a:latin typeface="Arial" panose="020B0604020202020204" pitchFamily="34" charset="0"/>
                <a:ea typeface="BatangChe" pitchFamily="49" charset="-128"/>
                <a:cs typeface="Times New Roman" panose="02020603050405020304" pitchFamily="18" charset="0"/>
              </a:rPr>
              <a:t>              </a:t>
            </a:r>
            <a:endParaRPr lang="en-US" altLang="ko-KR">
              <a:latin typeface="Arial" panose="020B0604020202020204" pitchFamily="34" charset="0"/>
              <a:ea typeface="BatangChe" pitchFamily="49" charset="-128"/>
              <a:cs typeface="Times New Roman" panose="02020603050405020304" pitchFamily="18" charset="0"/>
            </a:endParaRPr>
          </a:p>
        </p:txBody>
      </p:sp>
      <p:graphicFrame>
        <p:nvGraphicFramePr>
          <p:cNvPr id="17600" name="Group 192"/>
          <p:cNvGraphicFramePr>
            <a:graphicFrameLocks noGrp="1"/>
          </p:cNvGraphicFramePr>
          <p:nvPr/>
        </p:nvGraphicFramePr>
        <p:xfrm>
          <a:off x="379413" y="1831975"/>
          <a:ext cx="5854700" cy="2730501"/>
        </p:xfrm>
        <a:graphic>
          <a:graphicData uri="http://schemas.openxmlformats.org/drawingml/2006/table">
            <a:tbl>
              <a:tblPr/>
              <a:tblGrid>
                <a:gridCol w="219075"/>
                <a:gridCol w="217487"/>
                <a:gridCol w="219075"/>
                <a:gridCol w="219075"/>
                <a:gridCol w="219075"/>
                <a:gridCol w="215900"/>
                <a:gridCol w="525463"/>
                <a:gridCol w="611187"/>
                <a:gridCol w="219075"/>
                <a:gridCol w="217488"/>
                <a:gridCol w="220662"/>
                <a:gridCol w="565150"/>
                <a:gridCol w="220663"/>
                <a:gridCol w="219075"/>
                <a:gridCol w="215900"/>
                <a:gridCol w="220662"/>
                <a:gridCol w="215900"/>
                <a:gridCol w="219075"/>
                <a:gridCol w="219075"/>
                <a:gridCol w="219075"/>
                <a:gridCol w="217488"/>
                <a:gridCol w="219075"/>
              </a:tblGrid>
              <a:tr h="530225">
                <a:tc gridSpan="3">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(1,1)</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hMerge="1">
                  <a:tcPr/>
                </a:tc>
                <a:tc hMerge="1">
                  <a:tcPr/>
                </a:tc>
                <a:tc gridSpan="3">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(2,1)</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hMerge="1">
                  <a:tcPr/>
                </a:tc>
                <a:tc h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gridSpan="3">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hMerge="1">
                  <a:tcPr/>
                </a:tc>
                <a:tc hMerge="1">
                  <a:tcPr/>
                </a:tc>
                <a:tc gridSpan="3">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(1919,1)</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hMerge="1">
                  <a:tcPr/>
                </a:tc>
                <a:tc hMerge="1">
                  <a:tcPr/>
                </a:tc>
                <a:tc gridSpan="4">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(1920,1)</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hMerge="1">
                  <a:tcPr/>
                </a:tc>
                <a:tc hMerge="1">
                  <a:tcPr/>
                </a:tc>
                <a:tc hMerge="1">
                  <a:tcPr/>
                </a:tc>
              </a:tr>
              <a:tr h="365125">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R</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G</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B</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00FF"/>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R</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G</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B</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00FF"/>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gridSpan="3">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hMerge="1">
                  <a:tcPr/>
                </a:tc>
                <a:tc h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R</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G</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B</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00FF"/>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R</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G</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B</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00CC"/>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365125">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gridSpan="5">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1 Pixel = 3 Dots</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hMerge="1">
                  <a:tcPr/>
                </a:tc>
                <a:tc hMerge="1">
                  <a:tcPr/>
                </a:tc>
                <a:tc hMerge="1">
                  <a:tcPr/>
                </a:tc>
                <a:tc hMerge="1">
                  <a:tcPr/>
                </a:tc>
                <a:tc gridSpan="3">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hMerge="1">
                  <a:tcPr/>
                </a:tc>
                <a:tc h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363538">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R</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G</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B</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00FF"/>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gridSpan="3">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hMerge="1">
                  <a:tcPr/>
                </a:tc>
                <a:tc h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363538">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gridSpan="3">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hMerge="1">
                  <a:tcPr/>
                </a:tc>
                <a:tc h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365125">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R</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G</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B</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00FF"/>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R</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G</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B</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00FF"/>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gridSpan="3">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cPr/>
                </a:tc>
                <a:tc h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R</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G</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B</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00FF"/>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R</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G</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B</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00FF"/>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377825">
                <a:tc gridSpan="3">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(1,1080)</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hMerge="1">
                  <a:tcPr/>
                </a:tc>
                <a:tc hMerge="1">
                  <a:tcPr/>
                </a:tc>
                <a:tc gridSpan="3">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(2,1080)</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hMerge="1">
                  <a:tcPr/>
                </a:tc>
                <a:tc h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endParaRPr kumimoji="1" lang="zh-CN" altLang="en-US"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gridSpan="4">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(1919,1080)</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hMerge="1">
                  <a:tcPr/>
                </a:tc>
                <a:tc hMerge="1">
                  <a:tcPr/>
                </a:tc>
                <a:tc hMerge="1">
                  <a:tcPr/>
                </a:tc>
                <a:tc gridSpan="4">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rPr>
                        <a:t>(1920, 1080)</a:t>
                      </a:r>
                      <a:endParaRPr kumimoji="1" lang="en-US" altLang="ko-KR" sz="1000" b="0" i="0" u="none" strike="noStrike" cap="none" normalizeH="0" baseline="0">
                        <a:ln>
                          <a:noFill/>
                        </a:ln>
                        <a:solidFill>
                          <a:schemeClr val="tx1"/>
                        </a:solidFill>
                        <a:effectLst/>
                        <a:latin typeface="Gulim" pitchFamily="34" charset="-127"/>
                        <a:ea typeface="Dotum" pitchFamily="34" charset="-127"/>
                        <a:cs typeface="Times New Roman" panose="02020603050405020304" pitchFamily="18" charset="0"/>
                      </a:endParaRPr>
                    </a:p>
                  </a:txBody>
                  <a:tcPr marL="35998" marR="35998" marT="36060" marB="36060"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hMerge="1">
                  <a:tcPr/>
                </a:tc>
                <a:tc hMerge="1">
                  <a:tcPr/>
                </a:tc>
                <a:tc hMerge="1">
                  <a:tcPr/>
                </a:tc>
              </a:tr>
            </a:tbl>
          </a:graphicData>
        </a:graphic>
      </p:graphicFrame>
      <p:sp>
        <p:nvSpPr>
          <p:cNvPr id="22718" name="Rectangle 953"/>
          <p:cNvSpPr>
            <a:spLocks noChangeArrowheads="1"/>
          </p:cNvSpPr>
          <p:nvPr/>
        </p:nvSpPr>
        <p:spPr bwMode="auto">
          <a:xfrm>
            <a:off x="2133600" y="4575175"/>
            <a:ext cx="249713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anchor="ctr">
            <a:spAutoFit/>
          </a:bodyPr>
          <a:lstStyle>
            <a:lvl1pPr indent="133350">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buSzPct val="100000"/>
            </a:pPr>
            <a:r>
              <a:rPr lang="en-US" altLang="ko-KR" sz="1100">
                <a:latin typeface="Arial" panose="020B0604020202020204" pitchFamily="34" charset="0"/>
                <a:ea typeface="BatangChe" pitchFamily="49" charset="-128"/>
                <a:cs typeface="Times New Roman" panose="02020603050405020304" pitchFamily="18" charset="0"/>
              </a:rPr>
              <a:t>Display Position of Input Data (V-H)</a:t>
            </a:r>
            <a:endParaRPr lang="en-US" altLang="ko-KR" sz="1800">
              <a:latin typeface="Arial" panose="020B0604020202020204" pitchFamily="34" charset="0"/>
              <a:ea typeface="BatangChe" pitchFamily="49" charset="-128"/>
              <a:cs typeface="Times New Roman" panose="02020603050405020304" pitchFamily="18" charset="0"/>
            </a:endParaRPr>
          </a:p>
        </p:txBody>
      </p:sp>
      <p:sp>
        <p:nvSpPr>
          <p:cNvPr id="22719" name="Rectangle 2"/>
          <p:cNvSpPr>
            <a:spLocks noChangeArrowheads="1"/>
          </p:cNvSpPr>
          <p:nvPr/>
        </p:nvSpPr>
        <p:spPr bwMode="auto">
          <a:xfrm>
            <a:off x="2395538" y="4886325"/>
            <a:ext cx="189706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latinLnBrk="1"/>
            <a:r>
              <a:rPr lang="en-US" altLang="ko-KR" sz="1100" b="1">
                <a:solidFill>
                  <a:srgbClr val="000000"/>
                </a:solidFill>
                <a:latin typeface="Times New Roman" panose="02020603050405020304" pitchFamily="18" charset="0"/>
                <a:cs typeface="Times New Roman" panose="02020603050405020304" pitchFamily="18" charset="0"/>
              </a:rPr>
              <a:t>Figure 3.  </a:t>
            </a:r>
            <a:r>
              <a:rPr lang="en-US" altLang="zh-CN" sz="1100" b="1">
                <a:solidFill>
                  <a:srgbClr val="000000"/>
                </a:solidFill>
                <a:latin typeface="Times New Roman" panose="02020603050405020304" pitchFamily="18" charset="0"/>
                <a:cs typeface="Times New Roman" panose="02020603050405020304" pitchFamily="18" charset="0"/>
              </a:rPr>
              <a:t>Scan  direction</a:t>
            </a:r>
            <a:endParaRPr lang="en-US" altLang="ko-KR" sz="1100">
              <a:solidFill>
                <a:srgbClr val="000000"/>
              </a:solidFill>
              <a:latin typeface="Times New Roman" panose="02020603050405020304" pitchFamily="18" charset="0"/>
              <a:ea typeface="BatangChe" pitchFamily="49" charset="-128"/>
              <a:cs typeface="Times New Roman" panose="02020603050405020304" pitchFamily="18" charset="0"/>
            </a:endParaRPr>
          </a:p>
        </p:txBody>
      </p:sp>
      <p:sp>
        <p:nvSpPr>
          <p:cNvPr id="22720" name="Rectangle 2"/>
          <p:cNvSpPr>
            <a:spLocks noChangeArrowheads="1"/>
          </p:cNvSpPr>
          <p:nvPr/>
        </p:nvSpPr>
        <p:spPr bwMode="auto">
          <a:xfrm>
            <a:off x="2427288" y="1427163"/>
            <a:ext cx="1703387"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latinLnBrk="1"/>
            <a:r>
              <a:rPr lang="en-US" altLang="ko-KR" sz="1100" b="1">
                <a:solidFill>
                  <a:srgbClr val="000000"/>
                </a:solidFill>
                <a:latin typeface="Times New Roman" panose="02020603050405020304" pitchFamily="18" charset="0"/>
                <a:cs typeface="Times New Roman" panose="02020603050405020304" pitchFamily="18" charset="0"/>
              </a:rPr>
              <a:t>Figure 2.  P</a:t>
            </a:r>
            <a:r>
              <a:rPr lang="en-US" altLang="zh-CN" sz="1100" b="1">
                <a:solidFill>
                  <a:srgbClr val="000000"/>
                </a:solidFill>
                <a:latin typeface="Times New Roman" panose="02020603050405020304" pitchFamily="18" charset="0"/>
                <a:cs typeface="Times New Roman" panose="02020603050405020304" pitchFamily="18" charset="0"/>
              </a:rPr>
              <a:t>ixel Format</a:t>
            </a:r>
            <a:endParaRPr lang="en-US" altLang="ko-KR" sz="1100">
              <a:solidFill>
                <a:srgbClr val="000000"/>
              </a:solidFill>
              <a:latin typeface="Times New Roman" panose="02020603050405020304" pitchFamily="18" charset="0"/>
              <a:ea typeface="BatangChe" pitchFamily="49" charset="-128"/>
              <a:cs typeface="Times New Roman" panose="02020603050405020304" pitchFamily="18" charset="0"/>
            </a:endParaRPr>
          </a:p>
        </p:txBody>
      </p:sp>
      <p:grpSp>
        <p:nvGrpSpPr>
          <p:cNvPr id="22721" name="组合 20"/>
          <p:cNvGrpSpPr/>
          <p:nvPr/>
        </p:nvGrpSpPr>
        <p:grpSpPr bwMode="auto">
          <a:xfrm>
            <a:off x="1485900" y="5229225"/>
            <a:ext cx="3471863" cy="3032125"/>
            <a:chOff x="1082741" y="1583877"/>
            <a:chExt cx="5085339" cy="4707647"/>
          </a:xfrm>
        </p:grpSpPr>
        <p:sp>
          <p:nvSpPr>
            <p:cNvPr id="22722" name="矩形 21"/>
            <p:cNvSpPr>
              <a:spLocks noChangeArrowheads="1"/>
            </p:cNvSpPr>
            <p:nvPr/>
          </p:nvSpPr>
          <p:spPr bwMode="auto">
            <a:xfrm>
              <a:off x="1082741" y="1583877"/>
              <a:ext cx="5085339" cy="2961197"/>
            </a:xfrm>
            <a:prstGeom prst="rect">
              <a:avLst/>
            </a:prstGeom>
            <a:noFill/>
            <a:ln w="28575" cmpd="thickThin" algn="ctr">
              <a:solidFill>
                <a:srgbClr val="000000"/>
              </a:solidFill>
              <a:round/>
            </a:ln>
            <a:extLst>
              <a:ext uri="{909E8E84-426E-40DD-AFC4-6F175D3DCCD1}">
                <a14:hiddenFill xmlns:a14="http://schemas.microsoft.com/office/drawing/2010/main">
                  <a:solidFill>
                    <a:srgbClr val="FFFFFF"/>
                  </a:solidFill>
                </a14:hiddenFill>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hangingPunct="1"/>
              <a:endParaRPr kumimoji="0" lang="zh-CN" altLang="en-US" sz="1000">
                <a:latin typeface="Arial" panose="020B0604020202020204" pitchFamily="34" charset="0"/>
              </a:endParaRPr>
            </a:p>
          </p:txBody>
        </p:sp>
        <p:sp>
          <p:nvSpPr>
            <p:cNvPr id="22723" name="矩形 22"/>
            <p:cNvSpPr>
              <a:spLocks noChangeArrowheads="1"/>
            </p:cNvSpPr>
            <p:nvPr/>
          </p:nvSpPr>
          <p:spPr bwMode="auto">
            <a:xfrm>
              <a:off x="2180712" y="4545074"/>
              <a:ext cx="520091" cy="189013"/>
            </a:xfrm>
            <a:prstGeom prst="rect">
              <a:avLst/>
            </a:prstGeom>
            <a:solidFill>
              <a:srgbClr val="FFCC99"/>
            </a:solidFill>
            <a:ln w="9525" algn="ctr">
              <a:solidFill>
                <a:schemeClr val="tx1"/>
              </a:solidFill>
              <a:round/>
            </a:ln>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hangingPunct="1"/>
              <a:endParaRPr kumimoji="0" lang="zh-CN" altLang="en-US" sz="1000">
                <a:latin typeface="Arial" panose="020B0604020202020204" pitchFamily="34" charset="0"/>
              </a:endParaRPr>
            </a:p>
          </p:txBody>
        </p:sp>
        <p:sp>
          <p:nvSpPr>
            <p:cNvPr id="22724" name="矩形 23"/>
            <p:cNvSpPr>
              <a:spLocks noChangeArrowheads="1"/>
            </p:cNvSpPr>
            <p:nvPr/>
          </p:nvSpPr>
          <p:spPr bwMode="auto">
            <a:xfrm>
              <a:off x="4492230" y="4545073"/>
              <a:ext cx="520091" cy="189013"/>
            </a:xfrm>
            <a:prstGeom prst="rect">
              <a:avLst/>
            </a:prstGeom>
            <a:solidFill>
              <a:srgbClr val="FFCC99"/>
            </a:solidFill>
            <a:ln w="9525" algn="ctr">
              <a:solidFill>
                <a:schemeClr val="tx1"/>
              </a:solidFill>
              <a:round/>
            </a:ln>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hangingPunct="1"/>
              <a:endParaRPr kumimoji="0" lang="zh-CN" altLang="en-US" sz="1000">
                <a:latin typeface="Arial" panose="020B0604020202020204" pitchFamily="34" charset="0"/>
              </a:endParaRPr>
            </a:p>
          </p:txBody>
        </p:sp>
        <p:sp>
          <p:nvSpPr>
            <p:cNvPr id="22725" name="矩形 24"/>
            <p:cNvSpPr>
              <a:spLocks noChangeArrowheads="1"/>
            </p:cNvSpPr>
            <p:nvPr/>
          </p:nvSpPr>
          <p:spPr bwMode="auto">
            <a:xfrm>
              <a:off x="1429469" y="4734087"/>
              <a:ext cx="4449672" cy="315021"/>
            </a:xfrm>
            <a:prstGeom prst="rect">
              <a:avLst/>
            </a:prstGeom>
            <a:solidFill>
              <a:srgbClr val="339933"/>
            </a:solidFill>
            <a:ln w="9525" algn="ctr">
              <a:solidFill>
                <a:schemeClr val="tx1"/>
              </a:solidFill>
              <a:round/>
            </a:ln>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hangingPunct="1"/>
              <a:endParaRPr kumimoji="0" lang="zh-CN" altLang="en-US" sz="1000">
                <a:latin typeface="Arial" panose="020B0604020202020204" pitchFamily="34" charset="0"/>
              </a:endParaRPr>
            </a:p>
          </p:txBody>
        </p:sp>
        <p:sp>
          <p:nvSpPr>
            <p:cNvPr id="26" name="圆角矩形 25"/>
            <p:cNvSpPr/>
            <p:nvPr/>
          </p:nvSpPr>
          <p:spPr bwMode="auto">
            <a:xfrm>
              <a:off x="1545045" y="4418064"/>
              <a:ext cx="462304" cy="64007"/>
            </a:xfrm>
            <a:prstGeom prst="roundRect">
              <a:avLst/>
            </a:prstGeom>
            <a:solidFill>
              <a:schemeClr val="bg1">
                <a:lumMod val="85000"/>
              </a:schemeClr>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hangingPunct="1">
                <a:defRPr/>
              </a:pPr>
              <a:endParaRPr kumimoji="0" lang="zh-CN" altLang="en-US" sz="1000">
                <a:latin typeface="Arial" panose="020B0604020202020204" pitchFamily="34" charset="0"/>
              </a:endParaRPr>
            </a:p>
          </p:txBody>
        </p:sp>
        <p:sp>
          <p:nvSpPr>
            <p:cNvPr id="27" name="圆角矩形 26"/>
            <p:cNvSpPr/>
            <p:nvPr/>
          </p:nvSpPr>
          <p:spPr bwMode="auto">
            <a:xfrm>
              <a:off x="2816379" y="4418064"/>
              <a:ext cx="462304" cy="64007"/>
            </a:xfrm>
            <a:prstGeom prst="roundRect">
              <a:avLst/>
            </a:prstGeom>
            <a:solidFill>
              <a:schemeClr val="bg1">
                <a:lumMod val="85000"/>
              </a:schemeClr>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hangingPunct="1">
                <a:defRPr/>
              </a:pPr>
              <a:endParaRPr kumimoji="0" lang="zh-CN" altLang="en-US" sz="1000">
                <a:latin typeface="Arial" panose="020B0604020202020204" pitchFamily="34" charset="0"/>
              </a:endParaRPr>
            </a:p>
          </p:txBody>
        </p:sp>
        <p:sp>
          <p:nvSpPr>
            <p:cNvPr id="28" name="圆角矩形 27"/>
            <p:cNvSpPr/>
            <p:nvPr/>
          </p:nvSpPr>
          <p:spPr bwMode="auto">
            <a:xfrm>
              <a:off x="3798774" y="4418064"/>
              <a:ext cx="462304" cy="64007"/>
            </a:xfrm>
            <a:prstGeom prst="roundRect">
              <a:avLst/>
            </a:prstGeom>
            <a:solidFill>
              <a:schemeClr val="bg1">
                <a:lumMod val="85000"/>
              </a:schemeClr>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hangingPunct="1">
                <a:defRPr/>
              </a:pPr>
              <a:endParaRPr kumimoji="0" lang="zh-CN" altLang="en-US" sz="1000">
                <a:latin typeface="Arial" panose="020B0604020202020204" pitchFamily="34" charset="0"/>
              </a:endParaRPr>
            </a:p>
          </p:txBody>
        </p:sp>
        <p:sp>
          <p:nvSpPr>
            <p:cNvPr id="29" name="圆角矩形 28"/>
            <p:cNvSpPr/>
            <p:nvPr/>
          </p:nvSpPr>
          <p:spPr bwMode="auto">
            <a:xfrm>
              <a:off x="5070109" y="4418064"/>
              <a:ext cx="462304" cy="64007"/>
            </a:xfrm>
            <a:prstGeom prst="roundRect">
              <a:avLst/>
            </a:prstGeom>
            <a:solidFill>
              <a:schemeClr val="bg1">
                <a:lumMod val="85000"/>
              </a:schemeClr>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hangingPunct="1">
                <a:defRPr/>
              </a:pPr>
              <a:endParaRPr kumimoji="0" lang="zh-CN" altLang="en-US" sz="1000">
                <a:latin typeface="Arial" panose="020B0604020202020204" pitchFamily="34" charset="0"/>
              </a:endParaRPr>
            </a:p>
          </p:txBody>
        </p:sp>
        <p:cxnSp>
          <p:nvCxnSpPr>
            <p:cNvPr id="22738" name="直接箭头连接符 29"/>
            <p:cNvCxnSpPr>
              <a:cxnSpLocks noChangeShapeType="1"/>
            </p:cNvCxnSpPr>
            <p:nvPr/>
          </p:nvCxnSpPr>
          <p:spPr bwMode="auto">
            <a:xfrm>
              <a:off x="1429469" y="1859741"/>
              <a:ext cx="4344679" cy="0"/>
            </a:xfrm>
            <a:prstGeom prst="straightConnector1">
              <a:avLst/>
            </a:prstGeom>
            <a:noFill/>
            <a:ln w="19050" algn="ctr">
              <a:solidFill>
                <a:srgbClr val="0000FF"/>
              </a:solidFill>
              <a:round/>
              <a:tailEnd type="arrow" w="med" len="med"/>
            </a:ln>
            <a:extLst>
              <a:ext uri="{909E8E84-426E-40DD-AFC4-6F175D3DCCD1}">
                <a14:hiddenFill xmlns:a14="http://schemas.microsoft.com/office/drawing/2010/main">
                  <a:noFill/>
                </a14:hiddenFill>
              </a:ext>
            </a:extLst>
          </p:spPr>
        </p:cxnSp>
        <p:cxnSp>
          <p:nvCxnSpPr>
            <p:cNvPr id="22739" name="直接箭头连接符 30"/>
            <p:cNvCxnSpPr>
              <a:cxnSpLocks noChangeShapeType="1"/>
            </p:cNvCxnSpPr>
            <p:nvPr/>
          </p:nvCxnSpPr>
          <p:spPr bwMode="auto">
            <a:xfrm>
              <a:off x="1429469" y="1835894"/>
              <a:ext cx="0" cy="2394160"/>
            </a:xfrm>
            <a:prstGeom prst="straightConnector1">
              <a:avLst/>
            </a:prstGeom>
            <a:noFill/>
            <a:ln w="19050" algn="ctr">
              <a:solidFill>
                <a:srgbClr val="FF0000"/>
              </a:solidFill>
              <a:round/>
              <a:tailEnd type="arrow" w="med" len="med"/>
            </a:ln>
            <a:extLst>
              <a:ext uri="{909E8E84-426E-40DD-AFC4-6F175D3DCCD1}">
                <a14:hiddenFill xmlns:a14="http://schemas.microsoft.com/office/drawing/2010/main">
                  <a:noFill/>
                </a14:hiddenFill>
              </a:ext>
            </a:extLst>
          </p:spPr>
        </p:cxnSp>
        <p:sp>
          <p:nvSpPr>
            <p:cNvPr id="32" name="TextBox 32"/>
            <p:cNvSpPr txBox="1"/>
            <p:nvPr/>
          </p:nvSpPr>
          <p:spPr>
            <a:xfrm>
              <a:off x="1480361" y="3999319"/>
              <a:ext cx="3069340" cy="394358"/>
            </a:xfrm>
            <a:prstGeom prst="rect">
              <a:avLst/>
            </a:prstGeom>
            <a:noFill/>
          </p:spPr>
          <p:txBody>
            <a:bodyPr>
              <a:spAutoFit/>
            </a:bodyPr>
            <a:lstStyle/>
            <a:p>
              <a:pPr>
                <a:defRPr/>
              </a:pPr>
              <a:r>
                <a:rPr lang="en-US" altLang="zh-CN" sz="1050" b="1" dirty="0">
                  <a:latin typeface="微软雅黑" panose="020B0503020204020204" pitchFamily="34" charset="-122"/>
                  <a:ea typeface="微软雅黑" panose="020B0503020204020204" pitchFamily="34" charset="-122"/>
                </a:rPr>
                <a:t>1440 CH P-P Source Driver</a:t>
              </a:r>
              <a:endParaRPr lang="zh-CN" altLang="en-US" sz="1050" b="1" dirty="0">
                <a:latin typeface="微软雅黑" panose="020B0503020204020204" pitchFamily="34" charset="-122"/>
                <a:ea typeface="微软雅黑" panose="020B0503020204020204" pitchFamily="34" charset="-122"/>
              </a:endParaRPr>
            </a:p>
          </p:txBody>
        </p:sp>
        <p:sp>
          <p:nvSpPr>
            <p:cNvPr id="33" name="矩形 32"/>
            <p:cNvSpPr/>
            <p:nvPr/>
          </p:nvSpPr>
          <p:spPr bwMode="auto">
            <a:xfrm>
              <a:off x="3436358" y="4779090"/>
              <a:ext cx="288940" cy="225015"/>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a:scene3d>
              <a:camera prst="orthographicFront"/>
              <a:lightRig rig="threePt" dir="t"/>
            </a:scene3d>
            <a:sp3d>
              <a:bevelT prst="relaxedInset"/>
            </a:sp3d>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hangingPunct="1">
                <a:defRPr/>
              </a:pPr>
              <a:endParaRPr kumimoji="0" lang="zh-CN" altLang="en-US" sz="1000">
                <a:latin typeface="Arial" panose="020B0604020202020204" pitchFamily="34" charset="0"/>
              </a:endParaRPr>
            </a:p>
          </p:txBody>
        </p:sp>
        <p:sp>
          <p:nvSpPr>
            <p:cNvPr id="22744" name="TextBox 35"/>
            <p:cNvSpPr txBox="1">
              <a:spLocks noChangeArrowheads="1"/>
            </p:cNvSpPr>
            <p:nvPr/>
          </p:nvSpPr>
          <p:spPr bwMode="auto">
            <a:xfrm>
              <a:off x="2228404" y="2786909"/>
              <a:ext cx="2962300"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a:r>
                <a:rPr lang="en-US" altLang="zh-CN" b="1">
                  <a:latin typeface="微软雅黑" panose="020B0503020204020204" pitchFamily="34" charset="-122"/>
                  <a:ea typeface="微软雅黑" panose="020B0503020204020204" pitchFamily="34" charset="-122"/>
                </a:rPr>
                <a:t>Z-inversion + P2P Interface</a:t>
              </a:r>
              <a:endParaRPr lang="zh-CN" altLang="en-US" b="1">
                <a:latin typeface="微软雅黑" panose="020B0503020204020204" pitchFamily="34" charset="-122"/>
                <a:ea typeface="微软雅黑" panose="020B0503020204020204" pitchFamily="34" charset="-122"/>
              </a:endParaRPr>
            </a:p>
          </p:txBody>
        </p:sp>
        <p:sp>
          <p:nvSpPr>
            <p:cNvPr id="35" name="TextBox 36"/>
            <p:cNvSpPr txBox="1"/>
            <p:nvPr/>
          </p:nvSpPr>
          <p:spPr>
            <a:xfrm>
              <a:off x="2870865" y="3624679"/>
              <a:ext cx="1667209" cy="253869"/>
            </a:xfrm>
            <a:prstGeom prst="rect">
              <a:avLst/>
            </a:prstGeom>
            <a:noFill/>
          </p:spPr>
          <p:txBody>
            <a:bodyPr>
              <a:spAutoFit/>
            </a:bodyPr>
            <a:lstStyle/>
            <a:p>
              <a:pPr algn="ctr">
                <a:defRPr/>
              </a:pPr>
              <a:r>
                <a:rPr lang="en-US" altLang="zh-CN" sz="1050" b="1" dirty="0">
                  <a:latin typeface="微软雅黑" panose="020B0503020204020204" pitchFamily="34" charset="-122"/>
                  <a:ea typeface="微软雅黑" panose="020B0503020204020204" pitchFamily="34" charset="-122"/>
                </a:rPr>
                <a:t>4 pairs PHI</a:t>
              </a:r>
              <a:endParaRPr lang="zh-CN" altLang="en-US" sz="1050" b="1" dirty="0">
                <a:latin typeface="微软雅黑" panose="020B0503020204020204" pitchFamily="34" charset="-122"/>
                <a:ea typeface="微软雅黑" panose="020B0503020204020204" pitchFamily="34" charset="-122"/>
              </a:endParaRPr>
            </a:p>
          </p:txBody>
        </p:sp>
        <p:cxnSp>
          <p:nvCxnSpPr>
            <p:cNvPr id="22746" name="直接连接符 35"/>
            <p:cNvCxnSpPr>
              <a:cxnSpLocks noChangeShapeType="1"/>
            </p:cNvCxnSpPr>
            <p:nvPr/>
          </p:nvCxnSpPr>
          <p:spPr bwMode="auto">
            <a:xfrm flipH="1">
              <a:off x="2297823" y="4959103"/>
              <a:ext cx="1138535" cy="0"/>
            </a:xfrm>
            <a:prstGeom prst="line">
              <a:avLst/>
            </a:prstGeom>
            <a:noFill/>
            <a:ln w="12700" algn="ctr">
              <a:solidFill>
                <a:srgbClr val="FF00FF"/>
              </a:solidFill>
              <a:round/>
            </a:ln>
            <a:extLst>
              <a:ext uri="{909E8E84-426E-40DD-AFC4-6F175D3DCCD1}">
                <a14:hiddenFill xmlns:a14="http://schemas.microsoft.com/office/drawing/2010/main">
                  <a:noFill/>
                </a14:hiddenFill>
              </a:ext>
            </a:extLst>
          </p:spPr>
        </p:cxnSp>
        <p:cxnSp>
          <p:nvCxnSpPr>
            <p:cNvPr id="22747" name="直接连接符 36"/>
            <p:cNvCxnSpPr>
              <a:cxnSpLocks noChangeShapeType="1"/>
            </p:cNvCxnSpPr>
            <p:nvPr/>
          </p:nvCxnSpPr>
          <p:spPr bwMode="auto">
            <a:xfrm flipV="1">
              <a:off x="2297823" y="4450067"/>
              <a:ext cx="0" cy="509036"/>
            </a:xfrm>
            <a:prstGeom prst="line">
              <a:avLst/>
            </a:prstGeom>
            <a:noFill/>
            <a:ln w="12700" algn="ctr">
              <a:solidFill>
                <a:srgbClr val="FF00FF"/>
              </a:solidFill>
              <a:round/>
            </a:ln>
            <a:extLst>
              <a:ext uri="{909E8E84-426E-40DD-AFC4-6F175D3DCCD1}">
                <a14:hiddenFill xmlns:a14="http://schemas.microsoft.com/office/drawing/2010/main">
                  <a:noFill/>
                </a14:hiddenFill>
              </a:ext>
            </a:extLst>
          </p:spPr>
        </p:cxnSp>
        <p:cxnSp>
          <p:nvCxnSpPr>
            <p:cNvPr id="22748" name="直接箭头连接符 37"/>
            <p:cNvCxnSpPr>
              <a:cxnSpLocks noChangeShapeType="1"/>
            </p:cNvCxnSpPr>
            <p:nvPr/>
          </p:nvCxnSpPr>
          <p:spPr bwMode="auto">
            <a:xfrm flipH="1">
              <a:off x="2007349" y="4450067"/>
              <a:ext cx="290474" cy="0"/>
            </a:xfrm>
            <a:prstGeom prst="straightConnector1">
              <a:avLst/>
            </a:prstGeom>
            <a:noFill/>
            <a:ln w="12700" algn="ctr">
              <a:solidFill>
                <a:srgbClr val="FF00FF"/>
              </a:solidFill>
              <a:round/>
              <a:tailEnd type="arrow" w="med" len="med"/>
            </a:ln>
            <a:extLst>
              <a:ext uri="{909E8E84-426E-40DD-AFC4-6F175D3DCCD1}">
                <a14:hiddenFill xmlns:a14="http://schemas.microsoft.com/office/drawing/2010/main">
                  <a:noFill/>
                </a14:hiddenFill>
              </a:ext>
            </a:extLst>
          </p:spPr>
        </p:cxnSp>
        <p:cxnSp>
          <p:nvCxnSpPr>
            <p:cNvPr id="22749" name="直接连接符 38"/>
            <p:cNvCxnSpPr>
              <a:cxnSpLocks noChangeShapeType="1"/>
            </p:cNvCxnSpPr>
            <p:nvPr/>
          </p:nvCxnSpPr>
          <p:spPr bwMode="auto">
            <a:xfrm flipH="1">
              <a:off x="2612844" y="4891597"/>
              <a:ext cx="823516" cy="0"/>
            </a:xfrm>
            <a:prstGeom prst="line">
              <a:avLst/>
            </a:prstGeom>
            <a:noFill/>
            <a:ln w="12700" algn="ctr">
              <a:solidFill>
                <a:srgbClr val="00B0F0"/>
              </a:solidFill>
              <a:round/>
            </a:ln>
            <a:extLst>
              <a:ext uri="{909E8E84-426E-40DD-AFC4-6F175D3DCCD1}">
                <a14:hiddenFill xmlns:a14="http://schemas.microsoft.com/office/drawing/2010/main">
                  <a:noFill/>
                </a14:hiddenFill>
              </a:ext>
            </a:extLst>
          </p:spPr>
        </p:cxnSp>
        <p:cxnSp>
          <p:nvCxnSpPr>
            <p:cNvPr id="22750" name="直接连接符 39"/>
            <p:cNvCxnSpPr>
              <a:cxnSpLocks noChangeShapeType="1"/>
            </p:cNvCxnSpPr>
            <p:nvPr/>
          </p:nvCxnSpPr>
          <p:spPr bwMode="auto">
            <a:xfrm flipV="1">
              <a:off x="2612844" y="4464070"/>
              <a:ext cx="0" cy="432000"/>
            </a:xfrm>
            <a:prstGeom prst="line">
              <a:avLst/>
            </a:prstGeom>
            <a:noFill/>
            <a:ln w="12700" algn="ctr">
              <a:solidFill>
                <a:srgbClr val="00B0F0"/>
              </a:solidFill>
              <a:round/>
            </a:ln>
            <a:extLst>
              <a:ext uri="{909E8E84-426E-40DD-AFC4-6F175D3DCCD1}">
                <a14:hiddenFill xmlns:a14="http://schemas.microsoft.com/office/drawing/2010/main">
                  <a:noFill/>
                </a14:hiddenFill>
              </a:ext>
            </a:extLst>
          </p:spPr>
        </p:cxnSp>
        <p:cxnSp>
          <p:nvCxnSpPr>
            <p:cNvPr id="22751" name="直接箭头连接符 40"/>
            <p:cNvCxnSpPr>
              <a:cxnSpLocks noChangeShapeType="1"/>
            </p:cNvCxnSpPr>
            <p:nvPr/>
          </p:nvCxnSpPr>
          <p:spPr bwMode="auto">
            <a:xfrm>
              <a:off x="2612844" y="4464070"/>
              <a:ext cx="203535" cy="0"/>
            </a:xfrm>
            <a:prstGeom prst="straightConnector1">
              <a:avLst/>
            </a:prstGeom>
            <a:noFill/>
            <a:ln w="12700" algn="ctr">
              <a:solidFill>
                <a:srgbClr val="00B0F0"/>
              </a:solidFill>
              <a:round/>
              <a:tailEnd type="arrow" w="med" len="med"/>
            </a:ln>
            <a:extLst>
              <a:ext uri="{909E8E84-426E-40DD-AFC4-6F175D3DCCD1}">
                <a14:hiddenFill xmlns:a14="http://schemas.microsoft.com/office/drawing/2010/main">
                  <a:noFill/>
                </a14:hiddenFill>
              </a:ext>
            </a:extLst>
          </p:spPr>
        </p:cxnSp>
        <p:cxnSp>
          <p:nvCxnSpPr>
            <p:cNvPr id="22752" name="直接连接符 41"/>
            <p:cNvCxnSpPr>
              <a:cxnSpLocks noChangeShapeType="1"/>
            </p:cNvCxnSpPr>
            <p:nvPr/>
          </p:nvCxnSpPr>
          <p:spPr bwMode="auto">
            <a:xfrm flipH="1">
              <a:off x="3725298" y="4871344"/>
              <a:ext cx="823516" cy="0"/>
            </a:xfrm>
            <a:prstGeom prst="line">
              <a:avLst/>
            </a:prstGeom>
            <a:noFill/>
            <a:ln w="12700" algn="ctr">
              <a:solidFill>
                <a:srgbClr val="FF6600"/>
              </a:solidFill>
              <a:round/>
            </a:ln>
            <a:extLst>
              <a:ext uri="{909E8E84-426E-40DD-AFC4-6F175D3DCCD1}">
                <a14:hiddenFill xmlns:a14="http://schemas.microsoft.com/office/drawing/2010/main">
                  <a:noFill/>
                </a14:hiddenFill>
              </a:ext>
            </a:extLst>
          </p:spPr>
        </p:cxnSp>
        <p:cxnSp>
          <p:nvCxnSpPr>
            <p:cNvPr id="22753" name="直接连接符 42"/>
            <p:cNvCxnSpPr>
              <a:cxnSpLocks noChangeShapeType="1"/>
            </p:cNvCxnSpPr>
            <p:nvPr/>
          </p:nvCxnSpPr>
          <p:spPr bwMode="auto">
            <a:xfrm flipV="1">
              <a:off x="4548814" y="4439344"/>
              <a:ext cx="0" cy="432000"/>
            </a:xfrm>
            <a:prstGeom prst="line">
              <a:avLst/>
            </a:prstGeom>
            <a:noFill/>
            <a:ln w="12700" algn="ctr">
              <a:solidFill>
                <a:srgbClr val="FF6600"/>
              </a:solidFill>
              <a:round/>
            </a:ln>
            <a:extLst>
              <a:ext uri="{909E8E84-426E-40DD-AFC4-6F175D3DCCD1}">
                <a14:hiddenFill xmlns:a14="http://schemas.microsoft.com/office/drawing/2010/main">
                  <a:noFill/>
                </a14:hiddenFill>
              </a:ext>
            </a:extLst>
          </p:spPr>
        </p:cxnSp>
        <p:cxnSp>
          <p:nvCxnSpPr>
            <p:cNvPr id="22754" name="直接箭头连接符 43"/>
            <p:cNvCxnSpPr>
              <a:cxnSpLocks noChangeShapeType="1"/>
            </p:cNvCxnSpPr>
            <p:nvPr/>
          </p:nvCxnSpPr>
          <p:spPr bwMode="auto">
            <a:xfrm flipH="1">
              <a:off x="4261078" y="4445484"/>
              <a:ext cx="290474" cy="0"/>
            </a:xfrm>
            <a:prstGeom prst="straightConnector1">
              <a:avLst/>
            </a:prstGeom>
            <a:noFill/>
            <a:ln w="12700" algn="ctr">
              <a:solidFill>
                <a:srgbClr val="FF6600"/>
              </a:solidFill>
              <a:round/>
              <a:tailEnd type="arrow" w="med" len="med"/>
            </a:ln>
            <a:extLst>
              <a:ext uri="{909E8E84-426E-40DD-AFC4-6F175D3DCCD1}">
                <a14:hiddenFill xmlns:a14="http://schemas.microsoft.com/office/drawing/2010/main">
                  <a:noFill/>
                </a14:hiddenFill>
              </a:ext>
            </a:extLst>
          </p:spPr>
        </p:cxnSp>
        <p:cxnSp>
          <p:nvCxnSpPr>
            <p:cNvPr id="22755" name="直接连接符 44"/>
            <p:cNvCxnSpPr>
              <a:cxnSpLocks noChangeShapeType="1"/>
            </p:cNvCxnSpPr>
            <p:nvPr/>
          </p:nvCxnSpPr>
          <p:spPr bwMode="auto">
            <a:xfrm flipH="1">
              <a:off x="3725298" y="4959103"/>
              <a:ext cx="1138535" cy="0"/>
            </a:xfrm>
            <a:prstGeom prst="line">
              <a:avLst/>
            </a:prstGeom>
            <a:noFill/>
            <a:ln w="12700" algn="ctr">
              <a:solidFill>
                <a:srgbClr val="C00000"/>
              </a:solidFill>
              <a:round/>
            </a:ln>
            <a:extLst>
              <a:ext uri="{909E8E84-426E-40DD-AFC4-6F175D3DCCD1}">
                <a14:hiddenFill xmlns:a14="http://schemas.microsoft.com/office/drawing/2010/main">
                  <a:noFill/>
                </a14:hiddenFill>
              </a:ext>
            </a:extLst>
          </p:spPr>
        </p:cxnSp>
        <p:cxnSp>
          <p:nvCxnSpPr>
            <p:cNvPr id="22756" name="直接连接符 45"/>
            <p:cNvCxnSpPr>
              <a:cxnSpLocks noChangeShapeType="1"/>
            </p:cNvCxnSpPr>
            <p:nvPr/>
          </p:nvCxnSpPr>
          <p:spPr bwMode="auto">
            <a:xfrm flipV="1">
              <a:off x="4863833" y="4450067"/>
              <a:ext cx="0" cy="509036"/>
            </a:xfrm>
            <a:prstGeom prst="line">
              <a:avLst/>
            </a:prstGeom>
            <a:noFill/>
            <a:ln w="12700" algn="ctr">
              <a:solidFill>
                <a:srgbClr val="C00000"/>
              </a:solidFill>
              <a:round/>
            </a:ln>
            <a:extLst>
              <a:ext uri="{909E8E84-426E-40DD-AFC4-6F175D3DCCD1}">
                <a14:hiddenFill xmlns:a14="http://schemas.microsoft.com/office/drawing/2010/main">
                  <a:noFill/>
                </a14:hiddenFill>
              </a:ext>
            </a:extLst>
          </p:spPr>
        </p:cxnSp>
        <p:cxnSp>
          <p:nvCxnSpPr>
            <p:cNvPr id="22757" name="直接箭头连接符 46"/>
            <p:cNvCxnSpPr>
              <a:cxnSpLocks noChangeShapeType="1"/>
            </p:cNvCxnSpPr>
            <p:nvPr/>
          </p:nvCxnSpPr>
          <p:spPr bwMode="auto">
            <a:xfrm>
              <a:off x="4863833" y="4446786"/>
              <a:ext cx="203535" cy="0"/>
            </a:xfrm>
            <a:prstGeom prst="straightConnector1">
              <a:avLst/>
            </a:prstGeom>
            <a:noFill/>
            <a:ln w="12700" algn="ctr">
              <a:solidFill>
                <a:srgbClr val="C00000"/>
              </a:solidFill>
              <a:round/>
              <a:tailEnd type="arrow" w="med" len="med"/>
            </a:ln>
            <a:extLst>
              <a:ext uri="{909E8E84-426E-40DD-AFC4-6F175D3DCCD1}">
                <a14:hiddenFill xmlns:a14="http://schemas.microsoft.com/office/drawing/2010/main">
                  <a:noFill/>
                </a14:hiddenFill>
              </a:ext>
            </a:extLst>
          </p:spPr>
        </p:cxnSp>
        <p:sp>
          <p:nvSpPr>
            <p:cNvPr id="48" name="上箭头 47"/>
            <p:cNvSpPr/>
            <p:nvPr/>
          </p:nvSpPr>
          <p:spPr bwMode="auto">
            <a:xfrm>
              <a:off x="3277784" y="5184858"/>
              <a:ext cx="639447" cy="179925"/>
            </a:xfrm>
            <a:prstGeom prst="upArrow">
              <a:avLst/>
            </a:prstGeom>
            <a:solidFill>
              <a:srgbClr val="339933"/>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hangingPunct="1">
                <a:defRPr/>
              </a:pPr>
              <a:endParaRPr kumimoji="0" lang="zh-CN" altLang="en-US" sz="1000">
                <a:latin typeface="Arial" panose="020B0604020202020204" pitchFamily="34" charset="0"/>
              </a:endParaRPr>
            </a:p>
          </p:txBody>
        </p:sp>
        <p:sp>
          <p:nvSpPr>
            <p:cNvPr id="22759" name="TextBox 50"/>
            <p:cNvSpPr txBox="1">
              <a:spLocks noChangeArrowheads="1"/>
            </p:cNvSpPr>
            <p:nvPr/>
          </p:nvSpPr>
          <p:spPr bwMode="auto">
            <a:xfrm>
              <a:off x="2666540" y="5574560"/>
              <a:ext cx="2264467" cy="716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a:r>
                <a:rPr lang="en-US" altLang="zh-CN" b="1" dirty="0" err="1">
                  <a:solidFill>
                    <a:srgbClr val="FF0000"/>
                  </a:solidFill>
                  <a:latin typeface="微软雅黑" panose="020B0503020204020204" pitchFamily="34" charset="-122"/>
                  <a:ea typeface="微软雅黑" panose="020B0503020204020204" pitchFamily="34" charset="-122"/>
                </a:rPr>
                <a:t>eDP</a:t>
              </a:r>
              <a:r>
                <a:rPr lang="en-US" altLang="zh-CN" b="1" dirty="0">
                  <a:solidFill>
                    <a:srgbClr val="FF0000"/>
                  </a:solidFill>
                  <a:latin typeface="微软雅黑" panose="020B0503020204020204" pitchFamily="34" charset="-122"/>
                  <a:ea typeface="微软雅黑" panose="020B0503020204020204" pitchFamily="34" charset="-122"/>
                </a:rPr>
                <a:t> </a:t>
              </a:r>
              <a:r>
                <a:rPr lang="en-US" altLang="zh-CN" b="1" dirty="0" smtClean="0">
                  <a:solidFill>
                    <a:srgbClr val="FF0000"/>
                  </a:solidFill>
                  <a:latin typeface="微软雅黑" panose="020B0503020204020204" pitchFamily="34" charset="-122"/>
                  <a:ea typeface="微软雅黑" panose="020B0503020204020204" pitchFamily="34" charset="-122"/>
                </a:rPr>
                <a:t>1.4b </a:t>
              </a:r>
              <a:r>
                <a:rPr lang="en-US" altLang="zh-CN" b="1" dirty="0">
                  <a:solidFill>
                    <a:srgbClr val="FF0000"/>
                  </a:solidFill>
                  <a:latin typeface="微软雅黑" panose="020B0503020204020204" pitchFamily="34" charset="-122"/>
                  <a:ea typeface="微软雅黑" panose="020B0503020204020204" pitchFamily="34" charset="-122"/>
                </a:rPr>
                <a:t>2.7Gbps Input</a:t>
              </a:r>
              <a:endParaRPr lang="en-US" altLang="zh-CN" b="1" dirty="0">
                <a:solidFill>
                  <a:srgbClr val="FF0000"/>
                </a:solidFill>
                <a:latin typeface="微软雅黑" panose="020B0503020204020204" pitchFamily="34" charset="-122"/>
                <a:ea typeface="微软雅黑" panose="020B0503020204020204" pitchFamily="34" charset="-122"/>
              </a:endParaRPr>
            </a:p>
          </p:txBody>
        </p:sp>
        <p:cxnSp>
          <p:nvCxnSpPr>
            <p:cNvPr id="22760" name="直接箭头连接符 50"/>
            <p:cNvCxnSpPr>
              <a:cxnSpLocks noChangeShapeType="1"/>
            </p:cNvCxnSpPr>
            <p:nvPr/>
          </p:nvCxnSpPr>
          <p:spPr bwMode="auto">
            <a:xfrm>
              <a:off x="5774148" y="1799892"/>
              <a:ext cx="0" cy="2394160"/>
            </a:xfrm>
            <a:prstGeom prst="straightConnector1">
              <a:avLst/>
            </a:prstGeom>
            <a:noFill/>
            <a:ln w="19050" algn="ctr">
              <a:solidFill>
                <a:srgbClr val="FF0000"/>
              </a:solidFill>
              <a:round/>
              <a:tailEnd type="arrow" w="med" len="med"/>
            </a:ln>
            <a:extLst>
              <a:ext uri="{909E8E84-426E-40DD-AFC4-6F175D3DCCD1}">
                <a14:hiddenFill xmlns:a14="http://schemas.microsoft.com/office/drawing/2010/main">
                  <a:noFill/>
                </a14:hiddenFill>
              </a:ext>
            </a:extLst>
          </p:spPr>
        </p:cxn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fld id="{96F1E6A4-8F40-4ECC-8016-4E839075CB4A}" type="slidenum">
              <a:rPr lang="en-US" altLang="ko-KR">
                <a:latin typeface="Arial" panose="020B0604020202020204" pitchFamily="34" charset="0"/>
              </a:rPr>
            </a:fld>
            <a:endParaRPr lang="en-US" altLang="ko-KR">
              <a:latin typeface="Arial" panose="020B0604020202020204" pitchFamily="34" charset="0"/>
            </a:endParaRPr>
          </a:p>
        </p:txBody>
      </p:sp>
      <p:sp>
        <p:nvSpPr>
          <p:cNvPr id="22531" name="Rectangle 26"/>
          <p:cNvSpPr>
            <a:spLocks noChangeArrowheads="1"/>
          </p:cNvSpPr>
          <p:nvPr/>
        </p:nvSpPr>
        <p:spPr bwMode="auto">
          <a:xfrm>
            <a:off x="260350" y="1114832"/>
            <a:ext cx="14799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 anchor="ctr">
            <a:spAutoFit/>
          </a:bodyPr>
          <a:lstStyle>
            <a:lvl1pPr indent="133350">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buSzPct val="100000"/>
            </a:pPr>
            <a:r>
              <a:rPr lang="en-US" altLang="ko-KR" b="1" dirty="0" smtClean="0">
                <a:latin typeface="Arial" panose="020B0604020202020204" pitchFamily="34" charset="0"/>
                <a:ea typeface="BatangChe" pitchFamily="49" charset="-128"/>
                <a:cs typeface="Times New Roman" panose="02020603050405020304" pitchFamily="18" charset="0"/>
              </a:rPr>
              <a:t>4.3 </a:t>
            </a:r>
            <a:r>
              <a:rPr lang="en-US" altLang="zh-CN" b="1" dirty="0" err="1">
                <a:latin typeface="Arial" panose="020B0604020202020204" pitchFamily="34" charset="0"/>
                <a:ea typeface="BatangChe" pitchFamily="49" charset="-128"/>
                <a:cs typeface="Times New Roman" panose="02020603050405020304" pitchFamily="18" charset="0"/>
              </a:rPr>
              <a:t>eDP</a:t>
            </a:r>
            <a:r>
              <a:rPr lang="en-US" altLang="zh-CN" b="1" dirty="0">
                <a:latin typeface="Arial" panose="020B0604020202020204" pitchFamily="34" charset="0"/>
                <a:ea typeface="BatangChe" pitchFamily="49" charset="-128"/>
                <a:cs typeface="Times New Roman" panose="02020603050405020304" pitchFamily="18" charset="0"/>
              </a:rPr>
              <a:t> Interface</a:t>
            </a:r>
            <a:endParaRPr lang="en-US" altLang="ko-KR" b="1" dirty="0">
              <a:latin typeface="Arial" panose="020B0604020202020204" pitchFamily="34" charset="0"/>
              <a:ea typeface="BatangChe" pitchFamily="49" charset="-128"/>
              <a:cs typeface="Times New Roman" panose="02020603050405020304" pitchFamily="18" charset="0"/>
            </a:endParaRPr>
          </a:p>
        </p:txBody>
      </p:sp>
      <p:graphicFrame>
        <p:nvGraphicFramePr>
          <p:cNvPr id="38" name="Group 3"/>
          <p:cNvGraphicFramePr>
            <a:graphicFrameLocks noGrp="1"/>
          </p:cNvGraphicFramePr>
          <p:nvPr/>
        </p:nvGraphicFramePr>
        <p:xfrm>
          <a:off x="332656" y="1475656"/>
          <a:ext cx="6186487" cy="2909888"/>
        </p:xfrm>
        <a:graphic>
          <a:graphicData uri="http://schemas.openxmlformats.org/drawingml/2006/table">
            <a:tbl>
              <a:tblPr/>
              <a:tblGrid>
                <a:gridCol w="2071687"/>
                <a:gridCol w="785813"/>
                <a:gridCol w="642937"/>
                <a:gridCol w="642938"/>
                <a:gridCol w="714375"/>
                <a:gridCol w="642937"/>
                <a:gridCol w="685800"/>
              </a:tblGrid>
              <a:tr h="204788">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1" i="0" u="none" strike="noStrike" cap="none" normalizeH="0" baseline="0" dirty="0" smtClean="0">
                          <a:ln>
                            <a:noFill/>
                          </a:ln>
                          <a:solidFill>
                            <a:schemeClr val="tx1"/>
                          </a:solidFill>
                          <a:effectLst/>
                          <a:latin typeface="Times New Roman" panose="02020603050405020304" pitchFamily="18" charset="0"/>
                          <a:ea typeface="BatangChe" panose="02030609000101010101" pitchFamily="49" charset="-127"/>
                        </a:rPr>
                        <a:t>Item</a:t>
                      </a:r>
                      <a:endParaRPr kumimoji="0" lang="en-US" altLang="zh-CN" sz="1000" b="0" i="0" u="none" strike="noStrike" cap="none" normalizeH="0" baseline="0" dirty="0" smtClean="0">
                        <a:ln>
                          <a:noFill/>
                        </a:ln>
                        <a:solidFill>
                          <a:schemeClr val="tx1"/>
                        </a:solidFill>
                        <a:effectLst/>
                        <a:latin typeface="Gulim" pitchFamily="34" charset="-127"/>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1" i="0" u="none" strike="noStrike" cap="none" normalizeH="0" baseline="0" smtClean="0">
                          <a:ln>
                            <a:noFill/>
                          </a:ln>
                          <a:solidFill>
                            <a:schemeClr val="tx1"/>
                          </a:solidFill>
                          <a:effectLst/>
                          <a:latin typeface="Times New Roman" panose="02020603050405020304" pitchFamily="18" charset="0"/>
                          <a:ea typeface="BatangChe" panose="02030609000101010101" pitchFamily="49" charset="-127"/>
                        </a:rPr>
                        <a:t>Symbol</a:t>
                      </a:r>
                      <a:endParaRPr kumimoji="0" lang="en-US" altLang="zh-CN" sz="1000" b="0" i="0" u="none" strike="noStrike" cap="none" normalizeH="0" baseline="0" smtClean="0">
                        <a:ln>
                          <a:noFill/>
                        </a:ln>
                        <a:solidFill>
                          <a:schemeClr val="tx1"/>
                        </a:solidFill>
                        <a:effectLst/>
                        <a:latin typeface="Gulim" pitchFamily="34" charset="-127"/>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1" i="0" u="none" strike="noStrike" cap="none" normalizeH="0" baseline="0" smtClean="0">
                          <a:ln>
                            <a:noFill/>
                          </a:ln>
                          <a:solidFill>
                            <a:schemeClr val="tx1"/>
                          </a:solidFill>
                          <a:effectLst/>
                          <a:latin typeface="Times New Roman" panose="02020603050405020304" pitchFamily="18" charset="0"/>
                          <a:ea typeface="BatangChe" panose="02030609000101010101" pitchFamily="49" charset="-127"/>
                        </a:rPr>
                        <a:t>Min</a:t>
                      </a:r>
                      <a:endParaRPr kumimoji="0" lang="en-US" altLang="zh-CN" sz="1000" b="0" i="0" u="none" strike="noStrike" cap="none" normalizeH="0" baseline="0" smtClean="0">
                        <a:ln>
                          <a:noFill/>
                        </a:ln>
                        <a:solidFill>
                          <a:schemeClr val="tx1"/>
                        </a:solidFill>
                        <a:effectLst/>
                        <a:latin typeface="Gulim" pitchFamily="34" charset="-127"/>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1" i="0" u="none" strike="noStrike" cap="none" normalizeH="0" baseline="0" smtClean="0">
                          <a:ln>
                            <a:noFill/>
                          </a:ln>
                          <a:solidFill>
                            <a:schemeClr val="tx1"/>
                          </a:solidFill>
                          <a:effectLst/>
                          <a:latin typeface="Times New Roman" panose="02020603050405020304" pitchFamily="18" charset="0"/>
                          <a:ea typeface="BatangChe" panose="02030609000101010101" pitchFamily="49" charset="-127"/>
                        </a:rPr>
                        <a:t>Typ</a:t>
                      </a:r>
                      <a:endParaRPr kumimoji="0" lang="en-US" altLang="zh-CN" sz="1000" b="0" i="0" u="none" strike="noStrike" cap="none" normalizeH="0" baseline="0" smtClean="0">
                        <a:ln>
                          <a:noFill/>
                        </a:ln>
                        <a:solidFill>
                          <a:schemeClr val="tx1"/>
                        </a:solidFill>
                        <a:effectLst/>
                        <a:latin typeface="Gulim" pitchFamily="34" charset="-127"/>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1" i="0" u="none" strike="noStrike" cap="none" normalizeH="0" baseline="0" smtClean="0">
                          <a:ln>
                            <a:noFill/>
                          </a:ln>
                          <a:solidFill>
                            <a:schemeClr val="tx1"/>
                          </a:solidFill>
                          <a:effectLst/>
                          <a:latin typeface="Times New Roman" panose="02020603050405020304" pitchFamily="18" charset="0"/>
                          <a:ea typeface="BatangChe" panose="02030609000101010101" pitchFamily="49" charset="-127"/>
                        </a:rPr>
                        <a:t>Max</a:t>
                      </a:r>
                      <a:endParaRPr kumimoji="0" lang="en-US" altLang="zh-CN" sz="1000" b="0" i="0" u="none" strike="noStrike" cap="none" normalizeH="0" baseline="0" smtClean="0">
                        <a:ln>
                          <a:noFill/>
                        </a:ln>
                        <a:solidFill>
                          <a:schemeClr val="tx1"/>
                        </a:solidFill>
                        <a:effectLst/>
                        <a:latin typeface="Gulim" pitchFamily="34" charset="-127"/>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1" i="0" u="none" strike="noStrike" cap="none" normalizeH="0" baseline="0" smtClean="0">
                          <a:ln>
                            <a:noFill/>
                          </a:ln>
                          <a:solidFill>
                            <a:schemeClr val="tx1"/>
                          </a:solidFill>
                          <a:effectLst/>
                          <a:latin typeface="Times New Roman" panose="02020603050405020304" pitchFamily="18" charset="0"/>
                          <a:ea typeface="BatangChe" panose="02030609000101010101" pitchFamily="49" charset="-127"/>
                        </a:rPr>
                        <a:t>Unit</a:t>
                      </a:r>
                      <a:endParaRPr kumimoji="0" lang="en-US" altLang="zh-CN" sz="1000" b="0" i="0" u="none" strike="noStrike" cap="none" normalizeH="0" baseline="0" smtClean="0">
                        <a:ln>
                          <a:noFill/>
                        </a:ln>
                        <a:solidFill>
                          <a:schemeClr val="tx1"/>
                        </a:solidFill>
                        <a:effectLst/>
                        <a:latin typeface="Gulim" pitchFamily="34" charset="-127"/>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1" i="0" u="none" strike="noStrike" cap="none" normalizeH="0" baseline="0" smtClean="0">
                          <a:ln>
                            <a:noFill/>
                          </a:ln>
                          <a:solidFill>
                            <a:schemeClr val="tx1"/>
                          </a:solidFill>
                          <a:effectLst/>
                          <a:latin typeface="Times New Roman" panose="02020603050405020304" pitchFamily="18" charset="0"/>
                          <a:ea typeface="BatangChe" panose="02030609000101010101" pitchFamily="49" charset="-127"/>
                        </a:rPr>
                        <a:t>Remark</a:t>
                      </a:r>
                      <a:endParaRPr kumimoji="0" lang="en-US" altLang="zh-CN" sz="1000" b="0" i="0" u="none" strike="noStrike" cap="none" normalizeH="0" baseline="0" smtClean="0">
                        <a:ln>
                          <a:noFill/>
                        </a:ln>
                        <a:solidFill>
                          <a:schemeClr val="tx1"/>
                        </a:solidFill>
                        <a:effectLst/>
                        <a:latin typeface="Gulim" pitchFamily="34" charset="-127"/>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0500">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rPr>
                        <a:t>Spread spectrum clock</a:t>
                      </a:r>
                      <a:endPar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ssc</a:t>
                      </a:r>
                      <a:endPar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endPar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endPar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rPr>
                        <a:t>0.5</a:t>
                      </a:r>
                      <a:endPar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a:t>
                      </a:r>
                      <a:endPar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
                          <a:schemeClr val="tx1"/>
                        </a:buClr>
                        <a:buSzTx/>
                        <a:buFontTx/>
                        <a:buNone/>
                      </a:pPr>
                      <a:endParaRPr kumimoji="0" lang="zh-CN" altLang="en-US" sz="1000" b="0" i="0" u="none" strike="noStrike" cap="none" normalizeH="0" baseline="0" smtClean="0">
                        <a:ln>
                          <a:noFill/>
                        </a:ln>
                        <a:solidFill>
                          <a:schemeClr val="tx1"/>
                        </a:solidFill>
                        <a:effectLst/>
                        <a:latin typeface="Arial" panose="020B0604020202020204" pitchFamily="34" charset="0"/>
                        <a:ea typeface="Gulim" pitchFamily="34"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495300">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Differential peak-to-peak input voltage at package pins</a:t>
                      </a:r>
                      <a:endPar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V</a:t>
                      </a:r>
                      <a:r>
                        <a:rPr kumimoji="0" lang="en-US" altLang="zh-CN" sz="8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RX-DIFFp-p</a:t>
                      </a:r>
                      <a:endParaRPr kumimoji="0" lang="en-US" altLang="zh-CN" sz="8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rPr>
                        <a:t>100</a:t>
                      </a:r>
                      <a:endPar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rPr>
                        <a:t>-</a:t>
                      </a:r>
                      <a:endPar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rPr>
                        <a:t>1320</a:t>
                      </a:r>
                      <a:endPar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mV</a:t>
                      </a:r>
                      <a:endPar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
                          <a:schemeClr val="tx1"/>
                        </a:buClr>
                        <a:buSzTx/>
                        <a:buFontTx/>
                        <a:buNone/>
                      </a:pPr>
                      <a:endParaRPr kumimoji="0" lang="zh-CN" altLang="en-US" sz="1000" b="0" i="0" u="none" strike="noStrike" cap="none" normalizeH="0" baseline="0" smtClean="0">
                        <a:ln>
                          <a:noFill/>
                        </a:ln>
                        <a:solidFill>
                          <a:schemeClr val="tx1"/>
                        </a:solidFill>
                        <a:effectLst/>
                        <a:latin typeface="Arial" panose="020B0604020202020204" pitchFamily="34" charset="0"/>
                        <a:ea typeface="Gulim" pitchFamily="34"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342900">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fr-FR" altLang="en-US"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Rx input DC common mode </a:t>
                      </a:r>
                      <a:endParaRPr kumimoji="0" lang="fr-FR" altLang="en-US"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fr-FR" altLang="en-US"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voltage</a:t>
                      </a:r>
                      <a:endPar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V</a:t>
                      </a:r>
                      <a:r>
                        <a:rPr kumimoji="0" lang="en-US" altLang="zh-CN" sz="8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RX_DC_CM</a:t>
                      </a:r>
                      <a:endParaRPr kumimoji="0" lang="en-US" altLang="zh-CN" sz="8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rPr>
                        <a:t>0</a:t>
                      </a:r>
                      <a:endPar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rPr>
                        <a:t>-</a:t>
                      </a:r>
                      <a:endPar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rPr>
                        <a:t>2</a:t>
                      </a:r>
                      <a:endPar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V</a:t>
                      </a:r>
                      <a:endPar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
                          <a:schemeClr val="tx1"/>
                        </a:buClr>
                        <a:buSzTx/>
                        <a:buFontTx/>
                        <a:buNone/>
                      </a:pPr>
                      <a:endParaRPr kumimoji="0" lang="zh-CN" altLang="en-US" sz="1000" b="0" i="0" u="none" strike="noStrike" cap="none" normalizeH="0" baseline="0" smtClean="0">
                        <a:ln>
                          <a:noFill/>
                        </a:ln>
                        <a:solidFill>
                          <a:schemeClr val="tx1"/>
                        </a:solidFill>
                        <a:effectLst/>
                        <a:latin typeface="Arial" panose="020B0604020202020204" pitchFamily="34" charset="0"/>
                        <a:ea typeface="Gulim" pitchFamily="34"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342900">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Differential termination </a:t>
                      </a:r>
                      <a:endPar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resistance</a:t>
                      </a:r>
                      <a:endPar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R</a:t>
                      </a:r>
                      <a:r>
                        <a:rPr kumimoji="0" lang="en-US" altLang="zh-CN" sz="8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RX-DIFF</a:t>
                      </a:r>
                      <a:endParaRPr kumimoji="0" lang="en-US" altLang="zh-CN" sz="8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80</a:t>
                      </a:r>
                      <a:endPar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rPr>
                        <a:t>-</a:t>
                      </a:r>
                      <a:endPar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rPr>
                        <a:t>120</a:t>
                      </a:r>
                      <a:endPar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Ω</a:t>
                      </a:r>
                      <a:endPar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
                          <a:schemeClr val="tx1"/>
                        </a:buClr>
                        <a:buSzTx/>
                        <a:buFontTx/>
                        <a:buNone/>
                      </a:pPr>
                      <a:endParaRPr kumimoji="0" lang="zh-CN" altLang="en-US" sz="1000" b="0" i="0" u="none" strike="noStrike" cap="none" normalizeH="0" baseline="0" smtClean="0">
                        <a:ln>
                          <a:noFill/>
                        </a:ln>
                        <a:solidFill>
                          <a:schemeClr val="tx1"/>
                        </a:solidFill>
                        <a:effectLst/>
                        <a:latin typeface="Arial" panose="020B0604020202020204" pitchFamily="34" charset="0"/>
                        <a:ea typeface="Gulim" pitchFamily="34"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342900">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Single-ended termination </a:t>
                      </a:r>
                      <a:endPar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resistance</a:t>
                      </a:r>
                      <a:endPar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R</a:t>
                      </a:r>
                      <a:r>
                        <a:rPr kumimoji="0" lang="en-US" altLang="zh-CN" sz="8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RX-SE</a:t>
                      </a:r>
                      <a:endParaRPr kumimoji="0" lang="en-US" altLang="zh-CN" sz="8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rPr>
                        <a:t>40</a:t>
                      </a:r>
                      <a:endPar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rPr>
                        <a:t>-</a:t>
                      </a:r>
                      <a:endPar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rPr>
                        <a:t>60</a:t>
                      </a:r>
                      <a:endPar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Ω</a:t>
                      </a:r>
                      <a:endPar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
                          <a:schemeClr val="tx1"/>
                        </a:buClr>
                        <a:buSzTx/>
                        <a:buFontTx/>
                        <a:buNone/>
                      </a:pPr>
                      <a:endParaRPr kumimoji="0" lang="zh-CN" altLang="en-US" sz="1000" b="0" i="0" u="none" strike="noStrike" cap="none" normalizeH="0" baseline="0" smtClean="0">
                        <a:ln>
                          <a:noFill/>
                        </a:ln>
                        <a:solidFill>
                          <a:schemeClr val="tx1"/>
                        </a:solidFill>
                        <a:effectLst/>
                        <a:latin typeface="Arial" panose="020B0604020202020204" pitchFamily="34" charset="0"/>
                        <a:ea typeface="Gulim" pitchFamily="34"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342900">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Rx short circuit current limit</a:t>
                      </a:r>
                      <a:endPar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I</a:t>
                      </a:r>
                      <a:r>
                        <a:rPr kumimoji="0" lang="en-US" altLang="zh-CN" sz="8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RX_SHORT</a:t>
                      </a:r>
                      <a:endParaRPr kumimoji="0" lang="en-US" altLang="zh-CN" sz="8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a:t>
                      </a:r>
                      <a:endPar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rPr>
                        <a:t>-</a:t>
                      </a:r>
                      <a:endPar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rPr>
                        <a:t>50</a:t>
                      </a:r>
                      <a:endPar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mA</a:t>
                      </a:r>
                      <a:endPar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
                          <a:schemeClr val="tx1"/>
                        </a:buClr>
                        <a:buSzTx/>
                        <a:buFontTx/>
                        <a:buNone/>
                      </a:pPr>
                      <a:endParaRPr kumimoji="0" lang="zh-CN" altLang="en-US" sz="1000" b="0" i="0" u="none" strike="noStrike" cap="none" normalizeH="0" baseline="0" smtClean="0">
                        <a:ln>
                          <a:noFill/>
                        </a:ln>
                        <a:solidFill>
                          <a:schemeClr val="tx1"/>
                        </a:solidFill>
                        <a:effectLst/>
                        <a:latin typeface="Arial" panose="020B0604020202020204" pitchFamily="34" charset="0"/>
                        <a:ea typeface="Gulim" pitchFamily="34"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647700">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Intra-pair skew at Rx package pins (HBR)</a:t>
                      </a:r>
                      <a:endPar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RX intra-pair skew tolerance at </a:t>
                      </a:r>
                      <a:endPar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HBR</a:t>
                      </a:r>
                      <a:endPar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L</a:t>
                      </a:r>
                      <a:r>
                        <a:rPr kumimoji="0" lang="en-US" altLang="zh-CN" sz="8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RX_SKEW_</a:t>
                      </a:r>
                      <a:endParaRPr kumimoji="0" lang="en-US" altLang="zh-CN" sz="8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8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INTRA_PAIR</a:t>
                      </a:r>
                      <a:endParaRPr kumimoji="0" lang="en-US" altLang="zh-CN" sz="8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rPr>
                        <a:t>-</a:t>
                      </a:r>
                      <a:endPar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rPr>
                        <a:t>-</a:t>
                      </a:r>
                      <a:endPar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rPr>
                        <a:t>50</a:t>
                      </a:r>
                      <a:endParaRPr kumimoji="0" lang="en-US" altLang="zh-CN" sz="1000" b="0" i="0" u="none" strike="noStrike" cap="none" normalizeH="0" baseline="0" dirty="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
                          <a:schemeClr val="tx1"/>
                        </a:buClr>
                        <a:buSzTx/>
                        <a:buFontTx/>
                        <a:buNone/>
                      </a:pPr>
                      <a:r>
                        <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rPr>
                        <a:t>ps</a:t>
                      </a:r>
                      <a:endParaRPr kumimoji="0" lang="en-US" altLang="zh-CN" sz="1000" b="0" i="0" u="none" strike="noStrike" cap="none" normalizeH="0" baseline="0" smtClean="0">
                        <a:ln>
                          <a:noFill/>
                        </a:ln>
                        <a:solidFill>
                          <a:schemeClr val="tx1"/>
                        </a:solidFill>
                        <a:effectLst/>
                        <a:latin typeface="Arial" panose="020B0604020202020204" pitchFamily="34" charset="0"/>
                        <a:ea typeface="BatangChe" panose="02030609000101010101" pitchFamily="49"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
                          <a:schemeClr val="tx1"/>
                        </a:buClr>
                        <a:buSzTx/>
                        <a:buFontTx/>
                        <a:buNone/>
                      </a:pPr>
                      <a:endParaRPr kumimoji="0" lang="zh-CN" altLang="en-US" sz="1000" b="0" i="0" u="none" strike="noStrike" cap="none" normalizeH="0" baseline="0" dirty="0" smtClean="0">
                        <a:ln>
                          <a:noFill/>
                        </a:ln>
                        <a:solidFill>
                          <a:schemeClr val="tx1"/>
                        </a:solidFill>
                        <a:effectLst/>
                        <a:latin typeface="Arial" panose="020B0604020202020204" pitchFamily="34" charset="0"/>
                        <a:ea typeface="Gulim" pitchFamily="34" charset="-127"/>
                      </a:endParaRPr>
                    </a:p>
                  </a:txBody>
                  <a:tcPr marL="38100" marT="19050" marB="1905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39" name="图片 38"/>
          <p:cNvPicPr>
            <a:picLocks noChangeAspect="1"/>
          </p:cNvPicPr>
          <p:nvPr/>
        </p:nvPicPr>
        <p:blipFill>
          <a:blip r:embed="rId1"/>
          <a:stretch>
            <a:fillRect/>
          </a:stretch>
        </p:blipFill>
        <p:spPr>
          <a:xfrm>
            <a:off x="466725" y="4644008"/>
            <a:ext cx="5924550" cy="360997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fld id="{CFBB9B54-0E38-4F45-B8BB-7A74AB353ACC}" type="slidenum">
              <a:rPr lang="en-US" altLang="ko-KR">
                <a:latin typeface="Arial" panose="020B0604020202020204" pitchFamily="34" charset="0"/>
              </a:rPr>
            </a:fld>
            <a:endParaRPr lang="en-US" altLang="ko-KR">
              <a:latin typeface="Arial" panose="020B0604020202020204" pitchFamily="34" charset="0"/>
            </a:endParaRPr>
          </a:p>
        </p:txBody>
      </p:sp>
      <p:sp>
        <p:nvSpPr>
          <p:cNvPr id="23555" name="Rectangle 547"/>
          <p:cNvSpPr>
            <a:spLocks noChangeArrowheads="1"/>
          </p:cNvSpPr>
          <p:nvPr/>
        </p:nvSpPr>
        <p:spPr bwMode="auto">
          <a:xfrm>
            <a:off x="193675" y="872401"/>
            <a:ext cx="331754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 anchor="ctr">
            <a:spAutoFit/>
          </a:bodyPr>
          <a:lstStyle>
            <a:lvl1pPr indent="133350">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buSzPct val="100000"/>
            </a:pPr>
            <a:r>
              <a:rPr lang="en-US" altLang="ko-KR" sz="1400" b="1" dirty="0">
                <a:latin typeface="Arial" panose="020B0604020202020204" pitchFamily="34" charset="0"/>
                <a:ea typeface="BatangChe" pitchFamily="49" charset="-128"/>
                <a:cs typeface="Times New Roman" panose="02020603050405020304" pitchFamily="18" charset="0"/>
              </a:rPr>
              <a:t>5.0 SIGNAL TIMING SPECIFICATION</a:t>
            </a:r>
            <a:endParaRPr lang="en-US" altLang="ko-KR" sz="1400" b="1" dirty="0">
              <a:latin typeface="Arial" panose="020B0604020202020204" pitchFamily="34" charset="0"/>
              <a:ea typeface="BatangChe" pitchFamily="49" charset="-128"/>
              <a:cs typeface="Times New Roman" panose="02020603050405020304" pitchFamily="18" charset="0"/>
            </a:endParaRPr>
          </a:p>
          <a:p>
            <a:pPr eaLnBrk="1" latinLnBrk="1" hangingPunct="1">
              <a:buSzPct val="100000"/>
            </a:pPr>
            <a:endParaRPr lang="en-US" altLang="ko-KR" sz="1400" dirty="0">
              <a:latin typeface="Arial" panose="020B0604020202020204" pitchFamily="34" charset="0"/>
              <a:ea typeface="BatangChe" pitchFamily="49" charset="-128"/>
              <a:cs typeface="Times New Roman" panose="02020603050405020304" pitchFamily="18" charset="0"/>
            </a:endParaRPr>
          </a:p>
          <a:p>
            <a:r>
              <a:rPr lang="en-US" altLang="ko-KR" b="1" dirty="0">
                <a:latin typeface="Arial" panose="020B0604020202020204" pitchFamily="34" charset="0"/>
                <a:ea typeface="BatangChe" pitchFamily="49" charset="-128"/>
                <a:cs typeface="Times New Roman" panose="02020603050405020304" pitchFamily="18" charset="0"/>
              </a:rPr>
              <a:t>    5.</a:t>
            </a:r>
            <a:r>
              <a:rPr lang="en-US" altLang="zh-CN" b="1" dirty="0">
                <a:latin typeface="Arial" panose="020B0604020202020204" pitchFamily="34" charset="0"/>
                <a:ea typeface="BatangChe" pitchFamily="49" charset="-128"/>
                <a:cs typeface="Times New Roman" panose="02020603050405020304" pitchFamily="18" charset="0"/>
              </a:rPr>
              <a:t>0.</a:t>
            </a:r>
            <a:r>
              <a:rPr lang="en-US" altLang="ko-KR" b="1" dirty="0">
                <a:latin typeface="Arial" panose="020B0604020202020204" pitchFamily="34" charset="0"/>
                <a:ea typeface="BatangChe" pitchFamily="49" charset="-128"/>
                <a:cs typeface="Times New Roman" panose="02020603050405020304" pitchFamily="18" charset="0"/>
              </a:rPr>
              <a:t>1 </a:t>
            </a:r>
            <a:r>
              <a:rPr lang="en-US" altLang="ko-KR" b="1" dirty="0">
                <a:solidFill>
                  <a:srgbClr val="FF0000"/>
                </a:solidFill>
                <a:latin typeface="Arial" panose="020B0604020202020204" pitchFamily="34" charset="0"/>
                <a:ea typeface="BatangChe" pitchFamily="49" charset="-128"/>
                <a:cs typeface="Times New Roman" panose="02020603050405020304" pitchFamily="18" charset="0"/>
              </a:rPr>
              <a:t>Timing Parameters</a:t>
            </a:r>
            <a:endParaRPr lang="en-US" altLang="ko-KR" b="1" dirty="0">
              <a:solidFill>
                <a:srgbClr val="FF0000"/>
              </a:solidFill>
              <a:latin typeface="Arial" panose="020B0604020202020204" pitchFamily="34" charset="0"/>
              <a:ea typeface="BatangChe" pitchFamily="49" charset="-128"/>
              <a:cs typeface="Times New Roman" panose="02020603050405020304" pitchFamily="18" charset="0"/>
            </a:endParaRPr>
          </a:p>
        </p:txBody>
      </p:sp>
      <p:graphicFrame>
        <p:nvGraphicFramePr>
          <p:cNvPr id="6" name="表格 5"/>
          <p:cNvGraphicFramePr>
            <a:graphicFrameLocks noGrp="1"/>
          </p:cNvGraphicFramePr>
          <p:nvPr/>
        </p:nvGraphicFramePr>
        <p:xfrm>
          <a:off x="450485" y="1763688"/>
          <a:ext cx="6072188" cy="4602166"/>
        </p:xfrm>
        <a:graphic>
          <a:graphicData uri="http://schemas.openxmlformats.org/drawingml/2006/table">
            <a:tbl>
              <a:tblPr/>
              <a:tblGrid>
                <a:gridCol w="1857375"/>
                <a:gridCol w="857250"/>
                <a:gridCol w="857250"/>
                <a:gridCol w="857250"/>
                <a:gridCol w="857250"/>
                <a:gridCol w="785813"/>
              </a:tblGrid>
              <a:tr h="285750">
                <a:tc rowSpan="2">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a:ln>
                            <a:noFill/>
                          </a:ln>
                          <a:solidFill>
                            <a:srgbClr val="0000FF"/>
                          </a:solidFill>
                          <a:effectLst/>
                          <a:latin typeface="Arial" panose="020B0604020202020204" pitchFamily="34" charset="0"/>
                          <a:ea typeface="PMingLiU" pitchFamily="18" charset="-120"/>
                        </a:rPr>
                        <a:t>Parameter</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a:ln>
                            <a:noFill/>
                          </a:ln>
                          <a:solidFill>
                            <a:srgbClr val="0000FF"/>
                          </a:solidFill>
                          <a:effectLst/>
                          <a:latin typeface="Arial" panose="020B0604020202020204" pitchFamily="34" charset="0"/>
                          <a:ea typeface="PMingLiU" pitchFamily="18" charset="-120"/>
                        </a:rPr>
                        <a:t>Symbol</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a:ln>
                            <a:noFill/>
                          </a:ln>
                          <a:solidFill>
                            <a:srgbClr val="0000FF"/>
                          </a:solidFill>
                          <a:effectLst/>
                          <a:latin typeface="Arial" panose="020B0604020202020204" pitchFamily="34" charset="0"/>
                          <a:ea typeface="PMingLiU" pitchFamily="18" charset="-120"/>
                        </a:rPr>
                        <a:t>Value</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a:ln>
                            <a:noFill/>
                          </a:ln>
                          <a:solidFill>
                            <a:srgbClr val="0000FF"/>
                          </a:solidFill>
                          <a:effectLst/>
                          <a:latin typeface="Arial" panose="020B0604020202020204" pitchFamily="34" charset="0"/>
                          <a:ea typeface="PMingLiU" pitchFamily="18" charset="-120"/>
                        </a:rPr>
                        <a:t>Unit</a:t>
                      </a:r>
                      <a:endParaRPr kumimoji="0" lang="zh-TW" altLang="zh-CN" sz="1400" b="0" i="0" u="none" strike="noStrike" cap="none" normalizeH="0" baseline="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7188">
                <a:tc vMerge="1">
                  <a:tcPr/>
                </a:tc>
                <a:tc vMerge="1">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a:ln>
                            <a:noFill/>
                          </a:ln>
                          <a:solidFill>
                            <a:srgbClr val="0000FF"/>
                          </a:solidFill>
                          <a:effectLst/>
                          <a:latin typeface="Arial" panose="020B0604020202020204" pitchFamily="34" charset="0"/>
                          <a:ea typeface="PMingLiU" pitchFamily="18" charset="-120"/>
                        </a:rPr>
                        <a:t>Min.</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a:ln>
                            <a:noFill/>
                          </a:ln>
                          <a:solidFill>
                            <a:srgbClr val="0000FF"/>
                          </a:solidFill>
                          <a:effectLst/>
                          <a:latin typeface="Arial" panose="020B0604020202020204" pitchFamily="34" charset="0"/>
                          <a:ea typeface="PMingLiU" pitchFamily="18" charset="-120"/>
                        </a:rPr>
                        <a:t>Typ.</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a:ln>
                            <a:noFill/>
                          </a:ln>
                          <a:solidFill>
                            <a:srgbClr val="0000FF"/>
                          </a:solidFill>
                          <a:effectLst/>
                          <a:latin typeface="Arial" panose="020B0604020202020204" pitchFamily="34" charset="0"/>
                          <a:ea typeface="PMingLiU" pitchFamily="18" charset="-120"/>
                        </a:rPr>
                        <a:t>Max.</a:t>
                      </a:r>
                      <a:endParaRPr kumimoji="0" lang="zh-TW" altLang="zh-CN" sz="1400" b="0" i="0" u="none" strike="noStrike" cap="none" normalizeH="0" baseline="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500063">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rgbClr val="0000FF"/>
                          </a:solidFill>
                          <a:effectLst/>
                          <a:latin typeface="Arial" panose="020B0604020202020204" pitchFamily="34" charset="0"/>
                          <a:ea typeface="PMingLiU" pitchFamily="18" charset="-120"/>
                        </a:rPr>
                        <a:t>DCLK Frequency</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err="1">
                          <a:ln>
                            <a:noFill/>
                          </a:ln>
                          <a:solidFill>
                            <a:srgbClr val="0000FF"/>
                          </a:solidFill>
                          <a:effectLst/>
                          <a:latin typeface="Arial" panose="020B0604020202020204" pitchFamily="34" charset="0"/>
                          <a:ea typeface="PMingLiU" pitchFamily="18" charset="-120"/>
                        </a:rPr>
                        <a:t>fclk</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rgbClr val="0000FF"/>
                          </a:solidFill>
                          <a:effectLst/>
                          <a:latin typeface="Arial" panose="020B0604020202020204" pitchFamily="34" charset="0"/>
                          <a:ea typeface="PMingLiU" pitchFamily="18" charset="-120"/>
                        </a:rPr>
                        <a:t>138.5</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rgbClr val="0000FF"/>
                          </a:solidFill>
                          <a:effectLst/>
                          <a:latin typeface="Arial" panose="020B0604020202020204" pitchFamily="34" charset="0"/>
                          <a:ea typeface="PMingLiU" pitchFamily="18" charset="-120"/>
                        </a:rPr>
                        <a:t>148.5</a:t>
                      </a:r>
                      <a:endParaRPr kumimoji="0" lang="en-US" altLang="zh-TW"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rgbClr val="0000FF"/>
                          </a:solidFill>
                          <a:effectLst/>
                          <a:latin typeface="Arial" panose="020B0604020202020204" pitchFamily="34" charset="0"/>
                          <a:ea typeface="PMingLiU" pitchFamily="18" charset="-120"/>
                        </a:rPr>
                        <a:t>153.2</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rgbClr val="0000FF"/>
                          </a:solidFill>
                          <a:effectLst/>
                          <a:latin typeface="Arial" panose="020B0604020202020204" pitchFamily="34" charset="0"/>
                          <a:ea typeface="PMingLiU" pitchFamily="18" charset="-120"/>
                        </a:rPr>
                        <a:t>MHz</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00063">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a:ln>
                            <a:noFill/>
                          </a:ln>
                          <a:solidFill>
                            <a:srgbClr val="0000FF"/>
                          </a:solidFill>
                          <a:effectLst/>
                          <a:latin typeface="Arial" panose="020B0604020202020204" pitchFamily="34" charset="0"/>
                          <a:ea typeface="PMingLiU" pitchFamily="18" charset="-120"/>
                        </a:rPr>
                        <a:t>Horizontal display area</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err="1">
                          <a:ln>
                            <a:noFill/>
                          </a:ln>
                          <a:solidFill>
                            <a:srgbClr val="0000FF"/>
                          </a:solidFill>
                          <a:effectLst/>
                          <a:latin typeface="Arial" panose="020B0604020202020204" pitchFamily="34" charset="0"/>
                          <a:ea typeface="PMingLiU" pitchFamily="18" charset="-120"/>
                        </a:rPr>
                        <a:t>thd</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a:ln>
                            <a:noFill/>
                          </a:ln>
                          <a:solidFill>
                            <a:srgbClr val="0000FF"/>
                          </a:solidFill>
                          <a:effectLst/>
                          <a:latin typeface="Arial" panose="020B0604020202020204" pitchFamily="34" charset="0"/>
                          <a:ea typeface="PMingLiU" pitchFamily="18" charset="-120"/>
                        </a:rPr>
                        <a:t>1920</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cPr/>
                </a:tc>
                <a:tc hMerge="1">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a:ln>
                            <a:noFill/>
                          </a:ln>
                          <a:solidFill>
                            <a:srgbClr val="0000FF"/>
                          </a:solidFill>
                          <a:effectLst/>
                          <a:latin typeface="Arial" panose="020B0604020202020204" pitchFamily="34" charset="0"/>
                          <a:ea typeface="PMingLiU" pitchFamily="18" charset="-120"/>
                        </a:rPr>
                        <a:t>pixel</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00063">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a:ln>
                            <a:noFill/>
                          </a:ln>
                          <a:solidFill>
                            <a:srgbClr val="0000FF"/>
                          </a:solidFill>
                          <a:effectLst/>
                          <a:latin typeface="Arial" panose="020B0604020202020204" pitchFamily="34" charset="0"/>
                          <a:ea typeface="PMingLiU" pitchFamily="18" charset="-120"/>
                        </a:rPr>
                        <a:t>HSYNC period time</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a:ln>
                            <a:noFill/>
                          </a:ln>
                          <a:solidFill>
                            <a:srgbClr val="0000FF"/>
                          </a:solidFill>
                          <a:effectLst/>
                          <a:latin typeface="Arial" panose="020B0604020202020204" pitchFamily="34" charset="0"/>
                          <a:ea typeface="PMingLiU" pitchFamily="18" charset="-120"/>
                        </a:rPr>
                        <a:t>th</a:t>
                      </a:r>
                      <a:endParaRPr kumimoji="0" lang="zh-TW" altLang="zh-CN" sz="1400" b="0" i="0" u="none" strike="noStrike" cap="none" normalizeH="0" baseline="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a:ln>
                            <a:noFill/>
                          </a:ln>
                          <a:solidFill>
                            <a:srgbClr val="0000FF"/>
                          </a:solidFill>
                          <a:effectLst/>
                          <a:latin typeface="Arial" panose="020B0604020202020204" pitchFamily="34" charset="0"/>
                          <a:ea typeface="PMingLiU" pitchFamily="18" charset="-120"/>
                        </a:rPr>
                        <a:t>2080</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rgbClr val="0000FF"/>
                          </a:solidFill>
                          <a:effectLst/>
                          <a:latin typeface="Arial" panose="020B0604020202020204" pitchFamily="34" charset="0"/>
                          <a:ea typeface="PMingLiU" pitchFamily="18" charset="-120"/>
                        </a:rPr>
                        <a:t>2200</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a:ln>
                            <a:noFill/>
                          </a:ln>
                          <a:solidFill>
                            <a:srgbClr val="0000FF"/>
                          </a:solidFill>
                          <a:effectLst/>
                          <a:latin typeface="Arial" panose="020B0604020202020204" pitchFamily="34" charset="0"/>
                          <a:ea typeface="PMingLiU" pitchFamily="18" charset="-120"/>
                        </a:rPr>
                        <a:t>2240</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a:ln>
                            <a:noFill/>
                          </a:ln>
                          <a:solidFill>
                            <a:srgbClr val="0000FF"/>
                          </a:solidFill>
                          <a:effectLst/>
                          <a:latin typeface="Arial" panose="020B0604020202020204" pitchFamily="34" charset="0"/>
                          <a:ea typeface="PMingLiU" pitchFamily="18" charset="-120"/>
                        </a:rPr>
                        <a:t>pixel</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00063">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a:ln>
                            <a:noFill/>
                          </a:ln>
                          <a:solidFill>
                            <a:srgbClr val="0000FF"/>
                          </a:solidFill>
                          <a:effectLst/>
                          <a:latin typeface="Arial" panose="020B0604020202020204" pitchFamily="34" charset="0"/>
                          <a:ea typeface="PMingLiU" pitchFamily="18" charset="-120"/>
                        </a:rPr>
                        <a:t>HSYNC blanking</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err="1">
                          <a:ln>
                            <a:noFill/>
                          </a:ln>
                          <a:solidFill>
                            <a:srgbClr val="0000FF"/>
                          </a:solidFill>
                          <a:effectLst/>
                          <a:latin typeface="Arial" panose="020B0604020202020204" pitchFamily="34" charset="0"/>
                          <a:ea typeface="PMingLiU" pitchFamily="18" charset="-120"/>
                        </a:rPr>
                        <a:t>thb</a:t>
                      </a:r>
                      <a:r>
                        <a:rPr kumimoji="0" lang="en-US" altLang="zh-CN" sz="1400" b="0" i="0" u="none" strike="noStrike" cap="none" normalizeH="0" baseline="0" dirty="0">
                          <a:ln>
                            <a:noFill/>
                          </a:ln>
                          <a:solidFill>
                            <a:srgbClr val="0000FF"/>
                          </a:solidFill>
                          <a:effectLst/>
                          <a:latin typeface="Arial" panose="020B0604020202020204" pitchFamily="34" charset="0"/>
                          <a:ea typeface="PMingLiU" pitchFamily="18" charset="-120"/>
                        </a:rPr>
                        <a:t>+ </a:t>
                      </a:r>
                      <a:r>
                        <a:rPr kumimoji="0" lang="en-US" altLang="zh-CN" sz="1400" b="0" i="0" u="none" strike="noStrike" cap="none" normalizeH="0" baseline="0" dirty="0" err="1">
                          <a:ln>
                            <a:noFill/>
                          </a:ln>
                          <a:solidFill>
                            <a:srgbClr val="0000FF"/>
                          </a:solidFill>
                          <a:effectLst/>
                          <a:latin typeface="Arial" panose="020B0604020202020204" pitchFamily="34" charset="0"/>
                          <a:ea typeface="PMingLiU" pitchFamily="18" charset="-120"/>
                        </a:rPr>
                        <a:t>thfp</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rgbClr val="0000FF"/>
                          </a:solidFill>
                          <a:effectLst/>
                          <a:latin typeface="Arial" panose="020B0604020202020204" pitchFamily="34" charset="0"/>
                          <a:ea typeface="PMingLiU" pitchFamily="18" charset="-120"/>
                        </a:rPr>
                        <a:t>160</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rgbClr val="0000FF"/>
                          </a:solidFill>
                          <a:effectLst/>
                          <a:latin typeface="Arial" panose="020B0604020202020204" pitchFamily="34" charset="0"/>
                          <a:ea typeface="PMingLiU" pitchFamily="18" charset="-120"/>
                        </a:rPr>
                        <a:t>280</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rgbClr val="0000FF"/>
                          </a:solidFill>
                          <a:effectLst/>
                          <a:latin typeface="Arial" panose="020B0604020202020204" pitchFamily="34" charset="0"/>
                          <a:ea typeface="PMingLiU" pitchFamily="18" charset="-120"/>
                        </a:rPr>
                        <a:t>320</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a:ln>
                            <a:noFill/>
                          </a:ln>
                          <a:solidFill>
                            <a:srgbClr val="0000FF"/>
                          </a:solidFill>
                          <a:effectLst/>
                          <a:latin typeface="Arial" panose="020B0604020202020204" pitchFamily="34" charset="0"/>
                          <a:ea typeface="PMingLiU" pitchFamily="18" charset="-120"/>
                        </a:rPr>
                        <a:t>pixel</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9425">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a:ln>
                            <a:noFill/>
                          </a:ln>
                          <a:solidFill>
                            <a:srgbClr val="0000FF"/>
                          </a:solidFill>
                          <a:effectLst/>
                          <a:latin typeface="Arial" panose="020B0604020202020204" pitchFamily="34" charset="0"/>
                          <a:ea typeface="PMingLiU" pitchFamily="18" charset="-120"/>
                        </a:rPr>
                        <a:t>Vertical display area</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a:ln>
                            <a:noFill/>
                          </a:ln>
                          <a:solidFill>
                            <a:srgbClr val="0000FF"/>
                          </a:solidFill>
                          <a:effectLst/>
                          <a:latin typeface="Arial" panose="020B0604020202020204" pitchFamily="34" charset="0"/>
                          <a:ea typeface="PMingLiU" pitchFamily="18" charset="-120"/>
                        </a:rPr>
                        <a:t>Tvd</a:t>
                      </a:r>
                      <a:endParaRPr kumimoji="0" lang="zh-TW" altLang="zh-CN" sz="1400" b="0" i="0" u="none" strike="noStrike" cap="none" normalizeH="0" baseline="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a:ln>
                            <a:noFill/>
                          </a:ln>
                          <a:solidFill>
                            <a:srgbClr val="0000FF"/>
                          </a:solidFill>
                          <a:effectLst/>
                          <a:latin typeface="Arial" panose="020B0604020202020204" pitchFamily="34" charset="0"/>
                          <a:ea typeface="PMingLiU" pitchFamily="18" charset="-120"/>
                        </a:rPr>
                        <a:t>1080</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cPr/>
                </a:tc>
                <a:tc hMerge="1">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a:ln>
                            <a:noFill/>
                          </a:ln>
                          <a:solidFill>
                            <a:srgbClr val="0000FF"/>
                          </a:solidFill>
                          <a:effectLst/>
                          <a:latin typeface="Arial" panose="020B0604020202020204" pitchFamily="34" charset="0"/>
                          <a:ea typeface="PMingLiU" pitchFamily="18" charset="-120"/>
                        </a:rPr>
                        <a:t>H</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9425">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a:ln>
                            <a:noFill/>
                          </a:ln>
                          <a:solidFill>
                            <a:srgbClr val="0000FF"/>
                          </a:solidFill>
                          <a:effectLst/>
                          <a:latin typeface="Arial" panose="020B0604020202020204" pitchFamily="34" charset="0"/>
                          <a:ea typeface="PMingLiU" pitchFamily="18" charset="-120"/>
                        </a:rPr>
                        <a:t>Frequency</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kern="1200" cap="none" normalizeH="0" baseline="0" dirty="0" err="1">
                          <a:ln>
                            <a:noFill/>
                          </a:ln>
                          <a:solidFill>
                            <a:srgbClr val="0000FF"/>
                          </a:solidFill>
                          <a:effectLst/>
                          <a:latin typeface="Arial" panose="020B0604020202020204" pitchFamily="34" charset="0"/>
                          <a:ea typeface="PMingLiU" pitchFamily="18" charset="-120"/>
                          <a:cs typeface="+mn-cs"/>
                        </a:rPr>
                        <a:t>fV</a:t>
                      </a:r>
                      <a:endParaRPr kumimoji="0" lang="en-US" altLang="zh-CN" sz="1400" b="0" i="0" u="none" strike="noStrike" kern="1200" cap="none" normalizeH="0" baseline="0" dirty="0">
                        <a:ln>
                          <a:noFill/>
                        </a:ln>
                        <a:solidFill>
                          <a:srgbClr val="0000FF"/>
                        </a:solidFill>
                        <a:effectLst/>
                        <a:latin typeface="Arial" panose="020B0604020202020204" pitchFamily="34" charset="0"/>
                        <a:ea typeface="PMingLiU" pitchFamily="18" charset="-120"/>
                        <a:cs typeface="+mn-cs"/>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rgbClr val="0000FF"/>
                          </a:solidFill>
                          <a:effectLst/>
                          <a:latin typeface="Arial" panose="020B0604020202020204" pitchFamily="34" charset="0"/>
                          <a:ea typeface="PMingLiU" pitchFamily="18" charset="-120"/>
                        </a:rPr>
                        <a:t>57</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rgbClr val="0000FF"/>
                          </a:solidFill>
                          <a:effectLst/>
                          <a:latin typeface="Arial" panose="020B0604020202020204" pitchFamily="34" charset="0"/>
                          <a:ea typeface="PMingLiU" pitchFamily="18" charset="-120"/>
                        </a:rPr>
                        <a:t>60</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rgbClr val="0000FF"/>
                          </a:solidFill>
                          <a:effectLst/>
                          <a:latin typeface="Arial" panose="020B0604020202020204" pitchFamily="34" charset="0"/>
                          <a:ea typeface="PMingLiU" pitchFamily="18" charset="-120"/>
                        </a:rPr>
                        <a:t>-</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a:ln>
                            <a:noFill/>
                          </a:ln>
                          <a:solidFill>
                            <a:srgbClr val="0000FF"/>
                          </a:solidFill>
                          <a:effectLst/>
                          <a:latin typeface="Arial" panose="020B0604020202020204" pitchFamily="34" charset="0"/>
                          <a:ea typeface="PMingLiU" pitchFamily="18" charset="-120"/>
                        </a:rPr>
                        <a:t>Hz</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00063">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a:ln>
                            <a:noFill/>
                          </a:ln>
                          <a:solidFill>
                            <a:srgbClr val="0000FF"/>
                          </a:solidFill>
                          <a:effectLst/>
                          <a:latin typeface="Arial" panose="020B0604020202020204" pitchFamily="34" charset="0"/>
                          <a:ea typeface="PMingLiU" pitchFamily="18" charset="-120"/>
                        </a:rPr>
                        <a:t>VSYNC period time</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err="1">
                          <a:ln>
                            <a:noFill/>
                          </a:ln>
                          <a:solidFill>
                            <a:srgbClr val="0000FF"/>
                          </a:solidFill>
                          <a:effectLst/>
                          <a:latin typeface="Arial" panose="020B0604020202020204" pitchFamily="34" charset="0"/>
                          <a:ea typeface="PMingLiU" pitchFamily="18" charset="-120"/>
                        </a:rPr>
                        <a:t>Tv</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rgbClr val="0000FF"/>
                          </a:solidFill>
                          <a:effectLst/>
                          <a:latin typeface="Arial" panose="020B0604020202020204" pitchFamily="34" charset="0"/>
                          <a:ea typeface="PMingLiU" pitchFamily="18" charset="-120"/>
                        </a:rPr>
                        <a:t>1110</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rgbClr val="0000FF"/>
                          </a:solidFill>
                          <a:effectLst/>
                          <a:latin typeface="Arial" panose="020B0604020202020204" pitchFamily="34" charset="0"/>
                          <a:ea typeface="PMingLiU" pitchFamily="18" charset="-120"/>
                        </a:rPr>
                        <a:t>1125</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rgbClr val="0000FF"/>
                          </a:solidFill>
                          <a:effectLst/>
                          <a:latin typeface="Arial" panose="020B0604020202020204" pitchFamily="34" charset="0"/>
                          <a:ea typeface="PMingLiU" pitchFamily="18" charset="-120"/>
                        </a:rPr>
                        <a:t>1140</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a:ln>
                            <a:noFill/>
                          </a:ln>
                          <a:solidFill>
                            <a:srgbClr val="0000FF"/>
                          </a:solidFill>
                          <a:effectLst/>
                          <a:latin typeface="Arial" panose="020B0604020202020204" pitchFamily="34" charset="0"/>
                          <a:ea typeface="PMingLiU" pitchFamily="18" charset="-120"/>
                        </a:rPr>
                        <a:t>H</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00063">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a:ln>
                            <a:noFill/>
                          </a:ln>
                          <a:solidFill>
                            <a:srgbClr val="0000FF"/>
                          </a:solidFill>
                          <a:effectLst/>
                          <a:latin typeface="Arial" panose="020B0604020202020204" pitchFamily="34" charset="0"/>
                          <a:ea typeface="PMingLiU" pitchFamily="18" charset="-120"/>
                        </a:rPr>
                        <a:t>VSYNC blanking</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err="1">
                          <a:ln>
                            <a:noFill/>
                          </a:ln>
                          <a:solidFill>
                            <a:srgbClr val="0000FF"/>
                          </a:solidFill>
                          <a:effectLst/>
                          <a:latin typeface="Arial" panose="020B0604020202020204" pitchFamily="34" charset="0"/>
                          <a:ea typeface="PMingLiU" pitchFamily="18" charset="-120"/>
                        </a:rPr>
                        <a:t>Tvb</a:t>
                      </a:r>
                      <a:r>
                        <a:rPr kumimoji="0" lang="en-US" altLang="zh-CN" sz="1400" b="0" i="0" u="none" strike="noStrike" cap="none" normalizeH="0" baseline="0" dirty="0">
                          <a:ln>
                            <a:noFill/>
                          </a:ln>
                          <a:solidFill>
                            <a:srgbClr val="0000FF"/>
                          </a:solidFill>
                          <a:effectLst/>
                          <a:latin typeface="Arial" panose="020B0604020202020204" pitchFamily="34" charset="0"/>
                          <a:ea typeface="PMingLiU" pitchFamily="18" charset="-120"/>
                        </a:rPr>
                        <a:t>+ </a:t>
                      </a:r>
                      <a:r>
                        <a:rPr kumimoji="0" lang="en-US" altLang="zh-CN" sz="1400" b="0" i="0" u="none" strike="noStrike" cap="none" normalizeH="0" baseline="0" dirty="0" err="1">
                          <a:ln>
                            <a:noFill/>
                          </a:ln>
                          <a:solidFill>
                            <a:srgbClr val="0000FF"/>
                          </a:solidFill>
                          <a:effectLst/>
                          <a:latin typeface="Arial" panose="020B0604020202020204" pitchFamily="34" charset="0"/>
                          <a:ea typeface="PMingLiU" pitchFamily="18" charset="-120"/>
                        </a:rPr>
                        <a:t>Tvfp</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rgbClr val="0000FF"/>
                          </a:solidFill>
                          <a:effectLst/>
                          <a:latin typeface="Arial" panose="020B0604020202020204" pitchFamily="34" charset="0"/>
                          <a:ea typeface="PMingLiU" pitchFamily="18" charset="-120"/>
                        </a:rPr>
                        <a:t>30</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rgbClr val="0000FF"/>
                          </a:solidFill>
                          <a:effectLst/>
                          <a:latin typeface="Arial" panose="020B0604020202020204" pitchFamily="34" charset="0"/>
                          <a:ea typeface="PMingLiU" pitchFamily="18" charset="-120"/>
                        </a:rPr>
                        <a:t>45</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rgbClr val="0000FF"/>
                          </a:solidFill>
                          <a:effectLst/>
                          <a:latin typeface="Arial" panose="020B0604020202020204" pitchFamily="34" charset="0"/>
                          <a:ea typeface="PMingLiU" pitchFamily="18" charset="-120"/>
                        </a:rPr>
                        <a:t>60</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a:ln>
                            <a:noFill/>
                          </a:ln>
                          <a:solidFill>
                            <a:srgbClr val="0000FF"/>
                          </a:solidFill>
                          <a:effectLst/>
                          <a:latin typeface="Arial" panose="020B0604020202020204" pitchFamily="34" charset="0"/>
                          <a:ea typeface="PMingLiU" pitchFamily="18" charset="-120"/>
                        </a:rPr>
                        <a:t>H</a:t>
                      </a:r>
                      <a:endParaRPr kumimoji="0" lang="zh-TW" altLang="zh-CN" sz="1400" b="0" i="0" u="none" strike="noStrike" cap="none" normalizeH="0" baseline="0" dirty="0">
                        <a:ln>
                          <a:noFill/>
                        </a:ln>
                        <a:solidFill>
                          <a:srgbClr val="0000FF"/>
                        </a:solidFill>
                        <a:effectLst/>
                        <a:latin typeface="Arial" panose="020B0604020202020204" pitchFamily="34" charset="0"/>
                        <a:ea typeface="PMingLiU" pitchFamily="18" charset="-120"/>
                      </a:endParaRPr>
                    </a:p>
                  </a:txBody>
                  <a:tcPr marL="13307" marR="1330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 name="Text Box 117"/>
          <p:cNvSpPr txBox="1">
            <a:spLocks noChangeArrowheads="1"/>
          </p:cNvSpPr>
          <p:nvPr/>
        </p:nvSpPr>
        <p:spPr bwMode="auto">
          <a:xfrm>
            <a:off x="201248" y="6599213"/>
            <a:ext cx="640873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346200" algn="l"/>
              </a:tabLst>
              <a:defRPr kumimoji="1" sz="1200">
                <a:solidFill>
                  <a:schemeClr val="tx1"/>
                </a:solidFill>
                <a:latin typeface="Gulim" pitchFamily="34" charset="-127"/>
                <a:ea typeface="Gulim" pitchFamily="34" charset="-127"/>
              </a:defRPr>
            </a:lvl1pPr>
            <a:lvl2pPr marL="742950" indent="-285750">
              <a:tabLst>
                <a:tab pos="1346200" algn="l"/>
              </a:tabLst>
              <a:defRPr kumimoji="1" sz="1200">
                <a:solidFill>
                  <a:schemeClr val="tx1"/>
                </a:solidFill>
                <a:latin typeface="Gulim" pitchFamily="34" charset="-127"/>
                <a:ea typeface="Gulim" pitchFamily="34" charset="-127"/>
              </a:defRPr>
            </a:lvl2pPr>
            <a:lvl3pPr marL="1143000" indent="-228600">
              <a:tabLst>
                <a:tab pos="1346200" algn="l"/>
              </a:tabLst>
              <a:defRPr kumimoji="1" sz="1200">
                <a:solidFill>
                  <a:schemeClr val="tx1"/>
                </a:solidFill>
                <a:latin typeface="Gulim" pitchFamily="34" charset="-127"/>
                <a:ea typeface="Gulim" pitchFamily="34" charset="-127"/>
              </a:defRPr>
            </a:lvl3pPr>
            <a:lvl4pPr marL="1600200" indent="-228600">
              <a:tabLst>
                <a:tab pos="1346200" algn="l"/>
              </a:tabLst>
              <a:defRPr kumimoji="1" sz="1200">
                <a:solidFill>
                  <a:schemeClr val="tx1"/>
                </a:solidFill>
                <a:latin typeface="Gulim" pitchFamily="34" charset="-127"/>
                <a:ea typeface="Gulim" pitchFamily="34" charset="-127"/>
              </a:defRPr>
            </a:lvl4pPr>
            <a:lvl5pPr marL="2057400" indent="-228600">
              <a:tabLst>
                <a:tab pos="1346200" algn="l"/>
              </a:tabLst>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tabLst>
                <a:tab pos="1346200" algn="l"/>
              </a:tabLs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tabLst>
                <a:tab pos="1346200" algn="l"/>
              </a:tabLs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tabLst>
                <a:tab pos="1346200" algn="l"/>
              </a:tabLs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tabLst>
                <a:tab pos="1346200" algn="l"/>
              </a:tabLst>
              <a:defRPr kumimoji="1" sz="1200">
                <a:solidFill>
                  <a:schemeClr val="tx1"/>
                </a:solidFill>
                <a:latin typeface="Gulim" pitchFamily="34" charset="-127"/>
                <a:ea typeface="Gulim" pitchFamily="34" charset="-127"/>
              </a:defRPr>
            </a:lvl9pPr>
          </a:lstStyle>
          <a:p>
            <a:r>
              <a:rPr lang="en-US" altLang="zh-CN" sz="900" dirty="0">
                <a:solidFill>
                  <a:srgbClr val="FF0000"/>
                </a:solidFill>
                <a:latin typeface="微软雅黑" panose="020B0503020204020204" pitchFamily="34" charset="-122"/>
                <a:ea typeface="微软雅黑" panose="020B0503020204020204" pitchFamily="34" charset="-122"/>
              </a:rPr>
              <a:t>Note </a:t>
            </a:r>
            <a:br>
              <a:rPr lang="en-US" altLang="zh-CN" sz="900" dirty="0">
                <a:solidFill>
                  <a:srgbClr val="FF0000"/>
                </a:solidFill>
                <a:latin typeface="微软雅黑" panose="020B0503020204020204" pitchFamily="34" charset="-122"/>
                <a:ea typeface="微软雅黑" panose="020B0503020204020204" pitchFamily="34" charset="-122"/>
              </a:rPr>
            </a:br>
            <a:r>
              <a:rPr lang="en-US" altLang="zh-CN" sz="900" dirty="0">
                <a:solidFill>
                  <a:srgbClr val="FF0000"/>
                </a:solidFill>
                <a:latin typeface="微软雅黑" panose="020B0503020204020204" pitchFamily="34" charset="-122"/>
                <a:ea typeface="微软雅黑" panose="020B0503020204020204" pitchFamily="34" charset="-122"/>
              </a:rPr>
              <a:t>   1. Best operation clock frequency is 148.5Mhz.</a:t>
            </a:r>
            <a:br>
              <a:rPr lang="en-US" altLang="zh-CN" sz="900" dirty="0">
                <a:solidFill>
                  <a:srgbClr val="FF0000"/>
                </a:solidFill>
                <a:latin typeface="微软雅黑" panose="020B0503020204020204" pitchFamily="34" charset="-122"/>
                <a:ea typeface="微软雅黑" panose="020B0503020204020204" pitchFamily="34" charset="-122"/>
              </a:rPr>
            </a:br>
            <a:r>
              <a:rPr lang="en-US" altLang="zh-CN" sz="900" dirty="0">
                <a:solidFill>
                  <a:srgbClr val="FF0000"/>
                </a:solidFill>
                <a:latin typeface="微软雅黑" panose="020B0503020204020204" pitchFamily="34" charset="-122"/>
                <a:ea typeface="微软雅黑" panose="020B0503020204020204" pitchFamily="34" charset="-122"/>
              </a:rPr>
              <a:t>   2. </a:t>
            </a:r>
            <a:r>
              <a:rPr lang="en-US" altLang="zh-CN" sz="900" dirty="0" smtClean="0">
                <a:solidFill>
                  <a:srgbClr val="FF0000"/>
                </a:solidFill>
                <a:latin typeface="微软雅黑" panose="020B0503020204020204" pitchFamily="34" charset="-122"/>
                <a:ea typeface="微软雅黑" panose="020B0503020204020204" pitchFamily="34" charset="-122"/>
              </a:rPr>
              <a:t>Frequency</a:t>
            </a:r>
            <a:r>
              <a:rPr lang="en-US" altLang="zh-CN" sz="900" dirty="0">
                <a:solidFill>
                  <a:srgbClr val="FF0000"/>
                </a:solidFill>
                <a:latin typeface="微软雅黑" panose="020B0503020204020204" pitchFamily="34" charset="-122"/>
                <a:ea typeface="微软雅黑" panose="020B0503020204020204" pitchFamily="34" charset="-122"/>
              </a:rPr>
              <a:t> </a:t>
            </a:r>
            <a:r>
              <a:rPr lang="en-US" altLang="zh-CN" sz="900" dirty="0" smtClean="0">
                <a:solidFill>
                  <a:srgbClr val="FF0000"/>
                </a:solidFill>
                <a:latin typeface="微软雅黑" panose="020B0503020204020204" pitchFamily="34" charset="-122"/>
                <a:ea typeface="微软雅黑" panose="020B0503020204020204" pitchFamily="34" charset="-122"/>
              </a:rPr>
              <a:t>= </a:t>
            </a:r>
            <a:r>
              <a:rPr lang="en-US" altLang="zh-CN" sz="900" dirty="0">
                <a:solidFill>
                  <a:srgbClr val="FF0000"/>
                </a:solidFill>
                <a:latin typeface="微软雅黑" panose="020B0503020204020204" pitchFamily="34" charset="-122"/>
                <a:ea typeface="微软雅黑" panose="020B0503020204020204" pitchFamily="34" charset="-122"/>
              </a:rPr>
              <a:t>[H Total] * [V Total] * [vertical Frame rate]</a:t>
            </a:r>
            <a:br>
              <a:rPr lang="en-US" altLang="zh-CN" sz="900" dirty="0">
                <a:solidFill>
                  <a:srgbClr val="FF0000"/>
                </a:solidFill>
                <a:latin typeface="微软雅黑" panose="020B0503020204020204" pitchFamily="34" charset="-122"/>
                <a:ea typeface="微软雅黑" panose="020B0503020204020204" pitchFamily="34" charset="-122"/>
              </a:rPr>
            </a:br>
            <a:r>
              <a:rPr lang="en-US" altLang="zh-CN" sz="900" dirty="0">
                <a:solidFill>
                  <a:srgbClr val="FF0000"/>
                </a:solidFill>
                <a:latin typeface="微软雅黑" panose="020B0503020204020204" pitchFamily="34" charset="-122"/>
                <a:ea typeface="微软雅黑" panose="020B0503020204020204" pitchFamily="34" charset="-122"/>
              </a:rPr>
              <a:t>       H Total, V Total and Frame rate]should operate within the range between </a:t>
            </a:r>
            <a:r>
              <a:rPr lang="en-US" altLang="zh-CN" sz="900" dirty="0" err="1">
                <a:solidFill>
                  <a:srgbClr val="FF0000"/>
                </a:solidFill>
                <a:latin typeface="微软雅黑" panose="020B0503020204020204" pitchFamily="34" charset="-122"/>
                <a:ea typeface="微软雅黑" panose="020B0503020204020204" pitchFamily="34" charset="-122"/>
              </a:rPr>
              <a:t>Frequency_Min</a:t>
            </a:r>
            <a:r>
              <a:rPr lang="en-US" altLang="zh-CN" sz="900" dirty="0">
                <a:solidFill>
                  <a:srgbClr val="FF0000"/>
                </a:solidFill>
                <a:latin typeface="微软雅黑" panose="020B0503020204020204" pitchFamily="34" charset="-122"/>
                <a:ea typeface="微软雅黑" panose="020B0503020204020204" pitchFamily="34" charset="-122"/>
              </a:rPr>
              <a:t> and </a:t>
            </a:r>
            <a:r>
              <a:rPr lang="en-US" altLang="zh-CN" sz="900" dirty="0" err="1">
                <a:solidFill>
                  <a:srgbClr val="FF0000"/>
                </a:solidFill>
                <a:latin typeface="微软雅黑" panose="020B0503020204020204" pitchFamily="34" charset="-122"/>
                <a:ea typeface="微软雅黑" panose="020B0503020204020204" pitchFamily="34" charset="-122"/>
              </a:rPr>
              <a:t>Frequency_Max</a:t>
            </a:r>
            <a:endParaRPr lang="en-US" altLang="zh-CN" sz="900" dirty="0">
              <a:solidFill>
                <a:srgbClr val="FF0000"/>
              </a:solidFill>
              <a:latin typeface="微软雅黑" panose="020B0503020204020204" pitchFamily="34" charset="-122"/>
              <a:ea typeface="微软雅黑" panose="020B0503020204020204" pitchFamily="34" charset="-122"/>
            </a:endParaRPr>
          </a:p>
          <a:p>
            <a:r>
              <a:rPr lang="en-US" altLang="zh-CN" sz="900" dirty="0">
                <a:solidFill>
                  <a:srgbClr val="FF0000"/>
                </a:solidFill>
                <a:latin typeface="微软雅黑" panose="020B0503020204020204" pitchFamily="34" charset="-122"/>
                <a:ea typeface="微软雅黑" panose="020B0503020204020204" pitchFamily="34" charset="-122"/>
              </a:rPr>
              <a:t>   3. Except Best operation clock frequency, FOS(Flicker &amp; Brightness &amp; Crosstalk, Etc.) are not guaranteed.</a:t>
            </a:r>
            <a:br>
              <a:rPr lang="en-US" altLang="zh-CN" sz="900" dirty="0">
                <a:solidFill>
                  <a:srgbClr val="FF0000"/>
                </a:solidFill>
                <a:latin typeface="微软雅黑" panose="020B0503020204020204" pitchFamily="34" charset="-122"/>
                <a:ea typeface="微软雅黑" panose="020B0503020204020204" pitchFamily="34" charset="-122"/>
              </a:rPr>
            </a:br>
            <a:r>
              <a:rPr lang="en-US" altLang="zh-CN" sz="900" dirty="0">
                <a:solidFill>
                  <a:srgbClr val="FF0000"/>
                </a:solidFill>
                <a:latin typeface="微软雅黑" panose="020B0503020204020204" pitchFamily="34" charset="-122"/>
                <a:ea typeface="微软雅黑" panose="020B0503020204020204" pitchFamily="34" charset="-122"/>
              </a:rPr>
              <a:t>   4. Main frequency Max is 60Hz</a:t>
            </a:r>
            <a:endParaRPr lang="en-US" altLang="zh-CN" sz="9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슬라이드 번호 개체 틀 1"/>
          <p:cNvSpPr txBox="1">
            <a:spLocks noGrp="1"/>
          </p:cNvSpPr>
          <p:nvPr/>
        </p:nvSpPr>
        <p:spPr bwMode="auto">
          <a:xfrm>
            <a:off x="5664200" y="8604250"/>
            <a:ext cx="573088"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r" eaLnBrk="1" latinLnBrk="1" hangingPunct="1"/>
            <a:fld id="{F9A01497-5C26-4BA4-A638-B19E5EF1F9BD}" type="slidenum">
              <a:rPr lang="en-US" altLang="ko-KR">
                <a:latin typeface="Arial" panose="020B0604020202020204" pitchFamily="34" charset="0"/>
              </a:rPr>
            </a:fld>
            <a:endParaRPr lang="en-US" altLang="ko-KR">
              <a:latin typeface="Arial" panose="020B0604020202020204" pitchFamily="34" charset="0"/>
            </a:endParaRPr>
          </a:p>
        </p:txBody>
      </p:sp>
      <p:sp>
        <p:nvSpPr>
          <p:cNvPr id="25603" name="Rectangle 154"/>
          <p:cNvSpPr>
            <a:spLocks noChangeArrowheads="1"/>
          </p:cNvSpPr>
          <p:nvPr/>
        </p:nvSpPr>
        <p:spPr bwMode="auto">
          <a:xfrm>
            <a:off x="223838" y="931863"/>
            <a:ext cx="22510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r>
              <a:rPr lang="en-US" altLang="ko-KR" sz="1400" b="1">
                <a:latin typeface="Arial" panose="020B0604020202020204" pitchFamily="34" charset="0"/>
              </a:rPr>
              <a:t>6.0  POWER SEQUENCE</a:t>
            </a:r>
            <a:endParaRPr lang="en-US" altLang="ko-KR" sz="1400" b="1">
              <a:latin typeface="Arial" panose="020B0604020202020204" pitchFamily="34" charset="0"/>
            </a:endParaRPr>
          </a:p>
        </p:txBody>
      </p:sp>
      <p:sp>
        <p:nvSpPr>
          <p:cNvPr id="25604" name="Rectangle 155"/>
          <p:cNvSpPr>
            <a:spLocks noChangeArrowheads="1"/>
          </p:cNvSpPr>
          <p:nvPr/>
        </p:nvSpPr>
        <p:spPr bwMode="auto">
          <a:xfrm>
            <a:off x="364128" y="1163774"/>
            <a:ext cx="5545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r>
              <a:rPr lang="en-US" altLang="ko-KR" dirty="0">
                <a:latin typeface="Arial" panose="020B0604020202020204" pitchFamily="34" charset="0"/>
              </a:rPr>
              <a:t>To prevent a latch-up or DC operation of the LCD FOB, the power on/off sequence shall  be as shown in below</a:t>
            </a:r>
            <a:endParaRPr lang="en-US" altLang="ko-KR" dirty="0">
              <a:latin typeface="Arial" panose="020B0604020202020204" pitchFamily="34" charset="0"/>
            </a:endParaRPr>
          </a:p>
        </p:txBody>
      </p:sp>
      <p:sp>
        <p:nvSpPr>
          <p:cNvPr id="167" name="Rectangle 289"/>
          <p:cNvSpPr>
            <a:spLocks noChangeArrowheads="1"/>
          </p:cNvSpPr>
          <p:nvPr/>
        </p:nvSpPr>
        <p:spPr bwMode="auto">
          <a:xfrm>
            <a:off x="137048" y="7353872"/>
            <a:ext cx="6604320" cy="992579"/>
          </a:xfrm>
          <a:prstGeom prst="rect">
            <a:avLst/>
          </a:prstGeom>
          <a:noFill/>
          <a:ln w="9525">
            <a:noFill/>
            <a:miter lim="800000"/>
          </a:ln>
        </p:spPr>
        <p:txBody>
          <a:bodyPr wrap="square" anchor="ctr">
            <a:spAutoFit/>
          </a:bodyPr>
          <a:lstStyle/>
          <a:p>
            <a:pPr latinLnBrk="1">
              <a:tabLst>
                <a:tab pos="685800" algn="l"/>
              </a:tabLst>
            </a:pPr>
            <a:r>
              <a:rPr lang="en-US" altLang="zh-CN" sz="1050" dirty="0">
                <a:latin typeface="Arial" panose="020B0604020202020204" pitchFamily="34" charset="0"/>
                <a:ea typeface="Gulim" pitchFamily="34" charset="-127"/>
                <a:cs typeface="Arial" panose="020B0604020202020204" pitchFamily="34" charset="0"/>
                <a:sym typeface="Symbol" panose="05050102010706020507" pitchFamily="18" charset="2"/>
              </a:rPr>
              <a:t>Notes:</a:t>
            </a:r>
            <a:endParaRPr lang="en-US" altLang="zh-CN" sz="1050" dirty="0">
              <a:latin typeface="Arial" panose="020B0604020202020204" pitchFamily="34" charset="0"/>
              <a:ea typeface="Gulim" pitchFamily="34" charset="-127"/>
              <a:cs typeface="Arial" panose="020B0604020202020204" pitchFamily="34" charset="0"/>
              <a:sym typeface="Symbol" panose="05050102010706020507" pitchFamily="18" charset="2"/>
            </a:endParaRPr>
          </a:p>
          <a:p>
            <a:pPr marL="228600" indent="-228600" latinLnBrk="1">
              <a:buAutoNum type="arabicPeriod"/>
              <a:tabLst>
                <a:tab pos="685800" algn="l"/>
              </a:tabLst>
            </a:pPr>
            <a:r>
              <a:rPr lang="en-US" altLang="zh-CN" sz="1200" dirty="0" smtClean="0">
                <a:latin typeface="Arial" panose="020B0604020202020204" pitchFamily="34" charset="0"/>
                <a:ea typeface="Gulim" pitchFamily="34" charset="-127"/>
                <a:cs typeface="Arial" panose="020B0604020202020204" pitchFamily="34" charset="0"/>
                <a:sym typeface="Symbol" panose="05050102010706020507" pitchFamily="18" charset="2"/>
              </a:rPr>
              <a:t>When </a:t>
            </a:r>
            <a:r>
              <a:rPr lang="en-US" altLang="zh-CN" sz="1200" dirty="0">
                <a:latin typeface="Arial" panose="020B0604020202020204" pitchFamily="34" charset="0"/>
                <a:ea typeface="Gulim" pitchFamily="34" charset="-127"/>
                <a:cs typeface="Arial" panose="020B0604020202020204" pitchFamily="34" charset="0"/>
                <a:sym typeface="Symbol" panose="05050102010706020507" pitchFamily="18" charset="2"/>
              </a:rPr>
              <a:t>the power supply VDD is 0V, keep the level of input signals </a:t>
            </a:r>
            <a:r>
              <a:rPr lang="en-US" altLang="zh-CN" sz="1200" dirty="0" smtClean="0">
                <a:latin typeface="Arial" panose="020B0604020202020204" pitchFamily="34" charset="0"/>
                <a:ea typeface="Gulim" pitchFamily="34" charset="-127"/>
                <a:cs typeface="Arial" panose="020B0604020202020204" pitchFamily="34" charset="0"/>
                <a:sym typeface="Symbol" panose="05050102010706020507" pitchFamily="18" charset="2"/>
              </a:rPr>
              <a:t>on </a:t>
            </a:r>
            <a:r>
              <a:rPr lang="en-US" altLang="zh-CN" sz="1200" dirty="0">
                <a:latin typeface="Arial" panose="020B0604020202020204" pitchFamily="34" charset="0"/>
                <a:ea typeface="Gulim" pitchFamily="34" charset="-127"/>
                <a:cs typeface="Arial" panose="020B0604020202020204" pitchFamily="34" charset="0"/>
                <a:sym typeface="Symbol" panose="05050102010706020507" pitchFamily="18" charset="2"/>
              </a:rPr>
              <a:t>the low or </a:t>
            </a:r>
            <a:r>
              <a:rPr lang="en-US" altLang="zh-CN" sz="1200" dirty="0" smtClean="0">
                <a:latin typeface="Arial" panose="020B0604020202020204" pitchFamily="34" charset="0"/>
                <a:ea typeface="Gulim" pitchFamily="34" charset="-127"/>
                <a:cs typeface="Arial" panose="020B0604020202020204" pitchFamily="34" charset="0"/>
                <a:sym typeface="Symbol" panose="05050102010706020507" pitchFamily="18" charset="2"/>
              </a:rPr>
              <a:t>keep high</a:t>
            </a:r>
            <a:endParaRPr lang="en-US" altLang="zh-CN" sz="1200" dirty="0" smtClean="0">
              <a:latin typeface="Arial" panose="020B0604020202020204" pitchFamily="34" charset="0"/>
              <a:ea typeface="Gulim" pitchFamily="34" charset="-127"/>
              <a:cs typeface="Arial" panose="020B0604020202020204" pitchFamily="34" charset="0"/>
              <a:sym typeface="Symbol" panose="05050102010706020507" pitchFamily="18" charset="2"/>
            </a:endParaRPr>
          </a:p>
          <a:p>
            <a:pPr latinLnBrk="1">
              <a:tabLst>
                <a:tab pos="685800" algn="l"/>
              </a:tabLst>
            </a:pPr>
            <a:r>
              <a:rPr lang="en-US" altLang="zh-CN" sz="1200" dirty="0" smtClean="0">
                <a:latin typeface="Arial" panose="020B0604020202020204" pitchFamily="34" charset="0"/>
                <a:ea typeface="Gulim" pitchFamily="34" charset="-127"/>
                <a:cs typeface="Arial" panose="020B0604020202020204" pitchFamily="34" charset="0"/>
                <a:sym typeface="Symbol" panose="05050102010706020507" pitchFamily="18" charset="2"/>
              </a:rPr>
              <a:t>impedance</a:t>
            </a:r>
            <a:r>
              <a:rPr lang="en-US" altLang="zh-CN" sz="1200" dirty="0">
                <a:latin typeface="Arial" panose="020B0604020202020204" pitchFamily="34" charset="0"/>
                <a:ea typeface="Gulim" pitchFamily="34" charset="-127"/>
                <a:cs typeface="Arial" panose="020B0604020202020204" pitchFamily="34" charset="0"/>
                <a:sym typeface="Symbol" panose="05050102010706020507" pitchFamily="18" charset="2"/>
              </a:rPr>
              <a:t>.</a:t>
            </a:r>
            <a:endParaRPr lang="en-US" altLang="zh-CN" sz="1200" dirty="0">
              <a:latin typeface="Arial" panose="020B0604020202020204" pitchFamily="34" charset="0"/>
              <a:ea typeface="Gulim" pitchFamily="34" charset="-127"/>
              <a:cs typeface="Arial" panose="020B0604020202020204" pitchFamily="34" charset="0"/>
              <a:sym typeface="Symbol" panose="05050102010706020507" pitchFamily="18" charset="2"/>
            </a:endParaRPr>
          </a:p>
          <a:p>
            <a:pPr latinLnBrk="1">
              <a:tabLst>
                <a:tab pos="685800" algn="l"/>
              </a:tabLst>
            </a:pPr>
            <a:r>
              <a:rPr lang="en-US" altLang="zh-CN" sz="1200" dirty="0" smtClean="0">
                <a:latin typeface="Arial" panose="020B0604020202020204" pitchFamily="34" charset="0"/>
                <a:ea typeface="Gulim" pitchFamily="34" charset="-127"/>
                <a:cs typeface="Arial" panose="020B0604020202020204" pitchFamily="34" charset="0"/>
                <a:sym typeface="Symbol" panose="05050102010706020507" pitchFamily="18" charset="2"/>
              </a:rPr>
              <a:t>2</a:t>
            </a:r>
            <a:r>
              <a:rPr lang="en-US" altLang="zh-CN" sz="1200" dirty="0">
                <a:latin typeface="Arial" panose="020B0604020202020204" pitchFamily="34" charset="0"/>
                <a:ea typeface="Gulim" pitchFamily="34" charset="-127"/>
                <a:cs typeface="Arial" panose="020B0604020202020204" pitchFamily="34" charset="0"/>
                <a:sym typeface="Symbol" panose="05050102010706020507" pitchFamily="18" charset="2"/>
              </a:rPr>
              <a:t>. </a:t>
            </a:r>
            <a:r>
              <a:rPr lang="en-US" altLang="zh-CN" sz="1200" dirty="0" smtClean="0">
                <a:latin typeface="Arial" panose="020B0604020202020204" pitchFamily="34" charset="0"/>
                <a:ea typeface="Gulim" pitchFamily="34" charset="-127"/>
                <a:cs typeface="Arial" panose="020B0604020202020204" pitchFamily="34" charset="0"/>
                <a:sym typeface="Symbol" panose="05050102010706020507" pitchFamily="18" charset="2"/>
              </a:rPr>
              <a:t>Do </a:t>
            </a:r>
            <a:r>
              <a:rPr lang="en-US" altLang="zh-CN" sz="1200" dirty="0">
                <a:latin typeface="Arial" panose="020B0604020202020204" pitchFamily="34" charset="0"/>
                <a:ea typeface="Gulim" pitchFamily="34" charset="-127"/>
                <a:cs typeface="Arial" panose="020B0604020202020204" pitchFamily="34" charset="0"/>
                <a:sym typeface="Symbol" panose="05050102010706020507" pitchFamily="18" charset="2"/>
              </a:rPr>
              <a:t>not keep the interface signal high impedance when power is on</a:t>
            </a:r>
            <a:r>
              <a:rPr lang="en-US" altLang="zh-CN" sz="1200" dirty="0" smtClean="0">
                <a:latin typeface="Arial" panose="020B0604020202020204" pitchFamily="34" charset="0"/>
                <a:ea typeface="Gulim" pitchFamily="34" charset="-127"/>
                <a:cs typeface="Arial" panose="020B0604020202020204" pitchFamily="34" charset="0"/>
                <a:sym typeface="Symbol" panose="05050102010706020507" pitchFamily="18" charset="2"/>
              </a:rPr>
              <a:t>. Back </a:t>
            </a:r>
            <a:r>
              <a:rPr lang="en-US" altLang="zh-CN" sz="1200" dirty="0">
                <a:latin typeface="Arial" panose="020B0604020202020204" pitchFamily="34" charset="0"/>
                <a:ea typeface="Gulim" pitchFamily="34" charset="-127"/>
                <a:cs typeface="Arial" panose="020B0604020202020204" pitchFamily="34" charset="0"/>
                <a:sym typeface="Symbol" panose="05050102010706020507" pitchFamily="18" charset="2"/>
              </a:rPr>
              <a:t>Light must be turn </a:t>
            </a:r>
            <a:r>
              <a:rPr lang="en-US" altLang="zh-CN" sz="1200" dirty="0" smtClean="0">
                <a:latin typeface="Arial" panose="020B0604020202020204" pitchFamily="34" charset="0"/>
                <a:ea typeface="Gulim" pitchFamily="34" charset="-127"/>
                <a:cs typeface="Arial" panose="020B0604020202020204" pitchFamily="34" charset="0"/>
                <a:sym typeface="Symbol" panose="05050102010706020507" pitchFamily="18" charset="2"/>
              </a:rPr>
              <a:t>on </a:t>
            </a:r>
            <a:r>
              <a:rPr lang="en-US" altLang="zh-CN" sz="1200" dirty="0">
                <a:latin typeface="Arial" panose="020B0604020202020204" pitchFamily="34" charset="0"/>
                <a:ea typeface="Gulim" pitchFamily="34" charset="-127"/>
                <a:cs typeface="Arial" panose="020B0604020202020204" pitchFamily="34" charset="0"/>
                <a:sym typeface="Symbol" panose="05050102010706020507" pitchFamily="18" charset="2"/>
              </a:rPr>
              <a:t>after </a:t>
            </a:r>
            <a:r>
              <a:rPr lang="en-US" altLang="zh-CN" sz="1200" dirty="0" smtClean="0">
                <a:latin typeface="Arial" panose="020B0604020202020204" pitchFamily="34" charset="0"/>
                <a:ea typeface="Gulim" pitchFamily="34" charset="-127"/>
                <a:cs typeface="Arial" panose="020B0604020202020204" pitchFamily="34" charset="0"/>
                <a:sym typeface="Symbol" panose="05050102010706020507" pitchFamily="18" charset="2"/>
              </a:rPr>
              <a:t>power </a:t>
            </a:r>
            <a:r>
              <a:rPr lang="en-US" altLang="zh-CN" sz="1200" dirty="0">
                <a:latin typeface="Arial" panose="020B0604020202020204" pitchFamily="34" charset="0"/>
                <a:ea typeface="Gulim" pitchFamily="34" charset="-127"/>
                <a:cs typeface="Arial" panose="020B0604020202020204" pitchFamily="34" charset="0"/>
                <a:sym typeface="Symbol" panose="05050102010706020507" pitchFamily="18" charset="2"/>
              </a:rPr>
              <a:t>for logic and interface signal </a:t>
            </a:r>
            <a:r>
              <a:rPr lang="en-US" altLang="zh-CN" sz="1200" dirty="0" smtClean="0">
                <a:latin typeface="Arial" panose="020B0604020202020204" pitchFamily="34" charset="0"/>
                <a:ea typeface="Gulim" pitchFamily="34" charset="-127"/>
                <a:cs typeface="Arial" panose="020B0604020202020204" pitchFamily="34" charset="0"/>
                <a:sym typeface="Symbol" panose="05050102010706020507" pitchFamily="18" charset="2"/>
              </a:rPr>
              <a:t>are </a:t>
            </a:r>
            <a:r>
              <a:rPr lang="en-US" altLang="zh-CN" sz="1200" dirty="0">
                <a:latin typeface="Arial" panose="020B0604020202020204" pitchFamily="34" charset="0"/>
                <a:ea typeface="Gulim" pitchFamily="34" charset="-127"/>
                <a:cs typeface="Arial" panose="020B0604020202020204" pitchFamily="34" charset="0"/>
                <a:sym typeface="Symbol" panose="05050102010706020507" pitchFamily="18" charset="2"/>
              </a:rPr>
              <a:t>valid.</a:t>
            </a:r>
            <a:endParaRPr lang="en-US" altLang="zh-CN" sz="1200" dirty="0">
              <a:latin typeface="Arial" panose="020B0604020202020204" pitchFamily="34" charset="0"/>
              <a:ea typeface="Gulim" pitchFamily="34" charset="-127"/>
              <a:cs typeface="Arial" panose="020B0604020202020204" pitchFamily="34" charset="0"/>
              <a:sym typeface="Symbol" panose="05050102010706020507" pitchFamily="18" charset="2"/>
            </a:endParaRPr>
          </a:p>
        </p:txBody>
      </p:sp>
      <p:grpSp>
        <p:nvGrpSpPr>
          <p:cNvPr id="330" name="グループ化 177"/>
          <p:cNvGrpSpPr/>
          <p:nvPr/>
        </p:nvGrpSpPr>
        <p:grpSpPr>
          <a:xfrm>
            <a:off x="404664" y="1547664"/>
            <a:ext cx="5976664" cy="4506664"/>
            <a:chOff x="0" y="-3"/>
            <a:chExt cx="7657575" cy="6028033"/>
          </a:xfrm>
        </p:grpSpPr>
        <p:sp>
          <p:nvSpPr>
            <p:cNvPr id="331" name="テキスト ボックス 145"/>
            <p:cNvSpPr txBox="1">
              <a:spLocks noChangeArrowheads="1"/>
            </p:cNvSpPr>
            <p:nvPr/>
          </p:nvSpPr>
          <p:spPr bwMode="auto">
            <a:xfrm>
              <a:off x="2105" y="59877"/>
              <a:ext cx="2572240" cy="367897"/>
            </a:xfrm>
            <a:prstGeom prst="rect">
              <a:avLst/>
            </a:prstGeom>
            <a:noFill/>
            <a:ln w="9525">
              <a:noFill/>
              <a:miter lim="800000"/>
            </a:ln>
          </p:spPr>
          <p:txBody>
            <a:bodyPr wrap="square" lIns="72238" tIns="36119" rIns="72238" bIns="36119"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rPr>
                <a:t>Power Supply for Logic Vdd</a:t>
              </a:r>
              <a:endPar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sp>
          <p:nvSpPr>
            <p:cNvPr id="332" name="テキスト ボックス 147"/>
            <p:cNvSpPr txBox="1">
              <a:spLocks noChangeArrowheads="1"/>
            </p:cNvSpPr>
            <p:nvPr/>
          </p:nvSpPr>
          <p:spPr bwMode="auto">
            <a:xfrm>
              <a:off x="9514" y="4082865"/>
              <a:ext cx="915513" cy="268431"/>
            </a:xfrm>
            <a:prstGeom prst="rect">
              <a:avLst/>
            </a:prstGeom>
            <a:noFill/>
            <a:ln w="9525">
              <a:noFill/>
              <a:miter lim="800000"/>
            </a:ln>
          </p:spPr>
          <p:txBody>
            <a:bodyPr wrap="square" lIns="72238" tIns="36119" rIns="72238" bIns="36119"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rPr>
                <a:t>LED_EN</a:t>
              </a: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sp>
          <p:nvSpPr>
            <p:cNvPr id="333" name="テキスト ボックス 148"/>
            <p:cNvSpPr txBox="1">
              <a:spLocks noChangeArrowheads="1"/>
            </p:cNvSpPr>
            <p:nvPr/>
          </p:nvSpPr>
          <p:spPr bwMode="auto">
            <a:xfrm>
              <a:off x="0" y="4692243"/>
              <a:ext cx="753766" cy="359606"/>
            </a:xfrm>
            <a:prstGeom prst="rect">
              <a:avLst/>
            </a:prstGeom>
            <a:noFill/>
            <a:ln w="9525">
              <a:noFill/>
              <a:miter lim="800000"/>
            </a:ln>
          </p:spPr>
          <p:txBody>
            <a:bodyPr wrap="square" lIns="72238" tIns="36119" rIns="72238" bIns="36119"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rPr>
                <a:t>PWM</a:t>
              </a:r>
              <a:endPar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sp>
          <p:nvSpPr>
            <p:cNvPr id="334" name="テキスト ボックス 149"/>
            <p:cNvSpPr txBox="1">
              <a:spLocks noChangeArrowheads="1"/>
            </p:cNvSpPr>
            <p:nvPr/>
          </p:nvSpPr>
          <p:spPr bwMode="auto">
            <a:xfrm>
              <a:off x="9514" y="5290176"/>
              <a:ext cx="1869087" cy="312961"/>
            </a:xfrm>
            <a:prstGeom prst="rect">
              <a:avLst/>
            </a:prstGeom>
            <a:noFill/>
            <a:ln w="9525">
              <a:noFill/>
              <a:miter lim="800000"/>
            </a:ln>
          </p:spPr>
          <p:txBody>
            <a:bodyPr wrap="square" lIns="72238" tIns="36119" rIns="72238" bIns="36119"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rPr>
                <a:t>Power </a:t>
              </a:r>
              <a:r>
                <a:rPr lang="en-US" altLang="ja-JP" dirty="0">
                  <a:solidFill>
                    <a:srgbClr val="000000"/>
                  </a:solidFill>
                  <a:latin typeface="Times New Roman" panose="02020603050405020304" pitchFamily="18" charset="0"/>
                  <a:ea typeface="MS PGothic" panose="020B0600070205080204" charset="-128"/>
                  <a:cs typeface="Times New Roman" panose="02020603050405020304" pitchFamily="18" charset="0"/>
                </a:rPr>
                <a:t>S</a:t>
              </a:r>
              <a:r>
                <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rPr>
                <a:t>upply for BL (VBL )</a:t>
              </a:r>
              <a:endPar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a:p>
              <a:pPr algn="l" rtl="0">
                <a:defRPr sz="1000"/>
              </a:pPr>
              <a:endPar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grpSp>
          <p:nvGrpSpPr>
            <p:cNvPr id="335" name="グループ化 176"/>
            <p:cNvGrpSpPr/>
            <p:nvPr/>
          </p:nvGrpSpPr>
          <p:grpSpPr>
            <a:xfrm>
              <a:off x="1796008" y="-3"/>
              <a:ext cx="5861567" cy="6028033"/>
              <a:chOff x="1795998" y="0"/>
              <a:chExt cx="5868860" cy="5998741"/>
            </a:xfrm>
          </p:grpSpPr>
          <p:sp>
            <p:nvSpPr>
              <p:cNvPr id="340" name="テキスト ボックス 162"/>
              <p:cNvSpPr txBox="1">
                <a:spLocks noChangeArrowheads="1"/>
              </p:cNvSpPr>
              <p:nvPr/>
            </p:nvSpPr>
            <p:spPr bwMode="auto">
              <a:xfrm>
                <a:off x="5740098" y="5393302"/>
                <a:ext cx="323495" cy="167927"/>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rPr>
                  <a:t>T16</a:t>
                </a: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grpSp>
            <p:nvGrpSpPr>
              <p:cNvPr id="341" name="グループ化 175"/>
              <p:cNvGrpSpPr/>
              <p:nvPr/>
            </p:nvGrpSpPr>
            <p:grpSpPr>
              <a:xfrm>
                <a:off x="1795998" y="0"/>
                <a:ext cx="5868860" cy="5998741"/>
                <a:chOff x="1795998" y="0"/>
                <a:chExt cx="5868860" cy="5998741"/>
              </a:xfrm>
            </p:grpSpPr>
            <p:grpSp>
              <p:nvGrpSpPr>
                <p:cNvPr id="342" name="グループ化 172"/>
                <p:cNvGrpSpPr/>
                <p:nvPr/>
              </p:nvGrpSpPr>
              <p:grpSpPr>
                <a:xfrm>
                  <a:off x="1795998" y="0"/>
                  <a:ext cx="5868860" cy="5834429"/>
                  <a:chOff x="1795998" y="0"/>
                  <a:chExt cx="5868860" cy="5834429"/>
                </a:xfrm>
              </p:grpSpPr>
              <p:cxnSp>
                <p:nvCxnSpPr>
                  <p:cNvPr id="373" name="直線コネクタ 83"/>
                  <p:cNvCxnSpPr>
                    <a:cxnSpLocks noChangeShapeType="1"/>
                  </p:cNvCxnSpPr>
                  <p:nvPr/>
                </p:nvCxnSpPr>
                <p:spPr bwMode="auto">
                  <a:xfrm>
                    <a:off x="2910887" y="1031037"/>
                    <a:ext cx="0" cy="439945"/>
                  </a:xfrm>
                  <a:prstGeom prst="line">
                    <a:avLst/>
                  </a:prstGeom>
                  <a:noFill/>
                  <a:ln w="19050" algn="ctr">
                    <a:solidFill>
                      <a:srgbClr val="000000"/>
                    </a:solidFill>
                    <a:round/>
                  </a:ln>
                </p:spPr>
              </p:cxnSp>
              <p:grpSp>
                <p:nvGrpSpPr>
                  <p:cNvPr id="374" name="グループ化 171"/>
                  <p:cNvGrpSpPr/>
                  <p:nvPr/>
                </p:nvGrpSpPr>
                <p:grpSpPr>
                  <a:xfrm>
                    <a:off x="1795998" y="0"/>
                    <a:ext cx="5868860" cy="5834429"/>
                    <a:chOff x="1795998" y="0"/>
                    <a:chExt cx="5868860" cy="5834429"/>
                  </a:xfrm>
                </p:grpSpPr>
                <p:cxnSp>
                  <p:nvCxnSpPr>
                    <p:cNvPr id="375" name="直線コネクタ 90"/>
                    <p:cNvCxnSpPr>
                      <a:cxnSpLocks noChangeShapeType="1"/>
                    </p:cNvCxnSpPr>
                    <p:nvPr/>
                  </p:nvCxnSpPr>
                  <p:spPr bwMode="auto">
                    <a:xfrm rot="5400000">
                      <a:off x="3556668" y="4667144"/>
                      <a:ext cx="283851" cy="0"/>
                    </a:xfrm>
                    <a:prstGeom prst="line">
                      <a:avLst/>
                    </a:prstGeom>
                    <a:noFill/>
                    <a:ln w="19050" algn="ctr">
                      <a:solidFill>
                        <a:srgbClr val="000000"/>
                      </a:solidFill>
                      <a:round/>
                    </a:ln>
                  </p:spPr>
                </p:cxnSp>
                <p:grpSp>
                  <p:nvGrpSpPr>
                    <p:cNvPr id="376" name="グループ化 170"/>
                    <p:cNvGrpSpPr/>
                    <p:nvPr/>
                  </p:nvGrpSpPr>
                  <p:grpSpPr>
                    <a:xfrm>
                      <a:off x="1795998" y="0"/>
                      <a:ext cx="5868860" cy="5834429"/>
                      <a:chOff x="1795998" y="0"/>
                      <a:chExt cx="5868860" cy="5834429"/>
                    </a:xfrm>
                  </p:grpSpPr>
                  <p:sp>
                    <p:nvSpPr>
                      <p:cNvPr id="377" name="テキスト ボックス 150"/>
                      <p:cNvSpPr txBox="1">
                        <a:spLocks noChangeArrowheads="1"/>
                      </p:cNvSpPr>
                      <p:nvPr/>
                    </p:nvSpPr>
                    <p:spPr bwMode="auto">
                      <a:xfrm>
                        <a:off x="5249185" y="3326385"/>
                        <a:ext cx="1198362" cy="283345"/>
                      </a:xfrm>
                      <a:prstGeom prst="rect">
                        <a:avLst/>
                      </a:prstGeom>
                      <a:noFill/>
                      <a:ln w="9525">
                        <a:noFill/>
                        <a:miter lim="800000"/>
                      </a:ln>
                    </p:spPr>
                    <p:txBody>
                      <a:bodyPr wrap="square" lIns="72238" tIns="36119" rIns="72238" bIns="36119"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0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rPr>
                          <a:t>Idle or off</a:t>
                        </a:r>
                        <a:endParaRPr lang="en-US" altLang="ja-JP" sz="10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grpSp>
                    <p:nvGrpSpPr>
                      <p:cNvPr id="378" name="グループ化 169"/>
                      <p:cNvGrpSpPr/>
                      <p:nvPr/>
                    </p:nvGrpSpPr>
                    <p:grpSpPr>
                      <a:xfrm>
                        <a:off x="1795998" y="0"/>
                        <a:ext cx="5868860" cy="5834429"/>
                        <a:chOff x="1795998" y="0"/>
                        <a:chExt cx="5868860" cy="5834429"/>
                      </a:xfrm>
                    </p:grpSpPr>
                    <p:cxnSp>
                      <p:nvCxnSpPr>
                        <p:cNvPr id="379" name="直線コネクタ 9"/>
                        <p:cNvCxnSpPr>
                          <a:cxnSpLocks noChangeShapeType="1"/>
                        </p:cNvCxnSpPr>
                        <p:nvPr/>
                      </p:nvCxnSpPr>
                      <p:spPr bwMode="auto">
                        <a:xfrm>
                          <a:off x="3698595" y="4529157"/>
                          <a:ext cx="1907252" cy="0"/>
                        </a:xfrm>
                        <a:prstGeom prst="line">
                          <a:avLst/>
                        </a:prstGeom>
                        <a:noFill/>
                        <a:ln w="19050" algn="ctr">
                          <a:solidFill>
                            <a:srgbClr val="000000"/>
                          </a:solidFill>
                          <a:round/>
                        </a:ln>
                      </p:spPr>
                    </p:cxnSp>
                    <p:cxnSp>
                      <p:nvCxnSpPr>
                        <p:cNvPr id="380" name="直線コネクタ 12"/>
                        <p:cNvCxnSpPr>
                          <a:cxnSpLocks noChangeShapeType="1"/>
                        </p:cNvCxnSpPr>
                        <p:nvPr/>
                      </p:nvCxnSpPr>
                      <p:spPr bwMode="auto">
                        <a:xfrm>
                          <a:off x="4156442" y="3741235"/>
                          <a:ext cx="0" cy="2093194"/>
                        </a:xfrm>
                        <a:prstGeom prst="line">
                          <a:avLst/>
                        </a:prstGeom>
                        <a:noFill/>
                        <a:ln w="9525" algn="ctr">
                          <a:solidFill>
                            <a:srgbClr val="000000"/>
                          </a:solidFill>
                          <a:prstDash val="sysDash"/>
                          <a:round/>
                        </a:ln>
                      </p:spPr>
                    </p:cxnSp>
                    <p:cxnSp>
                      <p:nvCxnSpPr>
                        <p:cNvPr id="381" name="直線コネクタ 89"/>
                        <p:cNvCxnSpPr>
                          <a:cxnSpLocks noChangeShapeType="1"/>
                        </p:cNvCxnSpPr>
                        <p:nvPr/>
                      </p:nvCxnSpPr>
                      <p:spPr bwMode="auto">
                        <a:xfrm rot="5400000">
                          <a:off x="5463920" y="4667144"/>
                          <a:ext cx="283851" cy="0"/>
                        </a:xfrm>
                        <a:prstGeom prst="line">
                          <a:avLst/>
                        </a:prstGeom>
                        <a:noFill/>
                        <a:ln w="19050" algn="ctr">
                          <a:solidFill>
                            <a:srgbClr val="000000"/>
                          </a:solidFill>
                          <a:round/>
                        </a:ln>
                      </p:spPr>
                    </p:cxnSp>
                    <p:cxnSp>
                      <p:nvCxnSpPr>
                        <p:cNvPr id="382" name="直線コネクタ 94"/>
                        <p:cNvCxnSpPr>
                          <a:cxnSpLocks noChangeShapeType="1"/>
                        </p:cNvCxnSpPr>
                        <p:nvPr/>
                      </p:nvCxnSpPr>
                      <p:spPr bwMode="auto">
                        <a:xfrm>
                          <a:off x="1808977" y="4813007"/>
                          <a:ext cx="1896179" cy="0"/>
                        </a:xfrm>
                        <a:prstGeom prst="line">
                          <a:avLst/>
                        </a:prstGeom>
                        <a:noFill/>
                        <a:ln w="19050" algn="ctr">
                          <a:solidFill>
                            <a:srgbClr val="000000"/>
                          </a:solidFill>
                          <a:round/>
                        </a:ln>
                      </p:spPr>
                    </p:cxnSp>
                    <p:cxnSp>
                      <p:nvCxnSpPr>
                        <p:cNvPr id="383" name="直線コネクタ 99"/>
                        <p:cNvCxnSpPr>
                          <a:cxnSpLocks noChangeShapeType="1"/>
                        </p:cNvCxnSpPr>
                        <p:nvPr/>
                      </p:nvCxnSpPr>
                      <p:spPr bwMode="auto">
                        <a:xfrm>
                          <a:off x="5599287" y="4813007"/>
                          <a:ext cx="1444397" cy="0"/>
                        </a:xfrm>
                        <a:prstGeom prst="line">
                          <a:avLst/>
                        </a:prstGeom>
                        <a:noFill/>
                        <a:ln w="19050" algn="ctr">
                          <a:solidFill>
                            <a:srgbClr val="000000"/>
                          </a:solidFill>
                          <a:round/>
                        </a:ln>
                      </p:spPr>
                    </p:cxnSp>
                    <p:cxnSp>
                      <p:nvCxnSpPr>
                        <p:cNvPr id="384" name="直線コネクタ 101"/>
                        <p:cNvCxnSpPr>
                          <a:cxnSpLocks noChangeShapeType="1"/>
                        </p:cNvCxnSpPr>
                        <p:nvPr/>
                      </p:nvCxnSpPr>
                      <p:spPr bwMode="auto">
                        <a:xfrm>
                          <a:off x="3698594" y="4559545"/>
                          <a:ext cx="0" cy="909271"/>
                        </a:xfrm>
                        <a:prstGeom prst="line">
                          <a:avLst/>
                        </a:prstGeom>
                        <a:noFill/>
                        <a:ln w="9525" algn="ctr">
                          <a:solidFill>
                            <a:srgbClr val="000000"/>
                          </a:solidFill>
                          <a:prstDash val="sysDash"/>
                          <a:round/>
                        </a:ln>
                      </p:spPr>
                    </p:cxnSp>
                    <p:cxnSp>
                      <p:nvCxnSpPr>
                        <p:cNvPr id="385" name="直線コネクタ 113"/>
                        <p:cNvCxnSpPr>
                          <a:cxnSpLocks noChangeShapeType="1"/>
                        </p:cNvCxnSpPr>
                        <p:nvPr/>
                      </p:nvCxnSpPr>
                      <p:spPr bwMode="auto">
                        <a:xfrm>
                          <a:off x="5597728" y="4765303"/>
                          <a:ext cx="0" cy="693988"/>
                        </a:xfrm>
                        <a:prstGeom prst="line">
                          <a:avLst/>
                        </a:prstGeom>
                        <a:noFill/>
                        <a:ln w="9525" algn="ctr">
                          <a:solidFill>
                            <a:srgbClr val="000000"/>
                          </a:solidFill>
                          <a:prstDash val="sysDash"/>
                          <a:round/>
                        </a:ln>
                      </p:spPr>
                    </p:cxnSp>
                    <p:cxnSp>
                      <p:nvCxnSpPr>
                        <p:cNvPr id="386" name="直線コネクタ 128"/>
                        <p:cNvCxnSpPr>
                          <a:cxnSpLocks noChangeShapeType="1"/>
                        </p:cNvCxnSpPr>
                        <p:nvPr/>
                      </p:nvCxnSpPr>
                      <p:spPr bwMode="auto">
                        <a:xfrm rot="5400000">
                          <a:off x="3433407" y="3685580"/>
                          <a:ext cx="354509" cy="0"/>
                        </a:xfrm>
                        <a:prstGeom prst="line">
                          <a:avLst/>
                        </a:prstGeom>
                        <a:noFill/>
                        <a:ln w="9525" algn="ctr">
                          <a:solidFill>
                            <a:srgbClr val="000000"/>
                          </a:solidFill>
                          <a:prstDash val="sysDash"/>
                          <a:round/>
                        </a:ln>
                      </p:spPr>
                    </p:cxnSp>
                    <p:grpSp>
                      <p:nvGrpSpPr>
                        <p:cNvPr id="387" name="グループ化 168"/>
                        <p:cNvGrpSpPr/>
                        <p:nvPr/>
                      </p:nvGrpSpPr>
                      <p:grpSpPr>
                        <a:xfrm>
                          <a:off x="1795998" y="0"/>
                          <a:ext cx="5868860" cy="5824904"/>
                          <a:chOff x="1795998" y="0"/>
                          <a:chExt cx="5868860" cy="5824904"/>
                        </a:xfrm>
                      </p:grpSpPr>
                      <p:grpSp>
                        <p:nvGrpSpPr>
                          <p:cNvPr id="388" name="グループ化 166"/>
                          <p:cNvGrpSpPr/>
                          <p:nvPr/>
                        </p:nvGrpSpPr>
                        <p:grpSpPr>
                          <a:xfrm>
                            <a:off x="1795998" y="0"/>
                            <a:ext cx="5868860" cy="3871382"/>
                            <a:chOff x="1795998" y="0"/>
                            <a:chExt cx="5868860" cy="3871382"/>
                          </a:xfrm>
                        </p:grpSpPr>
                        <p:cxnSp>
                          <p:nvCxnSpPr>
                            <p:cNvPr id="405" name="直線コネクタ 83"/>
                            <p:cNvCxnSpPr>
                              <a:cxnSpLocks noChangeShapeType="1"/>
                            </p:cNvCxnSpPr>
                            <p:nvPr/>
                          </p:nvCxnSpPr>
                          <p:spPr bwMode="auto">
                            <a:xfrm>
                              <a:off x="3870988" y="3247710"/>
                              <a:ext cx="0" cy="442296"/>
                            </a:xfrm>
                            <a:prstGeom prst="line">
                              <a:avLst/>
                            </a:prstGeom>
                            <a:noFill/>
                            <a:ln w="19050" algn="ctr">
                              <a:solidFill>
                                <a:srgbClr val="000000"/>
                              </a:solidFill>
                              <a:round/>
                            </a:ln>
                          </p:spPr>
                        </p:cxnSp>
                        <p:grpSp>
                          <p:nvGrpSpPr>
                            <p:cNvPr id="406" name="グループ化 165"/>
                            <p:cNvGrpSpPr/>
                            <p:nvPr/>
                          </p:nvGrpSpPr>
                          <p:grpSpPr>
                            <a:xfrm>
                              <a:off x="1795998" y="0"/>
                              <a:ext cx="5868860" cy="3871382"/>
                              <a:chOff x="1795998" y="0"/>
                              <a:chExt cx="5868860" cy="3871382"/>
                            </a:xfrm>
                          </p:grpSpPr>
                          <p:grpSp>
                            <p:nvGrpSpPr>
                              <p:cNvPr id="407" name="グループ化 164"/>
                              <p:cNvGrpSpPr/>
                              <p:nvPr/>
                            </p:nvGrpSpPr>
                            <p:grpSpPr>
                              <a:xfrm>
                                <a:off x="1823590" y="1327636"/>
                                <a:ext cx="5271686" cy="2535199"/>
                                <a:chOff x="1823590" y="1327636"/>
                                <a:chExt cx="5271686" cy="2535199"/>
                              </a:xfrm>
                            </p:grpSpPr>
                            <p:grpSp>
                              <p:nvGrpSpPr>
                                <p:cNvPr id="455" name="グループ化 163"/>
                                <p:cNvGrpSpPr/>
                                <p:nvPr/>
                              </p:nvGrpSpPr>
                              <p:grpSpPr>
                                <a:xfrm>
                                  <a:off x="1823590" y="3023160"/>
                                  <a:ext cx="5271686" cy="839675"/>
                                  <a:chOff x="1823590" y="3023160"/>
                                  <a:chExt cx="5271686" cy="839675"/>
                                </a:xfrm>
                              </p:grpSpPr>
                              <p:cxnSp>
                                <p:nvCxnSpPr>
                                  <p:cNvPr id="476" name="直線コネクタ 83"/>
                                  <p:cNvCxnSpPr>
                                    <a:cxnSpLocks noChangeShapeType="1"/>
                                  </p:cNvCxnSpPr>
                                  <p:nvPr/>
                                </p:nvCxnSpPr>
                                <p:spPr bwMode="auto">
                                  <a:xfrm>
                                    <a:off x="5293525" y="3247710"/>
                                    <a:ext cx="0" cy="442296"/>
                                  </a:xfrm>
                                  <a:prstGeom prst="line">
                                    <a:avLst/>
                                  </a:prstGeom>
                                  <a:noFill/>
                                  <a:ln w="19050" algn="ctr">
                                    <a:solidFill>
                                      <a:srgbClr val="000000"/>
                                    </a:solidFill>
                                    <a:round/>
                                  </a:ln>
                                </p:spPr>
                              </p:cxnSp>
                              <p:grpSp>
                                <p:nvGrpSpPr>
                                  <p:cNvPr id="477" name="グループ化 162"/>
                                  <p:cNvGrpSpPr/>
                                  <p:nvPr/>
                                </p:nvGrpSpPr>
                                <p:grpSpPr>
                                  <a:xfrm>
                                    <a:off x="1823590" y="3023160"/>
                                    <a:ext cx="5271686" cy="839675"/>
                                    <a:chOff x="1823590" y="3023160"/>
                                    <a:chExt cx="5271686" cy="839675"/>
                                  </a:xfrm>
                                </p:grpSpPr>
                                <p:cxnSp>
                                  <p:nvCxnSpPr>
                                    <p:cNvPr id="478" name="直線矢印コネクタ 127"/>
                                    <p:cNvCxnSpPr>
                                      <a:cxnSpLocks noChangeShapeType="1"/>
                                    </p:cNvCxnSpPr>
                                    <p:nvPr/>
                                  </p:nvCxnSpPr>
                                  <p:spPr bwMode="auto">
                                    <a:xfrm>
                                      <a:off x="3865583" y="3030693"/>
                                      <a:ext cx="235107" cy="0"/>
                                    </a:xfrm>
                                    <a:prstGeom prst="straightConnector1">
                                      <a:avLst/>
                                    </a:prstGeom>
                                    <a:noFill/>
                                    <a:ln w="9525" algn="ctr">
                                      <a:solidFill>
                                        <a:srgbClr val="000000"/>
                                      </a:solidFill>
                                      <a:round/>
                                      <a:headEnd type="triangle" w="sm" len="sm"/>
                                      <a:tailEnd type="triangle" w="sm" len="sm"/>
                                    </a:ln>
                                  </p:spPr>
                                </p:cxnSp>
                                <p:cxnSp>
                                  <p:nvCxnSpPr>
                                    <p:cNvPr id="479" name="直線コネクタ 48"/>
                                    <p:cNvCxnSpPr>
                                      <a:cxnSpLocks noChangeShapeType="1"/>
                                    </p:cNvCxnSpPr>
                                    <p:nvPr/>
                                  </p:nvCxnSpPr>
                                  <p:spPr bwMode="auto">
                                    <a:xfrm>
                                      <a:off x="3267238" y="3247158"/>
                                      <a:ext cx="2659162" cy="0"/>
                                    </a:xfrm>
                                    <a:prstGeom prst="line">
                                      <a:avLst/>
                                    </a:prstGeom>
                                    <a:noFill/>
                                    <a:ln w="19050" algn="ctr">
                                      <a:solidFill>
                                        <a:srgbClr val="000000"/>
                                      </a:solidFill>
                                      <a:round/>
                                    </a:ln>
                                  </p:spPr>
                                </p:cxnSp>
                                <p:cxnSp>
                                  <p:nvCxnSpPr>
                                    <p:cNvPr id="480" name="直線コネクタ 52"/>
                                    <p:cNvCxnSpPr>
                                      <a:cxnSpLocks noChangeShapeType="1"/>
                                    </p:cNvCxnSpPr>
                                    <p:nvPr/>
                                  </p:nvCxnSpPr>
                                  <p:spPr bwMode="auto">
                                    <a:xfrm>
                                      <a:off x="1823590" y="3470789"/>
                                      <a:ext cx="1443648" cy="0"/>
                                    </a:xfrm>
                                    <a:prstGeom prst="line">
                                      <a:avLst/>
                                    </a:prstGeom>
                                    <a:noFill/>
                                    <a:ln w="19050" algn="ctr">
                                      <a:solidFill>
                                        <a:srgbClr val="000000"/>
                                      </a:solidFill>
                                      <a:round/>
                                    </a:ln>
                                  </p:spPr>
                                </p:cxnSp>
                                <p:cxnSp>
                                  <p:nvCxnSpPr>
                                    <p:cNvPr id="481" name="直線コネクタ 54"/>
                                    <p:cNvCxnSpPr>
                                      <a:cxnSpLocks noChangeShapeType="1"/>
                                    </p:cNvCxnSpPr>
                                    <p:nvPr/>
                                  </p:nvCxnSpPr>
                                  <p:spPr bwMode="auto">
                                    <a:xfrm>
                                      <a:off x="5927339" y="3470789"/>
                                      <a:ext cx="1167937" cy="0"/>
                                    </a:xfrm>
                                    <a:prstGeom prst="line">
                                      <a:avLst/>
                                    </a:prstGeom>
                                    <a:noFill/>
                                    <a:ln w="19050" algn="ctr">
                                      <a:solidFill>
                                        <a:srgbClr val="000000"/>
                                      </a:solidFill>
                                      <a:round/>
                                    </a:ln>
                                  </p:spPr>
                                </p:cxnSp>
                                <p:cxnSp>
                                  <p:nvCxnSpPr>
                                    <p:cNvPr id="482" name="直線コネクタ 83"/>
                                    <p:cNvCxnSpPr>
                                      <a:cxnSpLocks noChangeShapeType="1"/>
                                    </p:cNvCxnSpPr>
                                    <p:nvPr/>
                                  </p:nvCxnSpPr>
                                  <p:spPr bwMode="auto">
                                    <a:xfrm>
                                      <a:off x="3271348" y="3247710"/>
                                      <a:ext cx="0" cy="442296"/>
                                    </a:xfrm>
                                    <a:prstGeom prst="line">
                                      <a:avLst/>
                                    </a:prstGeom>
                                    <a:noFill/>
                                    <a:ln w="19050" algn="ctr">
                                      <a:solidFill>
                                        <a:srgbClr val="000000"/>
                                      </a:solidFill>
                                      <a:round/>
                                    </a:ln>
                                  </p:spPr>
                                </p:cxnSp>
                                <p:cxnSp>
                                  <p:nvCxnSpPr>
                                    <p:cNvPr id="483" name="直線コネクタ 83"/>
                                    <p:cNvCxnSpPr>
                                      <a:cxnSpLocks noChangeShapeType="1"/>
                                    </p:cNvCxnSpPr>
                                    <p:nvPr/>
                                  </p:nvCxnSpPr>
                                  <p:spPr bwMode="auto">
                                    <a:xfrm>
                                      <a:off x="5930510" y="3238305"/>
                                      <a:ext cx="0" cy="442296"/>
                                    </a:xfrm>
                                    <a:prstGeom prst="line">
                                      <a:avLst/>
                                    </a:prstGeom>
                                    <a:noFill/>
                                    <a:ln w="19050" algn="ctr">
                                      <a:solidFill>
                                        <a:srgbClr val="000000"/>
                                      </a:solidFill>
                                      <a:round/>
                                    </a:ln>
                                  </p:spPr>
                                </p:cxnSp>
                                <p:cxnSp>
                                  <p:nvCxnSpPr>
                                    <p:cNvPr id="484" name="直線コネクタ 48"/>
                                    <p:cNvCxnSpPr>
                                      <a:cxnSpLocks noChangeShapeType="1"/>
                                    </p:cNvCxnSpPr>
                                    <p:nvPr/>
                                  </p:nvCxnSpPr>
                                  <p:spPr bwMode="auto">
                                    <a:xfrm>
                                      <a:off x="3267238" y="3678614"/>
                                      <a:ext cx="2659162" cy="0"/>
                                    </a:xfrm>
                                    <a:prstGeom prst="line">
                                      <a:avLst/>
                                    </a:prstGeom>
                                    <a:noFill/>
                                    <a:ln w="19050" algn="ctr">
                                      <a:solidFill>
                                        <a:srgbClr val="000000"/>
                                      </a:solidFill>
                                      <a:round/>
                                    </a:ln>
                                  </p:spPr>
                                </p:cxnSp>
                                <p:cxnSp>
                                  <p:nvCxnSpPr>
                                    <p:cNvPr id="485" name="直線コネクタ 83"/>
                                    <p:cNvCxnSpPr>
                                      <a:cxnSpLocks noChangeShapeType="1"/>
                                    </p:cNvCxnSpPr>
                                    <p:nvPr/>
                                  </p:nvCxnSpPr>
                                  <p:spPr bwMode="auto">
                                    <a:xfrm>
                                      <a:off x="3617691" y="3247710"/>
                                      <a:ext cx="0" cy="442296"/>
                                    </a:xfrm>
                                    <a:prstGeom prst="line">
                                      <a:avLst/>
                                    </a:prstGeom>
                                    <a:noFill/>
                                    <a:ln w="19050" algn="ctr">
                                      <a:solidFill>
                                        <a:srgbClr val="000000"/>
                                      </a:solidFill>
                                      <a:round/>
                                    </a:ln>
                                  </p:spPr>
                                </p:cxnSp>
                                <p:sp>
                                  <p:nvSpPr>
                                    <p:cNvPr id="486" name="テキスト ボックス 150"/>
                                    <p:cNvSpPr txBox="1">
                                      <a:spLocks noChangeArrowheads="1"/>
                                    </p:cNvSpPr>
                                    <p:nvPr/>
                                  </p:nvSpPr>
                                  <p:spPr bwMode="auto">
                                    <a:xfrm>
                                      <a:off x="3226015" y="3330826"/>
                                      <a:ext cx="469145" cy="311332"/>
                                    </a:xfrm>
                                    <a:prstGeom prst="rect">
                                      <a:avLst/>
                                    </a:prstGeom>
                                    <a:noFill/>
                                    <a:ln w="9525">
                                      <a:noFill/>
                                      <a:miter lim="800000"/>
                                    </a:ln>
                                  </p:spPr>
                                  <p:txBody>
                                    <a:bodyPr wrap="square" lIns="72238" tIns="36119" rIns="72238" bIns="36119"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7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rPr>
                                        <a:t>Link Training</a:t>
                                      </a:r>
                                      <a:endParaRPr lang="en-US" altLang="ja-JP" sz="7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sp>
                                  <p:nvSpPr>
                                    <p:cNvPr id="487" name="テキスト ボックス 150"/>
                                    <p:cNvSpPr txBox="1">
                                      <a:spLocks noChangeArrowheads="1"/>
                                    </p:cNvSpPr>
                                    <p:nvPr/>
                                  </p:nvSpPr>
                                  <p:spPr bwMode="auto">
                                    <a:xfrm>
                                      <a:off x="3555456" y="3383025"/>
                                      <a:ext cx="476099" cy="209156"/>
                                    </a:xfrm>
                                    <a:prstGeom prst="rect">
                                      <a:avLst/>
                                    </a:prstGeom>
                                    <a:noFill/>
                                    <a:ln w="9525">
                                      <a:noFill/>
                                      <a:miter lim="800000"/>
                                    </a:ln>
                                  </p:spPr>
                                  <p:txBody>
                                    <a:bodyPr wrap="square" lIns="72238" tIns="36119" rIns="72238" bIns="36119"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9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rPr>
                                        <a:t>Idle</a:t>
                                      </a:r>
                                      <a:endParaRPr lang="en-US" altLang="ja-JP" sz="9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cxnSp>
                                  <p:nvCxnSpPr>
                                    <p:cNvPr id="488" name="直線コネクタ 128"/>
                                    <p:cNvCxnSpPr>
                                      <a:cxnSpLocks noChangeShapeType="1"/>
                                    </p:cNvCxnSpPr>
                                    <p:nvPr/>
                                  </p:nvCxnSpPr>
                                  <p:spPr bwMode="auto">
                                    <a:xfrm>
                                      <a:off x="3865582" y="3023160"/>
                                      <a:ext cx="0" cy="839675"/>
                                    </a:xfrm>
                                    <a:prstGeom prst="line">
                                      <a:avLst/>
                                    </a:prstGeom>
                                    <a:noFill/>
                                    <a:ln w="9525" algn="ctr">
                                      <a:solidFill>
                                        <a:srgbClr val="000000"/>
                                      </a:solidFill>
                                      <a:prstDash val="sysDash"/>
                                      <a:round/>
                                    </a:ln>
                                  </p:spPr>
                                </p:cxnSp>
                              </p:grpSp>
                            </p:grpSp>
                            <p:grpSp>
                              <p:nvGrpSpPr>
                                <p:cNvPr id="456" name="グループ化 161"/>
                                <p:cNvGrpSpPr/>
                                <p:nvPr/>
                              </p:nvGrpSpPr>
                              <p:grpSpPr>
                                <a:xfrm>
                                  <a:off x="1823590" y="1327636"/>
                                  <a:ext cx="5271686" cy="1976502"/>
                                  <a:chOff x="1823590" y="1327636"/>
                                  <a:chExt cx="5271686" cy="1976502"/>
                                </a:xfrm>
                              </p:grpSpPr>
                              <p:cxnSp>
                                <p:nvCxnSpPr>
                                  <p:cNvPr id="457" name="直線コネクタ 55"/>
                                  <p:cNvCxnSpPr>
                                    <a:cxnSpLocks noChangeShapeType="1"/>
                                  </p:cNvCxnSpPr>
                                  <p:nvPr/>
                                </p:nvCxnSpPr>
                                <p:spPr bwMode="auto">
                                  <a:xfrm>
                                    <a:off x="3031417" y="2206717"/>
                                    <a:ext cx="0" cy="1097421"/>
                                  </a:xfrm>
                                  <a:prstGeom prst="line">
                                    <a:avLst/>
                                  </a:prstGeom>
                                  <a:noFill/>
                                  <a:ln w="9525" algn="ctr">
                                    <a:solidFill>
                                      <a:srgbClr val="000000"/>
                                    </a:solidFill>
                                    <a:prstDash val="sysDash"/>
                                    <a:round/>
                                  </a:ln>
                                </p:spPr>
                              </p:cxnSp>
                              <p:cxnSp>
                                <p:nvCxnSpPr>
                                  <p:cNvPr id="458" name="直線コネクタ 56"/>
                                  <p:cNvCxnSpPr>
                                    <a:cxnSpLocks noChangeShapeType="1"/>
                                  </p:cNvCxnSpPr>
                                  <p:nvPr/>
                                </p:nvCxnSpPr>
                                <p:spPr bwMode="auto">
                                  <a:xfrm>
                                    <a:off x="4111108" y="1327636"/>
                                    <a:ext cx="0" cy="1812499"/>
                                  </a:xfrm>
                                  <a:prstGeom prst="line">
                                    <a:avLst/>
                                  </a:prstGeom>
                                  <a:noFill/>
                                  <a:ln w="9525" algn="ctr">
                                    <a:solidFill>
                                      <a:srgbClr val="000000"/>
                                    </a:solidFill>
                                    <a:prstDash val="sysDash"/>
                                    <a:round/>
                                  </a:ln>
                                </p:spPr>
                              </p:cxnSp>
                              <p:cxnSp>
                                <p:nvCxnSpPr>
                                  <p:cNvPr id="459" name="直線矢印コネクタ 132"/>
                                  <p:cNvCxnSpPr>
                                    <a:cxnSpLocks noChangeShapeType="1"/>
                                  </p:cNvCxnSpPr>
                                  <p:nvPr/>
                                </p:nvCxnSpPr>
                                <p:spPr bwMode="auto">
                                  <a:xfrm>
                                    <a:off x="2619314" y="1912662"/>
                                    <a:ext cx="423854" cy="0"/>
                                  </a:xfrm>
                                  <a:prstGeom prst="straightConnector1">
                                    <a:avLst/>
                                  </a:prstGeom>
                                  <a:noFill/>
                                  <a:ln w="9525" algn="ctr">
                                    <a:solidFill>
                                      <a:srgbClr val="000000"/>
                                    </a:solidFill>
                                    <a:round/>
                                    <a:headEnd type="triangle" w="sm" len="sm"/>
                                    <a:tailEnd type="triangle" w="sm" len="sm"/>
                                  </a:ln>
                                </p:spPr>
                              </p:cxnSp>
                              <p:sp>
                                <p:nvSpPr>
                                  <p:cNvPr id="460" name="テキスト ボックス 150"/>
                                  <p:cNvSpPr txBox="1">
                                    <a:spLocks noChangeArrowheads="1"/>
                                  </p:cNvSpPr>
                                  <p:nvPr/>
                                </p:nvSpPr>
                                <p:spPr bwMode="auto">
                                  <a:xfrm>
                                    <a:off x="3693855" y="2588635"/>
                                    <a:ext cx="2444129" cy="326044"/>
                                  </a:xfrm>
                                  <a:prstGeom prst="rect">
                                    <a:avLst/>
                                  </a:prstGeom>
                                  <a:noFill/>
                                  <a:ln w="9525">
                                    <a:noFill/>
                                    <a:miter lim="800000"/>
                                  </a:ln>
                                </p:spPr>
                                <p:txBody>
                                  <a:bodyPr wrap="square" lIns="72238" tIns="36119" rIns="72238" bIns="36119"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rPr>
                                      <a:t>AUX Channel Operational</a:t>
                                    </a:r>
                                    <a:endPar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a:p>
                                    <a:pPr algn="l" rtl="0">
                                      <a:defRPr sz="1000"/>
                                    </a:pPr>
                                    <a:endPar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sp>
                                <p:nvSpPr>
                                  <p:cNvPr id="461" name="テキスト ボックス 168"/>
                                  <p:cNvSpPr txBox="1">
                                    <a:spLocks noChangeArrowheads="1"/>
                                  </p:cNvSpPr>
                                  <p:nvPr/>
                                </p:nvSpPr>
                                <p:spPr bwMode="auto">
                                  <a:xfrm>
                                    <a:off x="2770102" y="1947561"/>
                                    <a:ext cx="250309" cy="183654"/>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rPr>
                                      <a:t>T3</a:t>
                                    </a: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cxnSp>
                                <p:nvCxnSpPr>
                                  <p:cNvPr id="462" name="直線コネクタ 48"/>
                                  <p:cNvCxnSpPr>
                                    <a:cxnSpLocks noChangeShapeType="1"/>
                                  </p:cNvCxnSpPr>
                                  <p:nvPr/>
                                </p:nvCxnSpPr>
                                <p:spPr bwMode="auto">
                                  <a:xfrm>
                                    <a:off x="3043168" y="1789946"/>
                                    <a:ext cx="2883233" cy="0"/>
                                  </a:xfrm>
                                  <a:prstGeom prst="line">
                                    <a:avLst/>
                                  </a:prstGeom>
                                  <a:noFill/>
                                  <a:ln w="19050" algn="ctr">
                                    <a:solidFill>
                                      <a:srgbClr val="000000"/>
                                    </a:solidFill>
                                    <a:round/>
                                  </a:ln>
                                </p:spPr>
                              </p:cxnSp>
                              <p:cxnSp>
                                <p:nvCxnSpPr>
                                  <p:cNvPr id="463" name="直線コネクタ 52"/>
                                  <p:cNvCxnSpPr>
                                    <a:cxnSpLocks noChangeShapeType="1"/>
                                  </p:cNvCxnSpPr>
                                  <p:nvPr/>
                                </p:nvCxnSpPr>
                                <p:spPr bwMode="auto">
                                  <a:xfrm>
                                    <a:off x="1823590" y="2219321"/>
                                    <a:ext cx="1209835" cy="0"/>
                                  </a:xfrm>
                                  <a:prstGeom prst="line">
                                    <a:avLst/>
                                  </a:prstGeom>
                                  <a:noFill/>
                                  <a:ln w="19050" algn="ctr">
                                    <a:solidFill>
                                      <a:srgbClr val="000000"/>
                                    </a:solidFill>
                                    <a:round/>
                                  </a:ln>
                                </p:spPr>
                              </p:cxnSp>
                              <p:cxnSp>
                                <p:nvCxnSpPr>
                                  <p:cNvPr id="464" name="直線コネクタ 54"/>
                                  <p:cNvCxnSpPr>
                                    <a:cxnSpLocks noChangeShapeType="1"/>
                                  </p:cNvCxnSpPr>
                                  <p:nvPr/>
                                </p:nvCxnSpPr>
                                <p:spPr bwMode="auto">
                                  <a:xfrm>
                                    <a:off x="5927339" y="2219321"/>
                                    <a:ext cx="1167937" cy="0"/>
                                  </a:xfrm>
                                  <a:prstGeom prst="line">
                                    <a:avLst/>
                                  </a:prstGeom>
                                  <a:noFill/>
                                  <a:ln w="19050" algn="ctr">
                                    <a:solidFill>
                                      <a:srgbClr val="000000"/>
                                    </a:solidFill>
                                    <a:round/>
                                  </a:ln>
                                </p:spPr>
                              </p:cxnSp>
                              <p:cxnSp>
                                <p:nvCxnSpPr>
                                  <p:cNvPr id="465" name="直線コネクタ 83"/>
                                  <p:cNvCxnSpPr>
                                    <a:cxnSpLocks noChangeShapeType="1"/>
                                  </p:cNvCxnSpPr>
                                  <p:nvPr/>
                                </p:nvCxnSpPr>
                                <p:spPr bwMode="auto">
                                  <a:xfrm>
                                    <a:off x="3037535" y="1790498"/>
                                    <a:ext cx="0" cy="437014"/>
                                  </a:xfrm>
                                  <a:prstGeom prst="line">
                                    <a:avLst/>
                                  </a:prstGeom>
                                  <a:noFill/>
                                  <a:ln w="19050" algn="ctr">
                                    <a:solidFill>
                                      <a:srgbClr val="000000"/>
                                    </a:solidFill>
                                    <a:round/>
                                  </a:ln>
                                </p:spPr>
                              </p:cxnSp>
                              <p:cxnSp>
                                <p:nvCxnSpPr>
                                  <p:cNvPr id="466" name="直線コネクタ 83"/>
                                  <p:cNvCxnSpPr>
                                    <a:cxnSpLocks noChangeShapeType="1"/>
                                  </p:cNvCxnSpPr>
                                  <p:nvPr/>
                                </p:nvCxnSpPr>
                                <p:spPr bwMode="auto">
                                  <a:xfrm>
                                    <a:off x="5930510" y="1781094"/>
                                    <a:ext cx="0" cy="437014"/>
                                  </a:xfrm>
                                  <a:prstGeom prst="line">
                                    <a:avLst/>
                                  </a:prstGeom>
                                  <a:noFill/>
                                  <a:ln w="19050" algn="ctr">
                                    <a:solidFill>
                                      <a:srgbClr val="000000"/>
                                    </a:solidFill>
                                    <a:round/>
                                  </a:ln>
                                </p:spPr>
                              </p:cxnSp>
                              <p:cxnSp>
                                <p:nvCxnSpPr>
                                  <p:cNvPr id="467" name="直線コネクタ 48"/>
                                  <p:cNvCxnSpPr>
                                    <a:cxnSpLocks noChangeShapeType="1"/>
                                  </p:cNvCxnSpPr>
                                  <p:nvPr/>
                                </p:nvCxnSpPr>
                                <p:spPr bwMode="auto">
                                  <a:xfrm>
                                    <a:off x="3043168" y="2502384"/>
                                    <a:ext cx="2883233" cy="0"/>
                                  </a:xfrm>
                                  <a:prstGeom prst="line">
                                    <a:avLst/>
                                  </a:prstGeom>
                                  <a:noFill/>
                                  <a:ln w="19050" algn="ctr">
                                    <a:solidFill>
                                      <a:srgbClr val="000000"/>
                                    </a:solidFill>
                                    <a:round/>
                                  </a:ln>
                                </p:spPr>
                              </p:cxnSp>
                              <p:cxnSp>
                                <p:nvCxnSpPr>
                                  <p:cNvPr id="468" name="直線コネクタ 52"/>
                                  <p:cNvCxnSpPr>
                                    <a:cxnSpLocks noChangeShapeType="1"/>
                                  </p:cNvCxnSpPr>
                                  <p:nvPr/>
                                </p:nvCxnSpPr>
                                <p:spPr bwMode="auto">
                                  <a:xfrm>
                                    <a:off x="1823590" y="2720732"/>
                                    <a:ext cx="1209835" cy="0"/>
                                  </a:xfrm>
                                  <a:prstGeom prst="line">
                                    <a:avLst/>
                                  </a:prstGeom>
                                  <a:noFill/>
                                  <a:ln w="19050" algn="ctr">
                                    <a:solidFill>
                                      <a:srgbClr val="000000"/>
                                    </a:solidFill>
                                    <a:round/>
                                  </a:ln>
                                </p:spPr>
                              </p:cxnSp>
                              <p:cxnSp>
                                <p:nvCxnSpPr>
                                  <p:cNvPr id="469" name="直線コネクタ 54"/>
                                  <p:cNvCxnSpPr>
                                    <a:cxnSpLocks noChangeShapeType="1"/>
                                  </p:cNvCxnSpPr>
                                  <p:nvPr/>
                                </p:nvCxnSpPr>
                                <p:spPr bwMode="auto">
                                  <a:xfrm>
                                    <a:off x="5927339" y="2720732"/>
                                    <a:ext cx="1167937" cy="0"/>
                                  </a:xfrm>
                                  <a:prstGeom prst="line">
                                    <a:avLst/>
                                  </a:prstGeom>
                                  <a:noFill/>
                                  <a:ln w="19050" algn="ctr">
                                    <a:solidFill>
                                      <a:srgbClr val="000000"/>
                                    </a:solidFill>
                                    <a:round/>
                                  </a:ln>
                                </p:spPr>
                              </p:cxnSp>
                              <p:cxnSp>
                                <p:nvCxnSpPr>
                                  <p:cNvPr id="470" name="直線コネクタ 83"/>
                                  <p:cNvCxnSpPr>
                                    <a:cxnSpLocks noChangeShapeType="1"/>
                                  </p:cNvCxnSpPr>
                                  <p:nvPr/>
                                </p:nvCxnSpPr>
                                <p:spPr bwMode="auto">
                                  <a:xfrm>
                                    <a:off x="3037535" y="2502936"/>
                                    <a:ext cx="0" cy="437014"/>
                                  </a:xfrm>
                                  <a:prstGeom prst="line">
                                    <a:avLst/>
                                  </a:prstGeom>
                                  <a:noFill/>
                                  <a:ln w="19050" algn="ctr">
                                    <a:solidFill>
                                      <a:srgbClr val="000000"/>
                                    </a:solidFill>
                                    <a:round/>
                                  </a:ln>
                                </p:spPr>
                              </p:cxnSp>
                              <p:cxnSp>
                                <p:nvCxnSpPr>
                                  <p:cNvPr id="471" name="直線コネクタ 83"/>
                                  <p:cNvCxnSpPr>
                                    <a:cxnSpLocks noChangeShapeType="1"/>
                                  </p:cNvCxnSpPr>
                                  <p:nvPr/>
                                </p:nvCxnSpPr>
                                <p:spPr bwMode="auto">
                                  <a:xfrm>
                                    <a:off x="5930510" y="2493531"/>
                                    <a:ext cx="0" cy="437014"/>
                                  </a:xfrm>
                                  <a:prstGeom prst="line">
                                    <a:avLst/>
                                  </a:prstGeom>
                                  <a:noFill/>
                                  <a:ln w="19050" algn="ctr">
                                    <a:solidFill>
                                      <a:srgbClr val="000000"/>
                                    </a:solidFill>
                                    <a:round/>
                                  </a:ln>
                                </p:spPr>
                              </p:cxnSp>
                              <p:cxnSp>
                                <p:nvCxnSpPr>
                                  <p:cNvPr id="472" name="直線コネクタ 48"/>
                                  <p:cNvCxnSpPr>
                                    <a:cxnSpLocks noChangeShapeType="1"/>
                                  </p:cNvCxnSpPr>
                                  <p:nvPr/>
                                </p:nvCxnSpPr>
                                <p:spPr bwMode="auto">
                                  <a:xfrm>
                                    <a:off x="3043168" y="2928558"/>
                                    <a:ext cx="2883233" cy="0"/>
                                  </a:xfrm>
                                  <a:prstGeom prst="line">
                                    <a:avLst/>
                                  </a:prstGeom>
                                  <a:noFill/>
                                  <a:ln w="19050" algn="ctr">
                                    <a:solidFill>
                                      <a:srgbClr val="000000"/>
                                    </a:solidFill>
                                    <a:round/>
                                  </a:ln>
                                </p:spPr>
                              </p:cxnSp>
                              <p:cxnSp>
                                <p:nvCxnSpPr>
                                  <p:cNvPr id="473" name="直線矢印コネクタ 127"/>
                                  <p:cNvCxnSpPr>
                                    <a:cxnSpLocks noChangeShapeType="1"/>
                                  </p:cNvCxnSpPr>
                                  <p:nvPr/>
                                </p:nvCxnSpPr>
                                <p:spPr bwMode="auto">
                                  <a:xfrm>
                                    <a:off x="3041873" y="3030694"/>
                                    <a:ext cx="225365" cy="0"/>
                                  </a:xfrm>
                                  <a:prstGeom prst="straightConnector1">
                                    <a:avLst/>
                                  </a:prstGeom>
                                  <a:noFill/>
                                  <a:ln w="9525" algn="ctr">
                                    <a:solidFill>
                                      <a:srgbClr val="000000"/>
                                    </a:solidFill>
                                    <a:round/>
                                    <a:headEnd type="triangle" w="sm" len="sm"/>
                                    <a:tailEnd type="triangle" w="sm" len="sm"/>
                                  </a:ln>
                                </p:spPr>
                              </p:cxnSp>
                              <p:sp>
                                <p:nvSpPr>
                                  <p:cNvPr id="474" name="テキスト ボックス 168"/>
                                  <p:cNvSpPr txBox="1">
                                    <a:spLocks noChangeArrowheads="1"/>
                                  </p:cNvSpPr>
                                  <p:nvPr/>
                                </p:nvSpPr>
                                <p:spPr bwMode="auto">
                                  <a:xfrm>
                                    <a:off x="3073782" y="3063210"/>
                                    <a:ext cx="247378" cy="183654"/>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rPr>
                                      <a:t>T4</a:t>
                                    </a: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sp>
                                <p:nvSpPr>
                                  <p:cNvPr id="475" name="テキスト ボックス 158"/>
                                  <p:cNvSpPr txBox="1">
                                    <a:spLocks noChangeArrowheads="1"/>
                                  </p:cNvSpPr>
                                  <p:nvPr/>
                                </p:nvSpPr>
                                <p:spPr bwMode="auto">
                                  <a:xfrm>
                                    <a:off x="3911807" y="3066532"/>
                                    <a:ext cx="309583" cy="164996"/>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rPr>
                                      <a:t>T7</a:t>
                                    </a:r>
                                    <a:endPar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grpSp>
                          </p:grpSp>
                          <p:grpSp>
                            <p:nvGrpSpPr>
                              <p:cNvPr id="408" name="グループ化 160"/>
                              <p:cNvGrpSpPr/>
                              <p:nvPr/>
                            </p:nvGrpSpPr>
                            <p:grpSpPr>
                              <a:xfrm>
                                <a:off x="1795998" y="0"/>
                                <a:ext cx="5868860" cy="3871382"/>
                                <a:chOff x="1804106" y="0"/>
                                <a:chExt cx="5868860" cy="3935859"/>
                              </a:xfrm>
                            </p:grpSpPr>
                            <p:cxnSp>
                              <p:nvCxnSpPr>
                                <p:cNvPr id="409" name="直線コネクタ 38"/>
                                <p:cNvCxnSpPr>
                                  <a:cxnSpLocks noChangeShapeType="1"/>
                                </p:cNvCxnSpPr>
                                <p:nvPr/>
                              </p:nvCxnSpPr>
                              <p:spPr bwMode="auto">
                                <a:xfrm>
                                  <a:off x="2618392" y="99085"/>
                                  <a:ext cx="0" cy="2045182"/>
                                </a:xfrm>
                                <a:prstGeom prst="line">
                                  <a:avLst/>
                                </a:prstGeom>
                                <a:noFill/>
                                <a:ln w="9525" algn="ctr">
                                  <a:solidFill>
                                    <a:srgbClr val="000000"/>
                                  </a:solidFill>
                                  <a:prstDash val="sysDash"/>
                                  <a:round/>
                                </a:ln>
                              </p:spPr>
                            </p:cxnSp>
                            <p:cxnSp>
                              <p:nvCxnSpPr>
                                <p:cNvPr id="410" name="直線コネクタ 40"/>
                                <p:cNvCxnSpPr>
                                  <a:cxnSpLocks noChangeShapeType="1"/>
                                </p:cNvCxnSpPr>
                                <p:nvPr/>
                              </p:nvCxnSpPr>
                              <p:spPr bwMode="auto">
                                <a:xfrm>
                                  <a:off x="2347230" y="419252"/>
                                  <a:ext cx="0" cy="544727"/>
                                </a:xfrm>
                                <a:prstGeom prst="line">
                                  <a:avLst/>
                                </a:prstGeom>
                                <a:noFill/>
                                <a:ln w="9525" algn="ctr">
                                  <a:solidFill>
                                    <a:srgbClr val="000000"/>
                                  </a:solidFill>
                                  <a:prstDash val="sysDash"/>
                                  <a:round/>
                                </a:ln>
                              </p:spPr>
                            </p:cxnSp>
                            <p:cxnSp>
                              <p:nvCxnSpPr>
                                <p:cNvPr id="411" name="直線コネクタ 47"/>
                                <p:cNvCxnSpPr>
                                  <a:cxnSpLocks noChangeShapeType="1"/>
                                </p:cNvCxnSpPr>
                                <p:nvPr/>
                              </p:nvCxnSpPr>
                              <p:spPr bwMode="auto">
                                <a:xfrm>
                                  <a:off x="2900907" y="611304"/>
                                  <a:ext cx="0" cy="877284"/>
                                </a:xfrm>
                                <a:prstGeom prst="line">
                                  <a:avLst/>
                                </a:prstGeom>
                                <a:noFill/>
                                <a:ln w="9525" algn="ctr">
                                  <a:solidFill>
                                    <a:srgbClr val="000000"/>
                                  </a:solidFill>
                                  <a:prstDash val="sysDash"/>
                                  <a:round/>
                                </a:ln>
                              </p:spPr>
                            </p:cxnSp>
                            <p:cxnSp>
                              <p:nvCxnSpPr>
                                <p:cNvPr id="412" name="直線コネクタ 48"/>
                                <p:cNvCxnSpPr>
                                  <a:cxnSpLocks noChangeShapeType="1"/>
                                </p:cNvCxnSpPr>
                                <p:nvPr/>
                              </p:nvCxnSpPr>
                              <p:spPr bwMode="auto">
                                <a:xfrm>
                                  <a:off x="2899038" y="1048070"/>
                                  <a:ext cx="3019519" cy="0"/>
                                </a:xfrm>
                                <a:prstGeom prst="line">
                                  <a:avLst/>
                                </a:prstGeom>
                                <a:noFill/>
                                <a:ln w="19050" algn="ctr">
                                  <a:solidFill>
                                    <a:srgbClr val="000000"/>
                                  </a:solidFill>
                                  <a:round/>
                                </a:ln>
                              </p:spPr>
                            </p:cxnSp>
                            <p:cxnSp>
                              <p:nvCxnSpPr>
                                <p:cNvPr id="413" name="直線コネクタ 52"/>
                                <p:cNvCxnSpPr>
                                  <a:cxnSpLocks noChangeShapeType="1"/>
                                </p:cNvCxnSpPr>
                                <p:nvPr/>
                              </p:nvCxnSpPr>
                              <p:spPr bwMode="auto">
                                <a:xfrm>
                                  <a:off x="1804106" y="1274631"/>
                                  <a:ext cx="1096809" cy="0"/>
                                </a:xfrm>
                                <a:prstGeom prst="line">
                                  <a:avLst/>
                                </a:prstGeom>
                                <a:noFill/>
                                <a:ln w="19050" algn="ctr">
                                  <a:solidFill>
                                    <a:srgbClr val="000000"/>
                                  </a:solidFill>
                                  <a:round/>
                                </a:ln>
                              </p:spPr>
                            </p:cxnSp>
                            <p:cxnSp>
                              <p:nvCxnSpPr>
                                <p:cNvPr id="414" name="直線コネクタ 54"/>
                                <p:cNvCxnSpPr>
                                  <a:cxnSpLocks noChangeShapeType="1"/>
                                </p:cNvCxnSpPr>
                                <p:nvPr/>
                              </p:nvCxnSpPr>
                              <p:spPr bwMode="auto">
                                <a:xfrm>
                                  <a:off x="5909754" y="1274631"/>
                                  <a:ext cx="1162076" cy="0"/>
                                </a:xfrm>
                                <a:prstGeom prst="line">
                                  <a:avLst/>
                                </a:prstGeom>
                                <a:noFill/>
                                <a:ln w="19050" algn="ctr">
                                  <a:solidFill>
                                    <a:srgbClr val="000000"/>
                                  </a:solidFill>
                                  <a:round/>
                                </a:ln>
                              </p:spPr>
                            </p:cxnSp>
                            <p:cxnSp>
                              <p:nvCxnSpPr>
                                <p:cNvPr id="415" name="直線コネクタ 73"/>
                                <p:cNvCxnSpPr>
                                  <a:cxnSpLocks noChangeShapeType="1"/>
                                </p:cNvCxnSpPr>
                                <p:nvPr/>
                              </p:nvCxnSpPr>
                              <p:spPr bwMode="auto">
                                <a:xfrm>
                                  <a:off x="5272630" y="603700"/>
                                  <a:ext cx="0" cy="3332159"/>
                                </a:xfrm>
                                <a:prstGeom prst="line">
                                  <a:avLst/>
                                </a:prstGeom>
                                <a:noFill/>
                                <a:ln w="9525" algn="ctr">
                                  <a:solidFill>
                                    <a:srgbClr val="000000"/>
                                  </a:solidFill>
                                  <a:prstDash val="sysDash"/>
                                  <a:round/>
                                </a:ln>
                              </p:spPr>
                            </p:cxnSp>
                            <p:cxnSp>
                              <p:nvCxnSpPr>
                                <p:cNvPr id="416" name="直線コネクタ 83"/>
                                <p:cNvCxnSpPr>
                                  <a:cxnSpLocks noChangeShapeType="1"/>
                                </p:cNvCxnSpPr>
                                <p:nvPr/>
                              </p:nvCxnSpPr>
                              <p:spPr bwMode="auto">
                                <a:xfrm>
                                  <a:off x="5912925" y="1039217"/>
                                  <a:ext cx="0" cy="448158"/>
                                </a:xfrm>
                                <a:prstGeom prst="line">
                                  <a:avLst/>
                                </a:prstGeom>
                                <a:noFill/>
                                <a:ln w="19050" algn="ctr">
                                  <a:solidFill>
                                    <a:srgbClr val="000000"/>
                                  </a:solidFill>
                                  <a:round/>
                                </a:ln>
                              </p:spPr>
                            </p:cxnSp>
                            <p:cxnSp>
                              <p:nvCxnSpPr>
                                <p:cNvPr id="417" name="直線コネクタ 48"/>
                                <p:cNvCxnSpPr>
                                  <a:cxnSpLocks noChangeShapeType="1"/>
                                </p:cNvCxnSpPr>
                                <p:nvPr/>
                              </p:nvCxnSpPr>
                              <p:spPr bwMode="auto">
                                <a:xfrm>
                                  <a:off x="2889296" y="1494792"/>
                                  <a:ext cx="3019519" cy="0"/>
                                </a:xfrm>
                                <a:prstGeom prst="line">
                                  <a:avLst/>
                                </a:prstGeom>
                                <a:noFill/>
                                <a:ln w="19050" algn="ctr">
                                  <a:solidFill>
                                    <a:srgbClr val="000000"/>
                                  </a:solidFill>
                                  <a:round/>
                                </a:ln>
                              </p:spPr>
                            </p:cxnSp>
                            <p:sp>
                              <p:nvSpPr>
                                <p:cNvPr id="418" name="テキスト ボックス 150"/>
                                <p:cNvSpPr txBox="1">
                                  <a:spLocks noChangeArrowheads="1"/>
                                </p:cNvSpPr>
                                <p:nvPr/>
                              </p:nvSpPr>
                              <p:spPr bwMode="auto">
                                <a:xfrm>
                                  <a:off x="4098230" y="1234900"/>
                                  <a:ext cx="1526200" cy="255138"/>
                                </a:xfrm>
                                <a:prstGeom prst="rect">
                                  <a:avLst/>
                                </a:prstGeom>
                                <a:noFill/>
                                <a:ln w="9525">
                                  <a:noFill/>
                                  <a:miter lim="800000"/>
                                </a:ln>
                              </p:spPr>
                              <p:txBody>
                                <a:bodyPr wrap="square" lIns="72238" tIns="36119" rIns="72238" bIns="36119"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0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rPr>
                                    <a:t>Video form Source</a:t>
                                  </a:r>
                                  <a:endParaRPr lang="en-US" altLang="ja-JP" sz="10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a:p>
                                  <a:pPr algn="l" rtl="0">
                                    <a:defRPr sz="1000"/>
                                  </a:pPr>
                                  <a:endParaRPr lang="en-US" altLang="ja-JP" sz="10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cxnSp>
                              <p:nvCxnSpPr>
                                <p:cNvPr id="419" name="直線コネクタ 83"/>
                                <p:cNvCxnSpPr>
                                  <a:cxnSpLocks noChangeShapeType="1"/>
                                </p:cNvCxnSpPr>
                                <p:nvPr/>
                              </p:nvCxnSpPr>
                              <p:spPr bwMode="auto">
                                <a:xfrm>
                                  <a:off x="4105749" y="1048621"/>
                                  <a:ext cx="0" cy="445807"/>
                                </a:xfrm>
                                <a:prstGeom prst="line">
                                  <a:avLst/>
                                </a:prstGeom>
                                <a:noFill/>
                                <a:ln w="19050" algn="ctr">
                                  <a:solidFill>
                                    <a:srgbClr val="000000"/>
                                  </a:solidFill>
                                  <a:round/>
                                </a:ln>
                              </p:spPr>
                            </p:cxnSp>
                            <p:cxnSp>
                              <p:nvCxnSpPr>
                                <p:cNvPr id="420" name="直線コネクタ 83"/>
                                <p:cNvCxnSpPr>
                                  <a:cxnSpLocks noChangeShapeType="1"/>
                                </p:cNvCxnSpPr>
                                <p:nvPr/>
                              </p:nvCxnSpPr>
                              <p:spPr bwMode="auto">
                                <a:xfrm>
                                  <a:off x="5278871" y="1048621"/>
                                  <a:ext cx="0" cy="445807"/>
                                </a:xfrm>
                                <a:prstGeom prst="line">
                                  <a:avLst/>
                                </a:prstGeom>
                                <a:noFill/>
                                <a:ln w="19050" algn="ctr">
                                  <a:solidFill>
                                    <a:srgbClr val="000000"/>
                                  </a:solidFill>
                                  <a:round/>
                                </a:ln>
                              </p:spPr>
                            </p:cxnSp>
                            <p:sp>
                              <p:nvSpPr>
                                <p:cNvPr id="421" name="テキスト ボックス 150"/>
                                <p:cNvSpPr txBox="1">
                                  <a:spLocks noChangeArrowheads="1"/>
                                </p:cNvSpPr>
                                <p:nvPr/>
                              </p:nvSpPr>
                              <p:spPr bwMode="auto">
                                <a:xfrm>
                                  <a:off x="2912820" y="1234900"/>
                                  <a:ext cx="1277558" cy="255138"/>
                                </a:xfrm>
                                <a:prstGeom prst="rect">
                                  <a:avLst/>
                                </a:prstGeom>
                                <a:noFill/>
                                <a:ln w="9525">
                                  <a:noFill/>
                                  <a:miter lim="800000"/>
                                </a:ln>
                              </p:spPr>
                              <p:txBody>
                                <a:bodyPr wrap="square" lIns="72238" tIns="36119" rIns="72238" bIns="36119"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0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rPr>
                                    <a:t>Black Video</a:t>
                                  </a:r>
                                  <a:endParaRPr lang="en-US" altLang="ja-JP" sz="10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a:p>
                                  <a:pPr algn="l" rtl="0">
                                    <a:defRPr sz="1000"/>
                                  </a:pPr>
                                  <a:endParaRPr lang="en-US" altLang="ja-JP" sz="10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sp>
                              <p:nvSpPr>
                                <p:cNvPr id="422" name="テキスト ボックス 150"/>
                                <p:cNvSpPr txBox="1">
                                  <a:spLocks noChangeArrowheads="1"/>
                                </p:cNvSpPr>
                                <p:nvPr/>
                              </p:nvSpPr>
                              <p:spPr bwMode="auto">
                                <a:xfrm>
                                  <a:off x="5846823" y="1242755"/>
                                  <a:ext cx="1244370" cy="361913"/>
                                </a:xfrm>
                                <a:prstGeom prst="rect">
                                  <a:avLst/>
                                </a:prstGeom>
                                <a:noFill/>
                                <a:ln w="9525">
                                  <a:noFill/>
                                  <a:miter lim="800000"/>
                                </a:ln>
                              </p:spPr>
                              <p:txBody>
                                <a:bodyPr wrap="square" lIns="72238" tIns="36119" rIns="72238" bIns="36119"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9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rPr>
                                    <a:t>Black Video</a:t>
                                  </a:r>
                                  <a:endParaRPr lang="en-US" altLang="ja-JP" sz="9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a:p>
                                  <a:pPr algn="l" rtl="0">
                                    <a:defRPr sz="1000"/>
                                  </a:pPr>
                                  <a:endParaRPr lang="en-US" altLang="ja-JP" sz="10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grpSp>
                              <p:nvGrpSpPr>
                                <p:cNvPr id="423" name="グループ化 159"/>
                                <p:cNvGrpSpPr/>
                                <p:nvPr/>
                              </p:nvGrpSpPr>
                              <p:grpSpPr>
                                <a:xfrm>
                                  <a:off x="1818785" y="0"/>
                                  <a:ext cx="5854181" cy="988899"/>
                                  <a:chOff x="1818785" y="0"/>
                                  <a:chExt cx="5854181" cy="988899"/>
                                </a:xfrm>
                              </p:grpSpPr>
                              <p:grpSp>
                                <p:nvGrpSpPr>
                                  <p:cNvPr id="424" name="グループ化 158"/>
                                  <p:cNvGrpSpPr/>
                                  <p:nvPr/>
                                </p:nvGrpSpPr>
                                <p:grpSpPr>
                                  <a:xfrm>
                                    <a:off x="2332549" y="82435"/>
                                    <a:ext cx="4876329" cy="906464"/>
                                    <a:chOff x="2332549" y="82435"/>
                                    <a:chExt cx="4876329" cy="906464"/>
                                  </a:xfrm>
                                </p:grpSpPr>
                                <p:cxnSp>
                                  <p:nvCxnSpPr>
                                    <p:cNvPr id="443" name="直線コネクタ 39"/>
                                    <p:cNvCxnSpPr>
                                      <a:cxnSpLocks noChangeShapeType="1"/>
                                    </p:cNvCxnSpPr>
                                    <p:nvPr/>
                                  </p:nvCxnSpPr>
                                  <p:spPr bwMode="auto">
                                    <a:xfrm>
                                      <a:off x="6134613" y="82435"/>
                                      <a:ext cx="0" cy="846280"/>
                                    </a:xfrm>
                                    <a:prstGeom prst="line">
                                      <a:avLst/>
                                    </a:prstGeom>
                                    <a:noFill/>
                                    <a:ln w="9525" algn="ctr">
                                      <a:solidFill>
                                        <a:srgbClr val="000000"/>
                                      </a:solidFill>
                                      <a:prstDash val="sysDash"/>
                                      <a:round/>
                                    </a:ln>
                                  </p:spPr>
                                </p:cxnSp>
                                <p:cxnSp>
                                  <p:nvCxnSpPr>
                                    <p:cNvPr id="444" name="直線矢印コネクタ 134"/>
                                    <p:cNvCxnSpPr>
                                      <a:cxnSpLocks noChangeShapeType="1"/>
                                    </p:cNvCxnSpPr>
                                    <p:nvPr/>
                                  </p:nvCxnSpPr>
                                  <p:spPr bwMode="auto">
                                    <a:xfrm>
                                      <a:off x="2332549" y="708964"/>
                                      <a:ext cx="266658" cy="0"/>
                                    </a:xfrm>
                                    <a:prstGeom prst="straightConnector1">
                                      <a:avLst/>
                                    </a:prstGeom>
                                    <a:noFill/>
                                    <a:ln w="9525" algn="ctr">
                                      <a:solidFill>
                                        <a:srgbClr val="000000"/>
                                      </a:solidFill>
                                      <a:round/>
                                      <a:headEnd type="triangle" w="sm" len="sm"/>
                                      <a:tailEnd type="triangle" w="sm" len="sm"/>
                                    </a:ln>
                                  </p:spPr>
                                </p:cxnSp>
                                <p:cxnSp>
                                  <p:nvCxnSpPr>
                                    <p:cNvPr id="445" name="直線矢印コネクタ 136"/>
                                    <p:cNvCxnSpPr>
                                      <a:cxnSpLocks noChangeShapeType="1"/>
                                    </p:cNvCxnSpPr>
                                    <p:nvPr/>
                                  </p:nvCxnSpPr>
                                  <p:spPr bwMode="auto">
                                    <a:xfrm>
                                      <a:off x="2613886" y="708964"/>
                                      <a:ext cx="293580" cy="0"/>
                                    </a:xfrm>
                                    <a:prstGeom prst="straightConnector1">
                                      <a:avLst/>
                                    </a:prstGeom>
                                    <a:noFill/>
                                    <a:ln w="9525" algn="ctr">
                                      <a:solidFill>
                                        <a:srgbClr val="000000"/>
                                      </a:solidFill>
                                      <a:round/>
                                      <a:headEnd type="triangle" w="sm" len="sm"/>
                                      <a:tailEnd type="triangle" w="sm" len="sm"/>
                                    </a:ln>
                                  </p:spPr>
                                </p:cxnSp>
                                <p:cxnSp>
                                  <p:nvCxnSpPr>
                                    <p:cNvPr id="446" name="直線矢印コネクタ 138"/>
                                    <p:cNvCxnSpPr>
                                      <a:cxnSpLocks noChangeShapeType="1"/>
                                    </p:cNvCxnSpPr>
                                    <p:nvPr/>
                                  </p:nvCxnSpPr>
                                  <p:spPr bwMode="auto">
                                    <a:xfrm>
                                      <a:off x="5282880" y="708964"/>
                                      <a:ext cx="851733" cy="0"/>
                                    </a:xfrm>
                                    <a:prstGeom prst="straightConnector1">
                                      <a:avLst/>
                                    </a:prstGeom>
                                    <a:noFill/>
                                    <a:ln w="9525" algn="ctr">
                                      <a:solidFill>
                                        <a:srgbClr val="000000"/>
                                      </a:solidFill>
                                      <a:round/>
                                      <a:headEnd type="triangle" w="sm" len="sm"/>
                                      <a:tailEnd type="triangle" w="sm" len="sm"/>
                                    </a:ln>
                                  </p:spPr>
                                </p:cxnSp>
                                <p:cxnSp>
                                  <p:nvCxnSpPr>
                                    <p:cNvPr id="447" name="直線矢印コネクタ 139"/>
                                    <p:cNvCxnSpPr>
                                      <a:cxnSpLocks noChangeShapeType="1"/>
                                    </p:cNvCxnSpPr>
                                    <p:nvPr/>
                                  </p:nvCxnSpPr>
                                  <p:spPr bwMode="auto">
                                    <a:xfrm>
                                      <a:off x="6134612" y="708964"/>
                                      <a:ext cx="278901" cy="0"/>
                                    </a:xfrm>
                                    <a:prstGeom prst="straightConnector1">
                                      <a:avLst/>
                                    </a:prstGeom>
                                    <a:noFill/>
                                    <a:ln w="9525" algn="ctr">
                                      <a:solidFill>
                                        <a:srgbClr val="000000"/>
                                      </a:solidFill>
                                      <a:round/>
                                      <a:headEnd type="triangle" w="sm" len="sm"/>
                                      <a:tailEnd type="triangle" w="sm" len="sm"/>
                                    </a:ln>
                                  </p:spPr>
                                </p:cxnSp>
                                <p:cxnSp>
                                  <p:nvCxnSpPr>
                                    <p:cNvPr id="448" name="直線コネクタ 140"/>
                                    <p:cNvCxnSpPr>
                                      <a:cxnSpLocks noChangeShapeType="1"/>
                                    </p:cNvCxnSpPr>
                                    <p:nvPr/>
                                  </p:nvCxnSpPr>
                                  <p:spPr bwMode="auto">
                                    <a:xfrm rot="5400000">
                                      <a:off x="6122625" y="615928"/>
                                      <a:ext cx="581774" cy="0"/>
                                    </a:xfrm>
                                    <a:prstGeom prst="line">
                                      <a:avLst/>
                                    </a:prstGeom>
                                    <a:noFill/>
                                    <a:ln w="9525" algn="ctr">
                                      <a:solidFill>
                                        <a:srgbClr val="000000"/>
                                      </a:solidFill>
                                      <a:prstDash val="sysDash"/>
                                      <a:round/>
                                    </a:ln>
                                  </p:spPr>
                                </p:cxnSp>
                                <p:cxnSp>
                                  <p:nvCxnSpPr>
                                    <p:cNvPr id="449" name="直線矢印コネクタ 141"/>
                                    <p:cNvCxnSpPr>
                                      <a:cxnSpLocks noChangeShapeType="1"/>
                                    </p:cNvCxnSpPr>
                                    <p:nvPr/>
                                  </p:nvCxnSpPr>
                                  <p:spPr bwMode="auto">
                                    <a:xfrm>
                                      <a:off x="6413513" y="706802"/>
                                      <a:ext cx="795365" cy="0"/>
                                    </a:xfrm>
                                    <a:prstGeom prst="straightConnector1">
                                      <a:avLst/>
                                    </a:prstGeom>
                                    <a:noFill/>
                                    <a:ln w="9525" algn="ctr">
                                      <a:solidFill>
                                        <a:srgbClr val="000000"/>
                                      </a:solidFill>
                                      <a:round/>
                                      <a:headEnd type="triangle" w="sm" len="sm"/>
                                      <a:tailEnd type="triangle" w="sm" len="sm"/>
                                    </a:ln>
                                  </p:spPr>
                                </p:cxnSp>
                                <p:sp>
                                  <p:nvSpPr>
                                    <p:cNvPr id="450" name="テキスト ボックス 152"/>
                                    <p:cNvSpPr txBox="1">
                                      <a:spLocks noChangeArrowheads="1"/>
                                    </p:cNvSpPr>
                                    <p:nvPr/>
                                  </p:nvSpPr>
                                  <p:spPr bwMode="auto">
                                    <a:xfrm>
                                      <a:off x="2687339" y="802314"/>
                                      <a:ext cx="333009" cy="186585"/>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rPr>
                                        <a:t>T2</a:t>
                                      </a: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a:p>
                                      <a:pPr algn="l" rtl="0">
                                        <a:defRPr sz="1000"/>
                                      </a:pP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sp>
                                  <p:nvSpPr>
                                    <p:cNvPr id="451" name="テキスト ボックス 153"/>
                                    <p:cNvSpPr txBox="1">
                                      <a:spLocks noChangeArrowheads="1"/>
                                    </p:cNvSpPr>
                                    <p:nvPr/>
                                  </p:nvSpPr>
                                  <p:spPr bwMode="auto">
                                    <a:xfrm>
                                      <a:off x="2401901" y="830302"/>
                                      <a:ext cx="323495" cy="139939"/>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rPr>
                                        <a:t>T1</a:t>
                                      </a: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sp>
                                  <p:nvSpPr>
                                    <p:cNvPr id="452" name="テキスト ボックス 154"/>
                                    <p:cNvSpPr txBox="1">
                                      <a:spLocks noChangeArrowheads="1"/>
                                    </p:cNvSpPr>
                                    <p:nvPr/>
                                  </p:nvSpPr>
                                  <p:spPr bwMode="auto">
                                    <a:xfrm>
                                      <a:off x="5598793" y="792984"/>
                                      <a:ext cx="499044" cy="195914"/>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rPr>
                                        <a:t>T10</a:t>
                                      </a:r>
                                      <a:endPar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sp>
                                  <p:nvSpPr>
                                    <p:cNvPr id="453" name="テキスト ボックス 155"/>
                                    <p:cNvSpPr txBox="1">
                                      <a:spLocks noChangeArrowheads="1"/>
                                    </p:cNvSpPr>
                                    <p:nvPr/>
                                  </p:nvSpPr>
                                  <p:spPr bwMode="auto">
                                    <a:xfrm>
                                      <a:off x="6179181" y="802314"/>
                                      <a:ext cx="333009" cy="158597"/>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rPr>
                                        <a:t>T11</a:t>
                                      </a:r>
                                      <a:endPar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sp>
                                  <p:nvSpPr>
                                    <p:cNvPr id="454" name="テキスト ボックス 156"/>
                                    <p:cNvSpPr txBox="1">
                                      <a:spLocks noChangeArrowheads="1"/>
                                    </p:cNvSpPr>
                                    <p:nvPr/>
                                  </p:nvSpPr>
                                  <p:spPr bwMode="auto">
                                    <a:xfrm>
                                      <a:off x="6750052" y="802314"/>
                                      <a:ext cx="353331" cy="186583"/>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rPr>
                                        <a:t>T12</a:t>
                                      </a:r>
                                      <a:endPar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grpSp>
                              <p:grpSp>
                                <p:nvGrpSpPr>
                                  <p:cNvPr id="425" name="グループ化 157"/>
                                  <p:cNvGrpSpPr/>
                                  <p:nvPr/>
                                </p:nvGrpSpPr>
                                <p:grpSpPr>
                                  <a:xfrm>
                                    <a:off x="1818785" y="0"/>
                                    <a:ext cx="5854181" cy="906815"/>
                                    <a:chOff x="1818785" y="0"/>
                                    <a:chExt cx="5854181" cy="906815"/>
                                  </a:xfrm>
                                </p:grpSpPr>
                                <p:cxnSp>
                                  <p:nvCxnSpPr>
                                    <p:cNvPr id="426" name="直線コネクタ 10"/>
                                    <p:cNvCxnSpPr>
                                      <a:cxnSpLocks noChangeShapeType="1"/>
                                    </p:cNvCxnSpPr>
                                    <p:nvPr/>
                                  </p:nvCxnSpPr>
                                  <p:spPr bwMode="auto">
                                    <a:xfrm>
                                      <a:off x="2672601" y="70660"/>
                                      <a:ext cx="3431056" cy="0"/>
                                    </a:xfrm>
                                    <a:prstGeom prst="line">
                                      <a:avLst/>
                                    </a:prstGeom>
                                    <a:noFill/>
                                    <a:ln w="19050" algn="ctr">
                                      <a:solidFill>
                                        <a:srgbClr val="000000"/>
                                      </a:solidFill>
                                      <a:round/>
                                    </a:ln>
                                  </p:spPr>
                                </p:cxnSp>
                                <p:cxnSp>
                                  <p:nvCxnSpPr>
                                    <p:cNvPr id="427" name="直線コネクタ 16"/>
                                    <p:cNvCxnSpPr>
                                      <a:cxnSpLocks noChangeShapeType="1"/>
                                    </p:cNvCxnSpPr>
                                    <p:nvPr/>
                                  </p:nvCxnSpPr>
                                  <p:spPr bwMode="auto">
                                    <a:xfrm rot="5400000" flipH="1" flipV="1">
                                      <a:off x="2244117" y="117957"/>
                                      <a:ext cx="487560" cy="369411"/>
                                    </a:xfrm>
                                    <a:prstGeom prst="line">
                                      <a:avLst/>
                                    </a:prstGeom>
                                    <a:noFill/>
                                    <a:ln w="19050" algn="ctr">
                                      <a:solidFill>
                                        <a:srgbClr val="000000"/>
                                      </a:solidFill>
                                      <a:round/>
                                    </a:ln>
                                  </p:spPr>
                                </p:cxnSp>
                                <p:cxnSp>
                                  <p:nvCxnSpPr>
                                    <p:cNvPr id="428" name="直線コネクタ 17"/>
                                    <p:cNvCxnSpPr>
                                      <a:cxnSpLocks noChangeShapeType="1"/>
                                    </p:cNvCxnSpPr>
                                    <p:nvPr/>
                                  </p:nvCxnSpPr>
                                  <p:spPr bwMode="auto">
                                    <a:xfrm>
                                      <a:off x="1818785" y="558220"/>
                                      <a:ext cx="484406" cy="0"/>
                                    </a:xfrm>
                                    <a:prstGeom prst="line">
                                      <a:avLst/>
                                    </a:prstGeom>
                                    <a:noFill/>
                                    <a:ln w="19050" algn="ctr">
                                      <a:solidFill>
                                        <a:srgbClr val="000000"/>
                                      </a:solidFill>
                                      <a:round/>
                                    </a:ln>
                                  </p:spPr>
                                </p:cxnSp>
                                <p:cxnSp>
                                  <p:nvCxnSpPr>
                                    <p:cNvPr id="429" name="直線コネクタ 28"/>
                                    <p:cNvCxnSpPr>
                                      <a:cxnSpLocks noChangeShapeType="1"/>
                                    </p:cNvCxnSpPr>
                                    <p:nvPr/>
                                  </p:nvCxnSpPr>
                                  <p:spPr bwMode="auto">
                                    <a:xfrm rot="5400000" flipH="1" flipV="1">
                                      <a:off x="7004821" y="258002"/>
                                      <a:ext cx="487560" cy="89321"/>
                                    </a:xfrm>
                                    <a:prstGeom prst="line">
                                      <a:avLst/>
                                    </a:prstGeom>
                                    <a:noFill/>
                                    <a:ln w="19050" algn="ctr">
                                      <a:solidFill>
                                        <a:srgbClr val="000000"/>
                                      </a:solidFill>
                                      <a:round/>
                                    </a:ln>
                                  </p:spPr>
                                </p:cxnSp>
                                <p:cxnSp>
                                  <p:nvCxnSpPr>
                                    <p:cNvPr id="430" name="直線コネクタ 29"/>
                                    <p:cNvCxnSpPr>
                                      <a:cxnSpLocks noChangeShapeType="1"/>
                                    </p:cNvCxnSpPr>
                                    <p:nvPr/>
                                  </p:nvCxnSpPr>
                                  <p:spPr bwMode="auto">
                                    <a:xfrm rot="16200000" flipV="1">
                                      <a:off x="6030283" y="119175"/>
                                      <a:ext cx="487560" cy="366974"/>
                                    </a:xfrm>
                                    <a:prstGeom prst="line">
                                      <a:avLst/>
                                    </a:prstGeom>
                                    <a:noFill/>
                                    <a:ln w="19050" algn="ctr">
                                      <a:solidFill>
                                        <a:srgbClr val="000000"/>
                                      </a:solidFill>
                                      <a:round/>
                                    </a:ln>
                                  </p:spPr>
                                </p:cxnSp>
                                <p:cxnSp>
                                  <p:nvCxnSpPr>
                                    <p:cNvPr id="431" name="直線コネクタ 61"/>
                                    <p:cNvCxnSpPr>
                                      <a:cxnSpLocks noChangeShapeType="1"/>
                                    </p:cNvCxnSpPr>
                                    <p:nvPr/>
                                  </p:nvCxnSpPr>
                                  <p:spPr bwMode="auto">
                                    <a:xfrm>
                                      <a:off x="6457551" y="558220"/>
                                      <a:ext cx="746391" cy="0"/>
                                    </a:xfrm>
                                    <a:prstGeom prst="line">
                                      <a:avLst/>
                                    </a:prstGeom>
                                    <a:noFill/>
                                    <a:ln w="19050" algn="ctr">
                                      <a:solidFill>
                                        <a:srgbClr val="000000"/>
                                      </a:solidFill>
                                      <a:round/>
                                    </a:ln>
                                  </p:spPr>
                                </p:cxnSp>
                                <p:cxnSp>
                                  <p:nvCxnSpPr>
                                    <p:cNvPr id="432" name="直線コネクタ 126"/>
                                    <p:cNvCxnSpPr>
                                      <a:cxnSpLocks noChangeShapeType="1"/>
                                    </p:cNvCxnSpPr>
                                    <p:nvPr/>
                                  </p:nvCxnSpPr>
                                  <p:spPr bwMode="auto">
                                    <a:xfrm rot="5400000">
                                      <a:off x="6913185" y="615928"/>
                                      <a:ext cx="581774" cy="0"/>
                                    </a:xfrm>
                                    <a:prstGeom prst="line">
                                      <a:avLst/>
                                    </a:prstGeom>
                                    <a:noFill/>
                                    <a:ln w="9525" algn="ctr">
                                      <a:solidFill>
                                        <a:srgbClr val="000000"/>
                                      </a:solidFill>
                                      <a:prstDash val="sysDash"/>
                                      <a:round/>
                                    </a:ln>
                                  </p:spPr>
                                </p:cxnSp>
                                <p:cxnSp>
                                  <p:nvCxnSpPr>
                                    <p:cNvPr id="433" name="直線コネクタ 144"/>
                                    <p:cNvCxnSpPr>
                                      <a:cxnSpLocks noChangeShapeType="1"/>
                                    </p:cNvCxnSpPr>
                                    <p:nvPr/>
                                  </p:nvCxnSpPr>
                                  <p:spPr bwMode="auto">
                                    <a:xfrm>
                                      <a:off x="2555170" y="127191"/>
                                      <a:ext cx="132111" cy="0"/>
                                    </a:xfrm>
                                    <a:prstGeom prst="line">
                                      <a:avLst/>
                                    </a:prstGeom>
                                    <a:noFill/>
                                    <a:ln w="12700" algn="ctr">
                                      <a:solidFill>
                                        <a:srgbClr val="000000"/>
                                      </a:solidFill>
                                      <a:round/>
                                    </a:ln>
                                  </p:spPr>
                                </p:cxnSp>
                                <p:sp>
                                  <p:nvSpPr>
                                    <p:cNvPr id="434" name="テキスト ボックス 165"/>
                                    <p:cNvSpPr txBox="1">
                                      <a:spLocks noChangeArrowheads="1"/>
                                    </p:cNvSpPr>
                                    <p:nvPr/>
                                  </p:nvSpPr>
                                  <p:spPr bwMode="auto">
                                    <a:xfrm>
                                      <a:off x="2259183" y="0"/>
                                      <a:ext cx="399612" cy="233231"/>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rPr>
                                        <a:t>90%</a:t>
                                      </a: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a:p>
                                      <a:pPr algn="l" rtl="0">
                                        <a:defRPr sz="1000"/>
                                      </a:pP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sp>
                                  <p:nvSpPr>
                                    <p:cNvPr id="435" name="テキスト ボックス 166"/>
                                    <p:cNvSpPr txBox="1">
                                      <a:spLocks noChangeArrowheads="1"/>
                                    </p:cNvSpPr>
                                    <p:nvPr/>
                                  </p:nvSpPr>
                                  <p:spPr bwMode="auto">
                                    <a:xfrm>
                                      <a:off x="6245783" y="0"/>
                                      <a:ext cx="409126" cy="233231"/>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rPr>
                                        <a:t>90%</a:t>
                                      </a: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a:p>
                                      <a:pPr algn="l" rtl="0">
                                        <a:defRPr sz="1000"/>
                                      </a:pP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sp>
                                  <p:nvSpPr>
                                    <p:cNvPr id="436" name="テキスト ボックス 169"/>
                                    <p:cNvSpPr txBox="1">
                                      <a:spLocks noChangeArrowheads="1"/>
                                    </p:cNvSpPr>
                                    <p:nvPr/>
                                  </p:nvSpPr>
                                  <p:spPr bwMode="auto">
                                    <a:xfrm>
                                      <a:off x="1973746" y="354511"/>
                                      <a:ext cx="494757" cy="214572"/>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rPr>
                                        <a:t>10%</a:t>
                                      </a: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a:p>
                                      <a:pPr algn="l" rtl="0">
                                        <a:defRPr sz="1000"/>
                                      </a:pP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sp>
                                  <p:nvSpPr>
                                    <p:cNvPr id="437" name="テキスト ボックス 170"/>
                                    <p:cNvSpPr txBox="1">
                                      <a:spLocks noChangeArrowheads="1"/>
                                    </p:cNvSpPr>
                                    <p:nvPr/>
                                  </p:nvSpPr>
                                  <p:spPr bwMode="auto">
                                    <a:xfrm>
                                      <a:off x="6531219" y="354511"/>
                                      <a:ext cx="399612" cy="261218"/>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rPr>
                                        <a:t>10%</a:t>
                                      </a: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a:p>
                                      <a:pPr algn="l" rtl="0">
                                        <a:defRPr sz="1000"/>
                                      </a:pP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cxnSp>
                                  <p:nvCxnSpPr>
                                    <p:cNvPr id="438" name="直線コネクタ 174"/>
                                    <p:cNvCxnSpPr>
                                      <a:cxnSpLocks noChangeShapeType="1"/>
                                    </p:cNvCxnSpPr>
                                    <p:nvPr/>
                                  </p:nvCxnSpPr>
                                  <p:spPr bwMode="auto">
                                    <a:xfrm>
                                      <a:off x="6075897" y="127191"/>
                                      <a:ext cx="117432" cy="0"/>
                                    </a:xfrm>
                                    <a:prstGeom prst="line">
                                      <a:avLst/>
                                    </a:prstGeom>
                                    <a:noFill/>
                                    <a:ln w="12700" algn="ctr">
                                      <a:solidFill>
                                        <a:srgbClr val="000000"/>
                                      </a:solidFill>
                                      <a:round/>
                                    </a:ln>
                                  </p:spPr>
                                </p:cxnSp>
                                <p:cxnSp>
                                  <p:nvCxnSpPr>
                                    <p:cNvPr id="439" name="直線コネクタ 175"/>
                                    <p:cNvCxnSpPr>
                                      <a:cxnSpLocks noChangeShapeType="1"/>
                                    </p:cNvCxnSpPr>
                                    <p:nvPr/>
                                  </p:nvCxnSpPr>
                                  <p:spPr bwMode="auto">
                                    <a:xfrm>
                                      <a:off x="2273833" y="499338"/>
                                      <a:ext cx="119868" cy="0"/>
                                    </a:xfrm>
                                    <a:prstGeom prst="line">
                                      <a:avLst/>
                                    </a:prstGeom>
                                    <a:noFill/>
                                    <a:ln w="12700" algn="ctr">
                                      <a:solidFill>
                                        <a:srgbClr val="000000"/>
                                      </a:solidFill>
                                      <a:round/>
                                    </a:ln>
                                  </p:spPr>
                                </p:cxnSp>
                                <p:cxnSp>
                                  <p:nvCxnSpPr>
                                    <p:cNvPr id="440" name="直線コネクタ 191"/>
                                    <p:cNvCxnSpPr>
                                      <a:cxnSpLocks noChangeShapeType="1"/>
                                    </p:cNvCxnSpPr>
                                    <p:nvPr/>
                                  </p:nvCxnSpPr>
                                  <p:spPr bwMode="auto">
                                    <a:xfrm>
                                      <a:off x="6354797" y="499338"/>
                                      <a:ext cx="132111" cy="0"/>
                                    </a:xfrm>
                                    <a:prstGeom prst="line">
                                      <a:avLst/>
                                    </a:prstGeom>
                                    <a:noFill/>
                                    <a:ln w="12700" algn="ctr">
                                      <a:solidFill>
                                        <a:srgbClr val="000000"/>
                                      </a:solidFill>
                                      <a:round/>
                                    </a:ln>
                                  </p:spPr>
                                </p:cxnSp>
                                <p:sp>
                                  <p:nvSpPr>
                                    <p:cNvPr id="441" name="テキスト ボックス 193"/>
                                    <p:cNvSpPr txBox="1">
                                      <a:spLocks noChangeArrowheads="1"/>
                                    </p:cNvSpPr>
                                    <p:nvPr/>
                                  </p:nvSpPr>
                                  <p:spPr bwMode="auto">
                                    <a:xfrm>
                                      <a:off x="7282869" y="354511"/>
                                      <a:ext cx="390097" cy="326523"/>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rPr>
                                        <a:t>10%</a:t>
                                      </a: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a:p>
                                      <a:pPr algn="l" rtl="0">
                                        <a:defRPr sz="1000"/>
                                      </a:pP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cxnSp>
                                  <p:nvCxnSpPr>
                                    <p:cNvPr id="442" name="直線コネクタ 191"/>
                                    <p:cNvCxnSpPr>
                                      <a:cxnSpLocks noChangeShapeType="1"/>
                                    </p:cNvCxnSpPr>
                                    <p:nvPr/>
                                  </p:nvCxnSpPr>
                                  <p:spPr bwMode="auto">
                                    <a:xfrm>
                                      <a:off x="7146351" y="489933"/>
                                      <a:ext cx="136982" cy="0"/>
                                    </a:xfrm>
                                    <a:prstGeom prst="line">
                                      <a:avLst/>
                                    </a:prstGeom>
                                    <a:noFill/>
                                    <a:ln w="12700" algn="ctr">
                                      <a:solidFill>
                                        <a:srgbClr val="000000"/>
                                      </a:solidFill>
                                      <a:round/>
                                    </a:ln>
                                  </p:spPr>
                                </p:cxnSp>
                              </p:grpSp>
                            </p:grpSp>
                          </p:grpSp>
                        </p:grpSp>
                      </p:grpSp>
                      <p:grpSp>
                        <p:nvGrpSpPr>
                          <p:cNvPr id="389" name="グループ化 167"/>
                          <p:cNvGrpSpPr/>
                          <p:nvPr/>
                        </p:nvGrpSpPr>
                        <p:grpSpPr>
                          <a:xfrm>
                            <a:off x="1817096" y="3006698"/>
                            <a:ext cx="5228212" cy="2818206"/>
                            <a:chOff x="1817096" y="3006698"/>
                            <a:chExt cx="5228212" cy="2818206"/>
                          </a:xfrm>
                        </p:grpSpPr>
                        <p:cxnSp>
                          <p:nvCxnSpPr>
                            <p:cNvPr id="390" name="直線コネクタ 74"/>
                            <p:cNvCxnSpPr>
                              <a:cxnSpLocks noChangeShapeType="1"/>
                            </p:cNvCxnSpPr>
                            <p:nvPr/>
                          </p:nvCxnSpPr>
                          <p:spPr bwMode="auto">
                            <a:xfrm>
                              <a:off x="1817096" y="4346014"/>
                              <a:ext cx="2363768" cy="0"/>
                            </a:xfrm>
                            <a:prstGeom prst="line">
                              <a:avLst/>
                            </a:prstGeom>
                            <a:noFill/>
                            <a:ln w="19050" algn="ctr">
                              <a:solidFill>
                                <a:srgbClr val="000000"/>
                              </a:solidFill>
                              <a:round/>
                            </a:ln>
                          </p:spPr>
                        </p:cxnSp>
                        <p:cxnSp>
                          <p:nvCxnSpPr>
                            <p:cNvPr id="391" name="直線コネクタ 76"/>
                            <p:cNvCxnSpPr>
                              <a:cxnSpLocks noChangeShapeType="1"/>
                            </p:cNvCxnSpPr>
                            <p:nvPr/>
                          </p:nvCxnSpPr>
                          <p:spPr bwMode="auto">
                            <a:xfrm>
                              <a:off x="5125685" y="4334238"/>
                              <a:ext cx="1919623" cy="0"/>
                            </a:xfrm>
                            <a:prstGeom prst="line">
                              <a:avLst/>
                            </a:prstGeom>
                            <a:noFill/>
                            <a:ln w="19050" algn="ctr">
                              <a:solidFill>
                                <a:srgbClr val="000000"/>
                              </a:solidFill>
                              <a:round/>
                            </a:ln>
                          </p:spPr>
                        </p:cxnSp>
                        <p:cxnSp>
                          <p:nvCxnSpPr>
                            <p:cNvPr id="392" name="直線コネクタ 77"/>
                            <p:cNvCxnSpPr>
                              <a:cxnSpLocks noChangeShapeType="1"/>
                            </p:cNvCxnSpPr>
                            <p:nvPr/>
                          </p:nvCxnSpPr>
                          <p:spPr bwMode="auto">
                            <a:xfrm>
                              <a:off x="4159624" y="4059234"/>
                              <a:ext cx="988858" cy="0"/>
                            </a:xfrm>
                            <a:prstGeom prst="line">
                              <a:avLst/>
                            </a:prstGeom>
                            <a:noFill/>
                            <a:ln w="19050" algn="ctr">
                              <a:solidFill>
                                <a:srgbClr val="000000"/>
                              </a:solidFill>
                              <a:round/>
                            </a:ln>
                          </p:spPr>
                        </p:cxnSp>
                        <p:cxnSp>
                          <p:nvCxnSpPr>
                            <p:cNvPr id="393" name="直線コネクタ 83"/>
                            <p:cNvCxnSpPr>
                              <a:cxnSpLocks noChangeShapeType="1"/>
                            </p:cNvCxnSpPr>
                            <p:nvPr/>
                          </p:nvCxnSpPr>
                          <p:spPr bwMode="auto">
                            <a:xfrm rot="5400000">
                              <a:off x="4022792" y="4202625"/>
                              <a:ext cx="286781" cy="0"/>
                            </a:xfrm>
                            <a:prstGeom prst="line">
                              <a:avLst/>
                            </a:prstGeom>
                            <a:noFill/>
                            <a:ln w="19050" algn="ctr">
                              <a:solidFill>
                                <a:srgbClr val="000000"/>
                              </a:solidFill>
                              <a:round/>
                            </a:ln>
                          </p:spPr>
                        </p:cxnSp>
                        <p:cxnSp>
                          <p:nvCxnSpPr>
                            <p:cNvPr id="394" name="直線コネクタ 88"/>
                            <p:cNvCxnSpPr>
                              <a:cxnSpLocks noChangeShapeType="1"/>
                            </p:cNvCxnSpPr>
                            <p:nvPr/>
                          </p:nvCxnSpPr>
                          <p:spPr bwMode="auto">
                            <a:xfrm rot="5400000">
                              <a:off x="4996972" y="4190849"/>
                              <a:ext cx="286781" cy="0"/>
                            </a:xfrm>
                            <a:prstGeom prst="line">
                              <a:avLst/>
                            </a:prstGeom>
                            <a:noFill/>
                            <a:ln w="19050" algn="ctr">
                              <a:solidFill>
                                <a:srgbClr val="000000"/>
                              </a:solidFill>
                              <a:round/>
                            </a:ln>
                          </p:spPr>
                        </p:cxnSp>
                        <p:cxnSp>
                          <p:nvCxnSpPr>
                            <p:cNvPr id="395" name="直線コネクタ 118"/>
                            <p:cNvCxnSpPr>
                              <a:cxnSpLocks noChangeShapeType="1"/>
                            </p:cNvCxnSpPr>
                            <p:nvPr/>
                          </p:nvCxnSpPr>
                          <p:spPr bwMode="auto">
                            <a:xfrm>
                              <a:off x="5130622" y="3739717"/>
                              <a:ext cx="0" cy="2085187"/>
                            </a:xfrm>
                            <a:prstGeom prst="line">
                              <a:avLst/>
                            </a:prstGeom>
                            <a:noFill/>
                            <a:ln w="9525" algn="ctr">
                              <a:solidFill>
                                <a:srgbClr val="000000"/>
                              </a:solidFill>
                              <a:prstDash val="sysDash"/>
                              <a:round/>
                            </a:ln>
                          </p:spPr>
                        </p:cxnSp>
                        <p:cxnSp>
                          <p:nvCxnSpPr>
                            <p:cNvPr id="396" name="直線コネクタ 130"/>
                            <p:cNvCxnSpPr>
                              <a:cxnSpLocks noChangeShapeType="1"/>
                            </p:cNvCxnSpPr>
                            <p:nvPr/>
                          </p:nvCxnSpPr>
                          <p:spPr bwMode="auto">
                            <a:xfrm>
                              <a:off x="3270304" y="3006698"/>
                              <a:ext cx="0" cy="864687"/>
                            </a:xfrm>
                            <a:prstGeom prst="line">
                              <a:avLst/>
                            </a:prstGeom>
                            <a:noFill/>
                            <a:ln w="9525" algn="ctr">
                              <a:solidFill>
                                <a:srgbClr val="000000"/>
                              </a:solidFill>
                              <a:prstDash val="sysDash"/>
                              <a:round/>
                            </a:ln>
                          </p:spPr>
                        </p:cxnSp>
                        <p:sp>
                          <p:nvSpPr>
                            <p:cNvPr id="397" name="テキスト ボックス 157"/>
                            <p:cNvSpPr txBox="1">
                              <a:spLocks noChangeArrowheads="1"/>
                            </p:cNvSpPr>
                            <p:nvPr/>
                          </p:nvSpPr>
                          <p:spPr bwMode="auto">
                            <a:xfrm>
                              <a:off x="3330675" y="3788496"/>
                              <a:ext cx="202736" cy="239629"/>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rPr>
                                <a:t>T5</a:t>
                              </a: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a:p>
                              <a:pPr algn="l" rtl="0">
                                <a:defRPr sz="1000"/>
                              </a:pP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sp>
                          <p:nvSpPr>
                            <p:cNvPr id="398" name="テキスト ボックス 158"/>
                            <p:cNvSpPr txBox="1">
                              <a:spLocks noChangeArrowheads="1"/>
                            </p:cNvSpPr>
                            <p:nvPr/>
                          </p:nvSpPr>
                          <p:spPr bwMode="auto">
                            <a:xfrm>
                              <a:off x="3666616" y="3797825"/>
                              <a:ext cx="303253" cy="283944"/>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rPr>
                                <a:t>T6</a:t>
                              </a:r>
                              <a:endPar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cxnSp>
                          <p:nvCxnSpPr>
                            <p:cNvPr id="399" name="直線矢印コネクタ 127"/>
                            <p:cNvCxnSpPr>
                              <a:cxnSpLocks noChangeShapeType="1"/>
                            </p:cNvCxnSpPr>
                            <p:nvPr/>
                          </p:nvCxnSpPr>
                          <p:spPr bwMode="auto">
                            <a:xfrm>
                              <a:off x="3256201" y="3763711"/>
                              <a:ext cx="357380" cy="0"/>
                            </a:xfrm>
                            <a:prstGeom prst="straightConnector1">
                              <a:avLst/>
                            </a:prstGeom>
                            <a:noFill/>
                            <a:ln w="9525" algn="ctr">
                              <a:solidFill>
                                <a:srgbClr val="000000"/>
                              </a:solidFill>
                              <a:round/>
                              <a:headEnd type="triangle" w="sm" len="sm"/>
                              <a:tailEnd type="triangle" w="sm" len="sm"/>
                            </a:ln>
                          </p:spPr>
                        </p:cxnSp>
                        <p:cxnSp>
                          <p:nvCxnSpPr>
                            <p:cNvPr id="400" name="直線矢印コネクタ 127"/>
                            <p:cNvCxnSpPr>
                              <a:cxnSpLocks noChangeShapeType="1"/>
                            </p:cNvCxnSpPr>
                            <p:nvPr/>
                          </p:nvCxnSpPr>
                          <p:spPr bwMode="auto">
                            <a:xfrm>
                              <a:off x="3602544" y="3763711"/>
                              <a:ext cx="274076" cy="0"/>
                            </a:xfrm>
                            <a:prstGeom prst="straightConnector1">
                              <a:avLst/>
                            </a:prstGeom>
                            <a:noFill/>
                            <a:ln w="9525" algn="ctr">
                              <a:solidFill>
                                <a:srgbClr val="000000"/>
                              </a:solidFill>
                              <a:round/>
                              <a:headEnd type="triangle" w="sm" len="sm"/>
                              <a:tailEnd type="triangle" w="sm" len="sm"/>
                            </a:ln>
                          </p:spPr>
                        </p:cxnSp>
                        <p:cxnSp>
                          <p:nvCxnSpPr>
                            <p:cNvPr id="401" name="直線矢印コネクタ 127"/>
                            <p:cNvCxnSpPr>
                              <a:cxnSpLocks noChangeShapeType="1"/>
                            </p:cNvCxnSpPr>
                            <p:nvPr/>
                          </p:nvCxnSpPr>
                          <p:spPr bwMode="auto">
                            <a:xfrm>
                              <a:off x="3875325" y="3763711"/>
                              <a:ext cx="277006" cy="0"/>
                            </a:xfrm>
                            <a:prstGeom prst="straightConnector1">
                              <a:avLst/>
                            </a:prstGeom>
                            <a:noFill/>
                            <a:ln w="9525" algn="ctr">
                              <a:solidFill>
                                <a:srgbClr val="000000"/>
                              </a:solidFill>
                              <a:round/>
                              <a:headEnd type="triangle" w="sm" len="sm"/>
                              <a:tailEnd type="triangle" w="sm" len="sm"/>
                            </a:ln>
                          </p:spPr>
                        </p:cxnSp>
                        <p:cxnSp>
                          <p:nvCxnSpPr>
                            <p:cNvPr id="402" name="直線矢印コネクタ 127"/>
                            <p:cNvCxnSpPr>
                              <a:cxnSpLocks noChangeShapeType="1"/>
                            </p:cNvCxnSpPr>
                            <p:nvPr/>
                          </p:nvCxnSpPr>
                          <p:spPr bwMode="auto">
                            <a:xfrm>
                              <a:off x="5120880" y="3763711"/>
                              <a:ext cx="176654" cy="0"/>
                            </a:xfrm>
                            <a:prstGeom prst="straightConnector1">
                              <a:avLst/>
                            </a:prstGeom>
                            <a:noFill/>
                            <a:ln w="9525" algn="ctr">
                              <a:solidFill>
                                <a:srgbClr val="000000"/>
                              </a:solidFill>
                              <a:round/>
                              <a:headEnd type="triangle" w="sm" len="sm"/>
                              <a:tailEnd type="triangle" w="sm" len="sm"/>
                            </a:ln>
                          </p:spPr>
                        </p:cxnSp>
                        <p:sp>
                          <p:nvSpPr>
                            <p:cNvPr id="403" name="テキスト ボックス 160"/>
                            <p:cNvSpPr txBox="1">
                              <a:spLocks noChangeArrowheads="1"/>
                            </p:cNvSpPr>
                            <p:nvPr/>
                          </p:nvSpPr>
                          <p:spPr bwMode="auto">
                            <a:xfrm>
                              <a:off x="5166262" y="3853801"/>
                              <a:ext cx="294952" cy="199381"/>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rPr>
                                <a:t>T9</a:t>
                              </a: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a:p>
                              <a:pPr algn="l" rtl="0">
                                <a:defRPr sz="1000"/>
                              </a:pP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sp>
                          <p:nvSpPr>
                            <p:cNvPr id="404" name="テキスト ボックス 161"/>
                            <p:cNvSpPr txBox="1">
                              <a:spLocks noChangeArrowheads="1"/>
                            </p:cNvSpPr>
                            <p:nvPr/>
                          </p:nvSpPr>
                          <p:spPr bwMode="auto">
                            <a:xfrm>
                              <a:off x="3942538" y="3797826"/>
                              <a:ext cx="278852" cy="155666"/>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rPr>
                                <a:t>T8</a:t>
                              </a: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grpSp>
                    </p:grpSp>
                  </p:grpSp>
                </p:grpSp>
              </p:grpSp>
            </p:grpSp>
            <p:grpSp>
              <p:nvGrpSpPr>
                <p:cNvPr id="343" name="グループ化 174"/>
                <p:cNvGrpSpPr/>
                <p:nvPr/>
              </p:nvGrpSpPr>
              <p:grpSpPr>
                <a:xfrm>
                  <a:off x="1912900" y="5027426"/>
                  <a:ext cx="5122665" cy="971315"/>
                  <a:chOff x="1912900" y="5027426"/>
                  <a:chExt cx="5122665" cy="971315"/>
                </a:xfrm>
              </p:grpSpPr>
              <p:cxnSp>
                <p:nvCxnSpPr>
                  <p:cNvPr id="344" name="直線矢印コネクタ 119"/>
                  <p:cNvCxnSpPr>
                    <a:cxnSpLocks noChangeShapeType="1"/>
                  </p:cNvCxnSpPr>
                  <p:nvPr/>
                </p:nvCxnSpPr>
                <p:spPr bwMode="auto">
                  <a:xfrm>
                    <a:off x="5112431" y="5697872"/>
                    <a:ext cx="995862" cy="0"/>
                  </a:xfrm>
                  <a:prstGeom prst="straightConnector1">
                    <a:avLst/>
                  </a:prstGeom>
                  <a:noFill/>
                  <a:ln w="9525" algn="ctr">
                    <a:solidFill>
                      <a:srgbClr val="000000"/>
                    </a:solidFill>
                    <a:round/>
                    <a:headEnd type="triangle" w="sm" len="sm"/>
                    <a:tailEnd type="triangle" w="sm" len="sm"/>
                  </a:ln>
                </p:spPr>
              </p:cxnSp>
              <p:sp>
                <p:nvSpPr>
                  <p:cNvPr id="345" name="テキスト ボックス 159"/>
                  <p:cNvSpPr txBox="1">
                    <a:spLocks noChangeArrowheads="1"/>
                  </p:cNvSpPr>
                  <p:nvPr/>
                </p:nvSpPr>
                <p:spPr bwMode="auto">
                  <a:xfrm>
                    <a:off x="5499543" y="5739413"/>
                    <a:ext cx="345455" cy="149267"/>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rPr>
                      <a:t>T15</a:t>
                    </a: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sp>
                <p:nvSpPr>
                  <p:cNvPr id="346" name="テキスト ボックス 160"/>
                  <p:cNvSpPr txBox="1">
                    <a:spLocks noChangeArrowheads="1"/>
                  </p:cNvSpPr>
                  <p:nvPr/>
                </p:nvSpPr>
                <p:spPr bwMode="auto">
                  <a:xfrm>
                    <a:off x="3523563" y="5749134"/>
                    <a:ext cx="294952" cy="202313"/>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rPr>
                      <a:t>T14</a:t>
                    </a: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a:p>
                    <a:pPr algn="l" rtl="0">
                      <a:defRPr sz="1000"/>
                    </a:pP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cxnSp>
                <p:nvCxnSpPr>
                  <p:cNvPr id="347" name="直線矢印コネクタ 119"/>
                  <p:cNvCxnSpPr>
                    <a:cxnSpLocks noChangeShapeType="1"/>
                  </p:cNvCxnSpPr>
                  <p:nvPr/>
                </p:nvCxnSpPr>
                <p:spPr bwMode="auto">
                  <a:xfrm>
                    <a:off x="3181920" y="5707277"/>
                    <a:ext cx="1005986" cy="0"/>
                  </a:xfrm>
                  <a:prstGeom prst="straightConnector1">
                    <a:avLst/>
                  </a:prstGeom>
                  <a:noFill/>
                  <a:ln w="9525" algn="ctr">
                    <a:solidFill>
                      <a:srgbClr val="000000"/>
                    </a:solidFill>
                    <a:round/>
                    <a:headEnd type="triangle" w="sm" len="sm"/>
                    <a:tailEnd type="triangle" w="sm" len="sm"/>
                  </a:ln>
                </p:spPr>
              </p:cxnSp>
              <p:grpSp>
                <p:nvGrpSpPr>
                  <p:cNvPr id="348" name="グループ化 173"/>
                  <p:cNvGrpSpPr/>
                  <p:nvPr/>
                </p:nvGrpSpPr>
                <p:grpSpPr>
                  <a:xfrm>
                    <a:off x="1912900" y="5027426"/>
                    <a:ext cx="5122665" cy="971315"/>
                    <a:chOff x="1912900" y="5027426"/>
                    <a:chExt cx="5122665" cy="971315"/>
                  </a:xfrm>
                </p:grpSpPr>
                <p:cxnSp>
                  <p:nvCxnSpPr>
                    <p:cNvPr id="349" name="直線コネクタ 80"/>
                    <p:cNvCxnSpPr>
                      <a:cxnSpLocks noChangeShapeType="1"/>
                    </p:cNvCxnSpPr>
                    <p:nvPr/>
                  </p:nvCxnSpPr>
                  <p:spPr bwMode="auto">
                    <a:xfrm>
                      <a:off x="3247754" y="5101110"/>
                      <a:ext cx="2776069" cy="0"/>
                    </a:xfrm>
                    <a:prstGeom prst="line">
                      <a:avLst/>
                    </a:prstGeom>
                    <a:noFill/>
                    <a:ln w="19050" algn="ctr">
                      <a:solidFill>
                        <a:srgbClr val="000000"/>
                      </a:solidFill>
                      <a:round/>
                    </a:ln>
                  </p:spPr>
                </p:cxnSp>
                <p:cxnSp>
                  <p:nvCxnSpPr>
                    <p:cNvPr id="350" name="直線コネクタ 96"/>
                    <p:cNvCxnSpPr>
                      <a:cxnSpLocks noChangeShapeType="1"/>
                    </p:cNvCxnSpPr>
                    <p:nvPr/>
                  </p:nvCxnSpPr>
                  <p:spPr bwMode="auto">
                    <a:xfrm>
                      <a:off x="1912900" y="5577976"/>
                      <a:ext cx="986046" cy="0"/>
                    </a:xfrm>
                    <a:prstGeom prst="line">
                      <a:avLst/>
                    </a:prstGeom>
                    <a:noFill/>
                    <a:ln w="19050" algn="ctr">
                      <a:solidFill>
                        <a:srgbClr val="000000"/>
                      </a:solidFill>
                      <a:round/>
                    </a:ln>
                  </p:spPr>
                </p:cxnSp>
                <p:cxnSp>
                  <p:nvCxnSpPr>
                    <p:cNvPr id="351" name="直線コネクタ 98"/>
                    <p:cNvCxnSpPr>
                      <a:cxnSpLocks noChangeShapeType="1"/>
                    </p:cNvCxnSpPr>
                    <p:nvPr/>
                  </p:nvCxnSpPr>
                  <p:spPr bwMode="auto">
                    <a:xfrm>
                      <a:off x="6431195" y="5566200"/>
                      <a:ext cx="604370" cy="0"/>
                    </a:xfrm>
                    <a:prstGeom prst="line">
                      <a:avLst/>
                    </a:prstGeom>
                    <a:noFill/>
                    <a:ln w="19050" algn="ctr">
                      <a:solidFill>
                        <a:srgbClr val="000000"/>
                      </a:solidFill>
                      <a:round/>
                    </a:ln>
                  </p:spPr>
                </p:cxnSp>
                <p:cxnSp>
                  <p:nvCxnSpPr>
                    <p:cNvPr id="352" name="直線コネクタ 109"/>
                    <p:cNvCxnSpPr>
                      <a:cxnSpLocks noChangeShapeType="1"/>
                    </p:cNvCxnSpPr>
                    <p:nvPr/>
                  </p:nvCxnSpPr>
                  <p:spPr bwMode="auto">
                    <a:xfrm>
                      <a:off x="3189278" y="5039458"/>
                      <a:ext cx="0" cy="785845"/>
                    </a:xfrm>
                    <a:prstGeom prst="line">
                      <a:avLst/>
                    </a:prstGeom>
                    <a:noFill/>
                    <a:ln w="9525" algn="ctr">
                      <a:solidFill>
                        <a:srgbClr val="000000"/>
                      </a:solidFill>
                      <a:prstDash val="sysDash"/>
                      <a:round/>
                    </a:ln>
                  </p:spPr>
                </p:cxnSp>
                <p:cxnSp>
                  <p:nvCxnSpPr>
                    <p:cNvPr id="353" name="直線コネクタ 112"/>
                    <p:cNvCxnSpPr>
                      <a:cxnSpLocks noChangeShapeType="1"/>
                    </p:cNvCxnSpPr>
                    <p:nvPr/>
                  </p:nvCxnSpPr>
                  <p:spPr bwMode="auto">
                    <a:xfrm>
                      <a:off x="6089729" y="5029933"/>
                      <a:ext cx="0" cy="795373"/>
                    </a:xfrm>
                    <a:prstGeom prst="line">
                      <a:avLst/>
                    </a:prstGeom>
                    <a:noFill/>
                    <a:ln w="9525" algn="ctr">
                      <a:solidFill>
                        <a:srgbClr val="000000"/>
                      </a:solidFill>
                      <a:prstDash val="sysDash"/>
                      <a:round/>
                    </a:ln>
                  </p:spPr>
                </p:cxnSp>
                <p:cxnSp>
                  <p:nvCxnSpPr>
                    <p:cNvPr id="354" name="直線矢印コネクタ 124"/>
                    <p:cNvCxnSpPr>
                      <a:cxnSpLocks noChangeShapeType="1"/>
                    </p:cNvCxnSpPr>
                    <p:nvPr/>
                  </p:nvCxnSpPr>
                  <p:spPr bwMode="auto">
                    <a:xfrm>
                      <a:off x="3199043" y="5353017"/>
                      <a:ext cx="510918" cy="0"/>
                    </a:xfrm>
                    <a:prstGeom prst="straightConnector1">
                      <a:avLst/>
                    </a:prstGeom>
                    <a:noFill/>
                    <a:ln w="9525" algn="ctr">
                      <a:solidFill>
                        <a:srgbClr val="000000"/>
                      </a:solidFill>
                      <a:round/>
                      <a:headEnd type="triangle" w="sm" len="sm"/>
                      <a:tailEnd type="triangle" w="sm" len="sm"/>
                    </a:ln>
                  </p:spPr>
                </p:cxnSp>
                <p:sp>
                  <p:nvSpPr>
                    <p:cNvPr id="355" name="テキスト ボックス 161"/>
                    <p:cNvSpPr txBox="1">
                      <a:spLocks noChangeArrowheads="1"/>
                    </p:cNvSpPr>
                    <p:nvPr/>
                  </p:nvSpPr>
                  <p:spPr bwMode="auto">
                    <a:xfrm>
                      <a:off x="3321171" y="5402827"/>
                      <a:ext cx="544413" cy="191290"/>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rPr>
                        <a:t>T13</a:t>
                      </a:r>
                      <a:endPar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cxnSp>
                  <p:nvCxnSpPr>
                    <p:cNvPr id="356" name="直線コネクタ 144"/>
                    <p:cNvCxnSpPr>
                      <a:cxnSpLocks noChangeShapeType="1"/>
                    </p:cNvCxnSpPr>
                    <p:nvPr/>
                  </p:nvCxnSpPr>
                  <p:spPr bwMode="auto">
                    <a:xfrm>
                      <a:off x="3124001" y="5179291"/>
                      <a:ext cx="132111" cy="0"/>
                    </a:xfrm>
                    <a:prstGeom prst="line">
                      <a:avLst/>
                    </a:prstGeom>
                    <a:noFill/>
                    <a:ln w="12700" algn="ctr">
                      <a:solidFill>
                        <a:srgbClr val="000000"/>
                      </a:solidFill>
                      <a:round/>
                    </a:ln>
                  </p:spPr>
                </p:cxnSp>
                <p:sp>
                  <p:nvSpPr>
                    <p:cNvPr id="357" name="テキスト ボックス 165"/>
                    <p:cNvSpPr txBox="1">
                      <a:spLocks noChangeArrowheads="1"/>
                    </p:cNvSpPr>
                    <p:nvPr/>
                  </p:nvSpPr>
                  <p:spPr bwMode="auto">
                    <a:xfrm>
                      <a:off x="2835918" y="5055414"/>
                      <a:ext cx="399612" cy="227370"/>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rPr>
                        <a:t>90%</a:t>
                      </a: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a:p>
                      <a:pPr algn="l" rtl="0">
                        <a:defRPr sz="1000"/>
                      </a:pP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cxnSp>
                  <p:nvCxnSpPr>
                    <p:cNvPr id="358" name="直線コネクタ 16"/>
                    <p:cNvCxnSpPr>
                      <a:cxnSpLocks noChangeShapeType="1"/>
                    </p:cNvCxnSpPr>
                    <p:nvPr/>
                  </p:nvCxnSpPr>
                  <p:spPr bwMode="auto">
                    <a:xfrm rot="5400000" flipH="1" flipV="1">
                      <a:off x="2833177" y="5155104"/>
                      <a:ext cx="478768" cy="366974"/>
                    </a:xfrm>
                    <a:prstGeom prst="line">
                      <a:avLst/>
                    </a:prstGeom>
                    <a:noFill/>
                    <a:ln w="19050" algn="ctr">
                      <a:solidFill>
                        <a:srgbClr val="000000"/>
                      </a:solidFill>
                      <a:round/>
                    </a:ln>
                  </p:spPr>
                </p:cxnSp>
                <p:sp>
                  <p:nvSpPr>
                    <p:cNvPr id="359" name="テキスト ボックス 169"/>
                    <p:cNvSpPr txBox="1">
                      <a:spLocks noChangeArrowheads="1"/>
                    </p:cNvSpPr>
                    <p:nvPr/>
                  </p:nvSpPr>
                  <p:spPr bwMode="auto">
                    <a:xfrm>
                      <a:off x="2585609" y="5376076"/>
                      <a:ext cx="497688" cy="218040"/>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rPr>
                        <a:t>10%</a:t>
                      </a: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a:p>
                      <a:pPr algn="l" rtl="0">
                        <a:defRPr sz="1000"/>
                      </a:pP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cxnSp>
                  <p:nvCxnSpPr>
                    <p:cNvPr id="360" name="直線コネクタ 175"/>
                    <p:cNvCxnSpPr>
                      <a:cxnSpLocks noChangeShapeType="1"/>
                    </p:cNvCxnSpPr>
                    <p:nvPr/>
                  </p:nvCxnSpPr>
                  <p:spPr bwMode="auto">
                    <a:xfrm>
                      <a:off x="2890696" y="5498472"/>
                      <a:ext cx="117432" cy="0"/>
                    </a:xfrm>
                    <a:prstGeom prst="line">
                      <a:avLst/>
                    </a:prstGeom>
                    <a:noFill/>
                    <a:ln w="12700" algn="ctr">
                      <a:solidFill>
                        <a:srgbClr val="000000"/>
                      </a:solidFill>
                      <a:round/>
                    </a:ln>
                  </p:spPr>
                </p:cxnSp>
                <p:cxnSp>
                  <p:nvCxnSpPr>
                    <p:cNvPr id="361" name="直線コネクタ 40"/>
                    <p:cNvCxnSpPr>
                      <a:cxnSpLocks noChangeShapeType="1"/>
                    </p:cNvCxnSpPr>
                    <p:nvPr/>
                  </p:nvCxnSpPr>
                  <p:spPr bwMode="auto">
                    <a:xfrm flipH="1">
                      <a:off x="2949414" y="5420034"/>
                      <a:ext cx="1" cy="405268"/>
                    </a:xfrm>
                    <a:prstGeom prst="line">
                      <a:avLst/>
                    </a:prstGeom>
                    <a:noFill/>
                    <a:ln w="9525" algn="ctr">
                      <a:solidFill>
                        <a:srgbClr val="000000"/>
                      </a:solidFill>
                      <a:prstDash val="sysDash"/>
                      <a:round/>
                    </a:ln>
                  </p:spPr>
                </p:cxnSp>
                <p:cxnSp>
                  <p:nvCxnSpPr>
                    <p:cNvPr id="362" name="直線矢印コネクタ 134"/>
                    <p:cNvCxnSpPr>
                      <a:cxnSpLocks noChangeShapeType="1"/>
                    </p:cNvCxnSpPr>
                    <p:nvPr/>
                  </p:nvCxnSpPr>
                  <p:spPr bwMode="auto">
                    <a:xfrm>
                      <a:off x="2934734" y="5707024"/>
                      <a:ext cx="264221" cy="0"/>
                    </a:xfrm>
                    <a:prstGeom prst="straightConnector1">
                      <a:avLst/>
                    </a:prstGeom>
                    <a:noFill/>
                    <a:ln w="9525" algn="ctr">
                      <a:solidFill>
                        <a:srgbClr val="000000"/>
                      </a:solidFill>
                      <a:round/>
                      <a:headEnd type="triangle" w="sm" len="sm"/>
                      <a:tailEnd type="triangle" w="sm" len="sm"/>
                    </a:ln>
                  </p:spPr>
                </p:cxnSp>
                <p:sp>
                  <p:nvSpPr>
                    <p:cNvPr id="363" name="テキスト ボックス 153"/>
                    <p:cNvSpPr txBox="1">
                      <a:spLocks noChangeArrowheads="1"/>
                    </p:cNvSpPr>
                    <p:nvPr/>
                  </p:nvSpPr>
                  <p:spPr bwMode="auto">
                    <a:xfrm>
                      <a:off x="2950093" y="5759111"/>
                      <a:ext cx="333009" cy="155667"/>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rPr>
                        <a:t>T17</a:t>
                      </a: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sp>
                  <p:nvSpPr>
                    <p:cNvPr id="364" name="Line 98"/>
                    <p:cNvSpPr>
                      <a:spLocks noChangeShapeType="1"/>
                    </p:cNvSpPr>
                    <p:nvPr/>
                  </p:nvSpPr>
                  <p:spPr bwMode="auto">
                    <a:xfrm>
                      <a:off x="6014080" y="5091706"/>
                      <a:ext cx="421920" cy="474495"/>
                    </a:xfrm>
                    <a:prstGeom prst="line">
                      <a:avLst/>
                    </a:prstGeom>
                    <a:noFill/>
                    <a:ln w="19050">
                      <a:solidFill>
                        <a:srgbClr val="000000"/>
                      </a:solidFill>
                      <a:round/>
                    </a:ln>
                  </p:spPr>
                </p:sp>
                <p:cxnSp>
                  <p:nvCxnSpPr>
                    <p:cNvPr id="365" name="直線矢印コネクタ 134"/>
                    <p:cNvCxnSpPr>
                      <a:cxnSpLocks noChangeShapeType="1"/>
                    </p:cNvCxnSpPr>
                    <p:nvPr/>
                  </p:nvCxnSpPr>
                  <p:spPr bwMode="auto">
                    <a:xfrm>
                      <a:off x="6082275" y="5691347"/>
                      <a:ext cx="265970" cy="0"/>
                    </a:xfrm>
                    <a:prstGeom prst="straightConnector1">
                      <a:avLst/>
                    </a:prstGeom>
                    <a:noFill/>
                    <a:ln w="9525" algn="ctr">
                      <a:solidFill>
                        <a:srgbClr val="000000"/>
                      </a:solidFill>
                      <a:round/>
                      <a:headEnd type="triangle" w="sm" len="sm"/>
                      <a:tailEnd type="triangle" w="sm" len="sm"/>
                    </a:ln>
                  </p:spPr>
                </p:cxnSp>
                <p:sp>
                  <p:nvSpPr>
                    <p:cNvPr id="366" name="テキスト ボックス 165"/>
                    <p:cNvSpPr txBox="1">
                      <a:spLocks noChangeArrowheads="1"/>
                    </p:cNvSpPr>
                    <p:nvPr/>
                  </p:nvSpPr>
                  <p:spPr bwMode="auto">
                    <a:xfrm>
                      <a:off x="6218726" y="5027426"/>
                      <a:ext cx="409126" cy="236699"/>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rPr>
                        <a:t>90%</a:t>
                      </a: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a:p>
                      <a:pPr algn="l" rtl="0">
                        <a:defRPr sz="1000"/>
                      </a:pP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sp>
                  <p:nvSpPr>
                    <p:cNvPr id="367" name="テキスト ボックス 169"/>
                    <p:cNvSpPr txBox="1">
                      <a:spLocks noChangeArrowheads="1"/>
                    </p:cNvSpPr>
                    <p:nvPr/>
                  </p:nvSpPr>
                  <p:spPr bwMode="auto">
                    <a:xfrm>
                      <a:off x="6428046" y="5310771"/>
                      <a:ext cx="333009" cy="211641"/>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rPr>
                        <a:t>10%</a:t>
                      </a: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a:p>
                      <a:pPr algn="l" rtl="0">
                        <a:defRPr sz="1000"/>
                      </a:pP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sp>
                  <p:nvSpPr>
                    <p:cNvPr id="368" name="テキスト ボックス 153"/>
                    <p:cNvSpPr txBox="1">
                      <a:spLocks noChangeArrowheads="1"/>
                    </p:cNvSpPr>
                    <p:nvPr/>
                  </p:nvSpPr>
                  <p:spPr bwMode="auto">
                    <a:xfrm>
                      <a:off x="6111135" y="5759111"/>
                      <a:ext cx="326426" cy="239630"/>
                    </a:xfrm>
                    <a:prstGeom prst="rect">
                      <a:avLst/>
                    </a:prstGeom>
                    <a:noFill/>
                    <a:ln w="9525">
                      <a:noFill/>
                      <a:miter lim="800000"/>
                    </a:ln>
                  </p:spPr>
                  <p:txBody>
                    <a:bodyPr wrap="square" lIns="0"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rPr>
                        <a:t>T18</a:t>
                      </a:r>
                      <a:endParaRPr lang="en-US" altLang="ja-JP" sz="1100" b="0" i="0" u="none" strike="noStrike" baseline="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cxnSp>
                  <p:nvCxnSpPr>
                    <p:cNvPr id="369" name="直線コネクタ 112"/>
                    <p:cNvCxnSpPr>
                      <a:cxnSpLocks noChangeShapeType="1"/>
                    </p:cNvCxnSpPr>
                    <p:nvPr/>
                  </p:nvCxnSpPr>
                  <p:spPr bwMode="auto">
                    <a:xfrm>
                      <a:off x="6347795" y="5406610"/>
                      <a:ext cx="0" cy="418695"/>
                    </a:xfrm>
                    <a:prstGeom prst="line">
                      <a:avLst/>
                    </a:prstGeom>
                    <a:noFill/>
                    <a:ln w="9525" algn="ctr">
                      <a:solidFill>
                        <a:srgbClr val="000000"/>
                      </a:solidFill>
                      <a:prstDash val="sysDash"/>
                      <a:round/>
                    </a:ln>
                  </p:spPr>
                </p:cxnSp>
                <p:cxnSp>
                  <p:nvCxnSpPr>
                    <p:cNvPr id="370" name="直線矢印コネクタ 119"/>
                    <p:cNvCxnSpPr>
                      <a:cxnSpLocks noChangeShapeType="1"/>
                    </p:cNvCxnSpPr>
                    <p:nvPr/>
                  </p:nvCxnSpPr>
                  <p:spPr bwMode="auto">
                    <a:xfrm>
                      <a:off x="5604907" y="5355610"/>
                      <a:ext cx="496853" cy="0"/>
                    </a:xfrm>
                    <a:prstGeom prst="straightConnector1">
                      <a:avLst/>
                    </a:prstGeom>
                    <a:noFill/>
                    <a:ln w="9525" algn="ctr">
                      <a:solidFill>
                        <a:srgbClr val="000000"/>
                      </a:solidFill>
                      <a:round/>
                      <a:headEnd type="triangle" w="sm" len="sm"/>
                      <a:tailEnd type="triangle" w="sm" len="sm"/>
                    </a:ln>
                  </p:spPr>
                </p:cxnSp>
                <p:cxnSp>
                  <p:nvCxnSpPr>
                    <p:cNvPr id="371" name="直線コネクタ 144"/>
                    <p:cNvCxnSpPr>
                      <a:cxnSpLocks noChangeShapeType="1"/>
                    </p:cNvCxnSpPr>
                    <p:nvPr/>
                  </p:nvCxnSpPr>
                  <p:spPr bwMode="auto">
                    <a:xfrm>
                      <a:off x="6031580" y="5180858"/>
                      <a:ext cx="132111" cy="0"/>
                    </a:xfrm>
                    <a:prstGeom prst="line">
                      <a:avLst/>
                    </a:prstGeom>
                    <a:noFill/>
                    <a:ln w="12700" algn="ctr">
                      <a:solidFill>
                        <a:srgbClr val="000000"/>
                      </a:solidFill>
                      <a:round/>
                    </a:ln>
                  </p:spPr>
                </p:cxnSp>
                <p:cxnSp>
                  <p:nvCxnSpPr>
                    <p:cNvPr id="372" name="直線コネクタ 144"/>
                    <p:cNvCxnSpPr>
                      <a:cxnSpLocks noChangeShapeType="1"/>
                    </p:cNvCxnSpPr>
                    <p:nvPr/>
                  </p:nvCxnSpPr>
                  <p:spPr bwMode="auto">
                    <a:xfrm>
                      <a:off x="6287814" y="5482227"/>
                      <a:ext cx="132111" cy="0"/>
                    </a:xfrm>
                    <a:prstGeom prst="line">
                      <a:avLst/>
                    </a:prstGeom>
                    <a:noFill/>
                    <a:ln w="12700" algn="ctr">
                      <a:solidFill>
                        <a:srgbClr val="000000"/>
                      </a:solidFill>
                      <a:round/>
                    </a:ln>
                  </p:spPr>
                </p:cxnSp>
              </p:grpSp>
            </p:grpSp>
          </p:grpSp>
        </p:grpSp>
        <p:sp>
          <p:nvSpPr>
            <p:cNvPr id="336" name="テキスト ボックス 145"/>
            <p:cNvSpPr txBox="1">
              <a:spLocks noChangeArrowheads="1"/>
            </p:cNvSpPr>
            <p:nvPr/>
          </p:nvSpPr>
          <p:spPr bwMode="auto">
            <a:xfrm>
              <a:off x="9515" y="1116950"/>
              <a:ext cx="1379756" cy="290273"/>
            </a:xfrm>
            <a:prstGeom prst="rect">
              <a:avLst/>
            </a:prstGeom>
            <a:noFill/>
            <a:ln w="9525">
              <a:noFill/>
              <a:miter lim="800000"/>
            </a:ln>
          </p:spPr>
          <p:txBody>
            <a:bodyPr wrap="square" lIns="72238" tIns="36119" rIns="72238" bIns="36119"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dirty="0" err="1">
                  <a:solidFill>
                    <a:srgbClr val="000000"/>
                  </a:solidFill>
                  <a:latin typeface="Times New Roman" panose="02020603050405020304" pitchFamily="18" charset="0"/>
                  <a:ea typeface="MS PGothic" panose="020B0600070205080204" charset="-128"/>
                  <a:cs typeface="Times New Roman" panose="02020603050405020304" pitchFamily="18" charset="0"/>
                </a:rPr>
                <a:t>eDP</a:t>
              </a:r>
              <a:r>
                <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rPr>
                <a:t> Display</a:t>
              </a:r>
              <a:endPar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a:p>
              <a:pPr algn="l" rtl="0">
                <a:defRPr sz="1000"/>
              </a:pPr>
              <a:endPar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sp>
          <p:nvSpPr>
            <p:cNvPr id="337" name="テキスト ボックス 145"/>
            <p:cNvSpPr txBox="1">
              <a:spLocks noChangeArrowheads="1"/>
            </p:cNvSpPr>
            <p:nvPr/>
          </p:nvSpPr>
          <p:spPr bwMode="auto">
            <a:xfrm>
              <a:off x="0" y="1899352"/>
              <a:ext cx="1389270" cy="318139"/>
            </a:xfrm>
            <a:prstGeom prst="rect">
              <a:avLst/>
            </a:prstGeom>
            <a:noFill/>
            <a:ln w="9525">
              <a:noFill/>
              <a:miter lim="800000"/>
            </a:ln>
          </p:spPr>
          <p:txBody>
            <a:bodyPr wrap="square" lIns="72238" tIns="36119" rIns="72238" bIns="36119"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rPr>
                <a:t>HPD from Sink</a:t>
              </a:r>
              <a:endPar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a:p>
              <a:pPr algn="l" rtl="0">
                <a:defRPr sz="1000"/>
              </a:pPr>
              <a:endPar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sp>
          <p:nvSpPr>
            <p:cNvPr id="338" name="テキスト ボックス 145"/>
            <p:cNvSpPr txBox="1">
              <a:spLocks noChangeArrowheads="1"/>
            </p:cNvSpPr>
            <p:nvPr/>
          </p:nvSpPr>
          <p:spPr bwMode="auto">
            <a:xfrm>
              <a:off x="0" y="2599907"/>
              <a:ext cx="1389270" cy="329002"/>
            </a:xfrm>
            <a:prstGeom prst="rect">
              <a:avLst/>
            </a:prstGeom>
            <a:noFill/>
            <a:ln w="9525">
              <a:noFill/>
              <a:miter lim="800000"/>
            </a:ln>
          </p:spPr>
          <p:txBody>
            <a:bodyPr wrap="square" lIns="72238" tIns="36119" rIns="72238" bIns="36119"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rPr>
                <a:t>Sink Aux CH</a:t>
              </a:r>
              <a:endPar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sp>
          <p:nvSpPr>
            <p:cNvPr id="339" name="テキスト ボックス 145"/>
            <p:cNvSpPr txBox="1">
              <a:spLocks noChangeArrowheads="1"/>
            </p:cNvSpPr>
            <p:nvPr/>
          </p:nvSpPr>
          <p:spPr bwMode="auto">
            <a:xfrm>
              <a:off x="0" y="3309792"/>
              <a:ext cx="1602678" cy="284973"/>
            </a:xfrm>
            <a:prstGeom prst="rect">
              <a:avLst/>
            </a:prstGeom>
            <a:noFill/>
            <a:ln w="9525">
              <a:noFill/>
              <a:miter lim="800000"/>
            </a:ln>
          </p:spPr>
          <p:txBody>
            <a:bodyPr wrap="square" lIns="72238" tIns="36119" rIns="72238" bIns="36119"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rPr>
                <a:t>Source Main-Link </a:t>
              </a:r>
              <a:r>
                <a:rPr lang="en-US" altLang="ja-JP" dirty="0">
                  <a:solidFill>
                    <a:srgbClr val="000000"/>
                  </a:solidFill>
                  <a:latin typeface="Times New Roman" panose="02020603050405020304" pitchFamily="18" charset="0"/>
                  <a:ea typeface="MS PGothic" panose="020B0600070205080204" charset="-128"/>
                  <a:cs typeface="Times New Roman" panose="02020603050405020304" pitchFamily="18" charset="0"/>
                </a:rPr>
                <a:t>D</a:t>
              </a:r>
              <a:r>
                <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rPr>
                <a:t>ata</a:t>
              </a:r>
              <a:endParaRPr lang="en-US" altLang="ja-JP" sz="1100" b="0" i="0" u="none" strike="noStrike" baseline="0" dirty="0">
                <a:solidFill>
                  <a:srgbClr val="000000"/>
                </a:solidFill>
                <a:latin typeface="Times New Roman" panose="02020603050405020304" pitchFamily="18" charset="0"/>
                <a:ea typeface="MS PGothic" panose="020B0600070205080204" charset="-128"/>
                <a:cs typeface="Times New Roman" panose="02020603050405020304" pitchFamily="18" charset="0"/>
              </a:endParaRPr>
            </a:p>
          </p:txBody>
        </p:sp>
      </p:grpSp>
      <p:sp>
        <p:nvSpPr>
          <p:cNvPr id="489" name="矩形 488"/>
          <p:cNvSpPr/>
          <p:nvPr/>
        </p:nvSpPr>
        <p:spPr>
          <a:xfrm>
            <a:off x="2623591" y="6012160"/>
            <a:ext cx="1955985" cy="276999"/>
          </a:xfrm>
          <a:prstGeom prst="rect">
            <a:avLst/>
          </a:prstGeom>
        </p:spPr>
        <p:txBody>
          <a:bodyPr wrap="none">
            <a:spAutoFit/>
          </a:bodyPr>
          <a:lstStyle/>
          <a:p>
            <a:pPr algn="ctr"/>
            <a:r>
              <a:rPr lang="en-US" altLang="ko-KR" dirty="0">
                <a:solidFill>
                  <a:srgbClr val="000000"/>
                </a:solidFill>
                <a:latin typeface="Times New Roman" panose="02020603050405020304" pitchFamily="18" charset="0"/>
                <a:ea typeface="BatangChe" panose="02030609000101010101" pitchFamily="49" charset="-127"/>
                <a:cs typeface="Times New Roman" panose="02020603050405020304" pitchFamily="18" charset="0"/>
              </a:rPr>
              <a:t>Figure 15.  Power Sequence </a:t>
            </a:r>
            <a:endParaRPr lang="en-US" altLang="ko-KR" sz="1800" dirty="0">
              <a:latin typeface="Times New Roman" panose="02020603050405020304" pitchFamily="18" charset="0"/>
              <a:ea typeface="BatangChe" panose="02030609000101010101" pitchFamily="49" charset="-127"/>
              <a:cs typeface="Times New Roman" panose="02020603050405020304" pitchFamily="18" charset="0"/>
            </a:endParaRPr>
          </a:p>
        </p:txBody>
      </p:sp>
      <p:sp>
        <p:nvSpPr>
          <p:cNvPr id="490" name="Text Box 290"/>
          <p:cNvSpPr txBox="1">
            <a:spLocks noChangeArrowheads="1"/>
          </p:cNvSpPr>
          <p:nvPr/>
        </p:nvSpPr>
        <p:spPr bwMode="auto">
          <a:xfrm>
            <a:off x="435823" y="6357753"/>
            <a:ext cx="2738437"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r>
              <a:rPr lang="en-US" altLang="zh-CN" sz="1000" dirty="0">
                <a:solidFill>
                  <a:schemeClr val="tx1"/>
                </a:solidFill>
                <a:latin typeface="微软雅黑" panose="020B0503020204020204" pitchFamily="34" charset="-122"/>
                <a:ea typeface="微软雅黑" panose="020B0503020204020204" pitchFamily="34" charset="-122"/>
              </a:rPr>
              <a:t>●   0.5ms  </a:t>
            </a:r>
            <a:r>
              <a:rPr lang="en-US" altLang="zh-CN" sz="8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a:t>
            </a:r>
            <a:r>
              <a:rPr lang="en-US" altLang="zh-CN" sz="1000" dirty="0">
                <a:solidFill>
                  <a:schemeClr val="tx1"/>
                </a:solidFill>
                <a:latin typeface="微软雅黑" panose="020B0503020204020204" pitchFamily="34" charset="-122"/>
                <a:ea typeface="微软雅黑" panose="020B0503020204020204" pitchFamily="34" charset="-122"/>
              </a:rPr>
              <a:t>   T1</a:t>
            </a:r>
            <a:r>
              <a:rPr lang="en-US" altLang="zh-CN" sz="9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a:t>
            </a:r>
            <a:r>
              <a:rPr lang="en-US" altLang="zh-CN" sz="10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10 </a:t>
            </a:r>
            <a:r>
              <a:rPr lang="en-US" altLang="zh-CN" sz="1000" dirty="0" err="1">
                <a:solidFill>
                  <a:schemeClr val="tx1"/>
                </a:solidFill>
                <a:latin typeface="微软雅黑" panose="020B0503020204020204" pitchFamily="34" charset="-122"/>
                <a:ea typeface="微软雅黑" panose="020B0503020204020204" pitchFamily="34" charset="-122"/>
                <a:sym typeface="Symbol" panose="05050102010706020507" pitchFamily="18" charset="2"/>
              </a:rPr>
              <a:t>ms</a:t>
            </a:r>
            <a:endPar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endParaRPr>
          </a:p>
          <a:p>
            <a:r>
              <a:rPr lang="en-US" altLang="zh-CN" sz="10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0ms       </a:t>
            </a:r>
            <a:r>
              <a:rPr lang="en-US" altLang="zh-CN" sz="10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T2   </a:t>
            </a:r>
            <a:r>
              <a:rPr lang="en-US" altLang="zh-CN" sz="10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200 </a:t>
            </a:r>
            <a:r>
              <a:rPr lang="en-US" altLang="zh-CN" sz="1000" dirty="0" err="1">
                <a:solidFill>
                  <a:schemeClr val="tx1"/>
                </a:solidFill>
                <a:latin typeface="微软雅黑" panose="020B0503020204020204" pitchFamily="34" charset="-122"/>
                <a:ea typeface="微软雅黑" panose="020B0503020204020204" pitchFamily="34" charset="-122"/>
                <a:sym typeface="Symbol" panose="05050102010706020507" pitchFamily="18" charset="2"/>
              </a:rPr>
              <a:t>ms</a:t>
            </a:r>
            <a:endPar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endParaRPr>
          </a:p>
          <a:p>
            <a:r>
              <a:rPr lang="en-US" altLang="zh-CN" sz="10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0ms       </a:t>
            </a:r>
            <a:r>
              <a:rPr lang="en-US" altLang="zh-CN" sz="10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T3   </a:t>
            </a:r>
            <a:r>
              <a:rPr lang="en-US" altLang="zh-CN" sz="10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200 </a:t>
            </a:r>
            <a:r>
              <a:rPr lang="en-US" altLang="zh-CN" sz="1000" dirty="0" err="1">
                <a:solidFill>
                  <a:schemeClr val="tx1"/>
                </a:solidFill>
                <a:latin typeface="微软雅黑" panose="020B0503020204020204" pitchFamily="34" charset="-122"/>
                <a:ea typeface="微软雅黑" panose="020B0503020204020204" pitchFamily="34" charset="-122"/>
                <a:sym typeface="Symbol" panose="05050102010706020507" pitchFamily="18" charset="2"/>
              </a:rPr>
              <a:t>ms</a:t>
            </a:r>
            <a:endPar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endParaRPr>
          </a:p>
          <a:p>
            <a:r>
              <a:rPr lang="en-US" altLang="zh-CN" sz="1000" dirty="0">
                <a:solidFill>
                  <a:schemeClr val="tx1"/>
                </a:solidFill>
                <a:latin typeface="微软雅黑" panose="020B0503020204020204" pitchFamily="34" charset="-122"/>
                <a:ea typeface="微软雅黑" panose="020B0503020204020204" pitchFamily="34" charset="-122"/>
              </a:rPr>
              <a:t>●</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0ms       </a:t>
            </a:r>
            <a:r>
              <a:rPr lang="en-US" altLang="zh-CN" sz="10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T13</a:t>
            </a:r>
            <a:endPar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endParaRPr>
          </a:p>
          <a:p>
            <a:r>
              <a:rPr lang="en-US" altLang="zh-CN" sz="1000" dirty="0">
                <a:solidFill>
                  <a:schemeClr val="tx1"/>
                </a:solidFill>
                <a:latin typeface="微软雅黑" panose="020B0503020204020204" pitchFamily="34" charset="-122"/>
                <a:ea typeface="微软雅黑" panose="020B0503020204020204" pitchFamily="34" charset="-122"/>
              </a:rPr>
              <a:t>●   0ms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a:t>
            </a:r>
            <a:r>
              <a:rPr lang="en-US" altLang="zh-CN" sz="10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T14</a:t>
            </a:r>
            <a:endPar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endParaRPr>
          </a:p>
          <a:p>
            <a:r>
              <a:rPr lang="en-US" altLang="zh-CN" sz="1000" dirty="0">
                <a:solidFill>
                  <a:schemeClr val="tx1"/>
                </a:solidFill>
                <a:latin typeface="微软雅黑" panose="020B0503020204020204" pitchFamily="34" charset="-122"/>
                <a:ea typeface="微软雅黑" panose="020B0503020204020204" pitchFamily="34" charset="-122"/>
              </a:rPr>
              <a:t>●   0ms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a:t>
            </a:r>
            <a:r>
              <a:rPr lang="en-US" altLang="zh-CN" sz="10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T17</a:t>
            </a:r>
            <a:endPar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endParaRPr>
          </a:p>
          <a:p>
            <a:r>
              <a:rPr lang="en-US" altLang="zh-CN" sz="1000" dirty="0">
                <a:solidFill>
                  <a:schemeClr val="tx1"/>
                </a:solidFill>
                <a:latin typeface="微软雅黑" panose="020B0503020204020204" pitchFamily="34" charset="-122"/>
                <a:ea typeface="微软雅黑" panose="020B0503020204020204" pitchFamily="34" charset="-122"/>
              </a:rPr>
              <a:t>●   80ms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a:t>
            </a:r>
            <a:r>
              <a:rPr lang="en-US" altLang="zh-CN" sz="10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T8</a:t>
            </a:r>
            <a:endPar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endParaRPr>
          </a:p>
        </p:txBody>
      </p:sp>
      <p:sp>
        <p:nvSpPr>
          <p:cNvPr id="491" name="Text Box 290"/>
          <p:cNvSpPr txBox="1">
            <a:spLocks noChangeArrowheads="1"/>
          </p:cNvSpPr>
          <p:nvPr/>
        </p:nvSpPr>
        <p:spPr bwMode="auto">
          <a:xfrm>
            <a:off x="3410587" y="6315777"/>
            <a:ext cx="2738437"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r>
              <a:rPr lang="en-US" altLang="zh-CN" sz="10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0ms       </a:t>
            </a:r>
            <a:r>
              <a:rPr lang="en-US" altLang="zh-CN" sz="10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T7    </a:t>
            </a:r>
            <a:r>
              <a:rPr lang="en-US" altLang="zh-CN" sz="10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50ms</a:t>
            </a:r>
            <a:endPar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endParaRPr>
          </a:p>
          <a:p>
            <a:r>
              <a:rPr lang="en-US" altLang="zh-CN" sz="10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0ms       </a:t>
            </a:r>
            <a:r>
              <a:rPr lang="en-US" altLang="zh-CN" sz="10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T10  </a:t>
            </a:r>
            <a:r>
              <a:rPr lang="en-US" altLang="zh-CN" sz="10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500 </a:t>
            </a:r>
            <a:r>
              <a:rPr lang="en-US" altLang="zh-CN" sz="1000" dirty="0" err="1">
                <a:solidFill>
                  <a:schemeClr val="tx1"/>
                </a:solidFill>
                <a:latin typeface="微软雅黑" panose="020B0503020204020204" pitchFamily="34" charset="-122"/>
                <a:ea typeface="微软雅黑" panose="020B0503020204020204" pitchFamily="34" charset="-122"/>
                <a:sym typeface="Symbol" panose="05050102010706020507" pitchFamily="18" charset="2"/>
              </a:rPr>
              <a:t>ms</a:t>
            </a:r>
            <a:endPar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endParaRPr>
          </a:p>
          <a:p>
            <a:r>
              <a:rPr lang="en-US" altLang="zh-CN" sz="1000" dirty="0">
                <a:solidFill>
                  <a:schemeClr val="tx1"/>
                </a:solidFill>
                <a:latin typeface="微软雅黑" panose="020B0503020204020204" pitchFamily="34" charset="-122"/>
                <a:ea typeface="微软雅黑" panose="020B0503020204020204" pitchFamily="34" charset="-122"/>
              </a:rPr>
              <a:t>●   0.5ms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a:t>
            </a:r>
            <a:r>
              <a:rPr lang="en-US" altLang="zh-CN" sz="10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T11  </a:t>
            </a:r>
            <a:r>
              <a:rPr lang="en-US" altLang="zh-CN" sz="10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10 </a:t>
            </a:r>
            <a:r>
              <a:rPr lang="en-US" altLang="zh-CN" sz="1000" dirty="0" err="1">
                <a:solidFill>
                  <a:schemeClr val="tx1"/>
                </a:solidFill>
                <a:latin typeface="微软雅黑" panose="020B0503020204020204" pitchFamily="34" charset="-122"/>
                <a:ea typeface="微软雅黑" panose="020B0503020204020204" pitchFamily="34" charset="-122"/>
                <a:sym typeface="Symbol" panose="05050102010706020507" pitchFamily="18" charset="2"/>
              </a:rPr>
              <a:t>ms</a:t>
            </a:r>
            <a:endPar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endParaRPr>
          </a:p>
          <a:p>
            <a:r>
              <a:rPr lang="en-US" altLang="zh-CN" sz="1000" dirty="0">
                <a:solidFill>
                  <a:schemeClr val="tx1"/>
                </a:solidFill>
                <a:latin typeface="微软雅黑" panose="020B0503020204020204" pitchFamily="34" charset="-122"/>
                <a:ea typeface="微软雅黑" panose="020B0503020204020204" pitchFamily="34" charset="-122"/>
              </a:rPr>
              <a:t>●   500ms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a:t>
            </a:r>
            <a:r>
              <a:rPr lang="en-US" altLang="zh-CN" sz="10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T12  </a:t>
            </a:r>
            <a:endPar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endParaRPr>
          </a:p>
          <a:p>
            <a:r>
              <a:rPr lang="en-US" altLang="zh-CN" sz="1000" dirty="0">
                <a:solidFill>
                  <a:schemeClr val="tx1"/>
                </a:solidFill>
                <a:latin typeface="微软雅黑" panose="020B0503020204020204" pitchFamily="34" charset="-122"/>
                <a:ea typeface="微软雅黑" panose="020B0503020204020204" pitchFamily="34" charset="-122"/>
              </a:rPr>
              <a:t>●   0ms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a:t>
            </a:r>
            <a:r>
              <a:rPr lang="en-US" altLang="zh-CN" sz="10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T15</a:t>
            </a:r>
            <a:endPar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endParaRPr>
          </a:p>
          <a:p>
            <a:r>
              <a:rPr lang="en-US" altLang="zh-CN" sz="1000" dirty="0">
                <a:solidFill>
                  <a:schemeClr val="tx1"/>
                </a:solidFill>
                <a:latin typeface="微软雅黑" panose="020B0503020204020204" pitchFamily="34" charset="-122"/>
                <a:ea typeface="微软雅黑" panose="020B0503020204020204" pitchFamily="34" charset="-122"/>
              </a:rPr>
              <a:t>●   0ms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a:t>
            </a:r>
            <a:r>
              <a:rPr lang="en-US" altLang="zh-CN" sz="10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T16</a:t>
            </a:r>
            <a:endPar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endParaRPr>
          </a:p>
          <a:p>
            <a:r>
              <a:rPr lang="en-US" altLang="zh-CN" sz="1000" dirty="0">
                <a:solidFill>
                  <a:schemeClr val="tx1"/>
                </a:solidFill>
                <a:latin typeface="微软雅黑" panose="020B0503020204020204" pitchFamily="34" charset="-122"/>
                <a:ea typeface="微软雅黑" panose="020B0503020204020204" pitchFamily="34" charset="-122"/>
              </a:rPr>
              <a:t>●   0ms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a:t>
            </a:r>
            <a:r>
              <a:rPr lang="en-US" altLang="zh-CN" sz="1000" dirty="0">
                <a:solidFill>
                  <a:schemeClr val="tx1"/>
                </a:solidFill>
                <a:latin typeface="微软雅黑" panose="020B0503020204020204" pitchFamily="34" charset="-122"/>
                <a:ea typeface="微软雅黑" panose="020B0503020204020204" pitchFamily="34" charset="-122"/>
              </a:rPr>
              <a:t> </a:t>
            </a:r>
            <a:r>
              <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T18</a:t>
            </a:r>
            <a:endParaRPr lang="en-US" altLang="zh-CN" sz="1000" dirty="0">
              <a:solidFill>
                <a:schemeClr val="tx1"/>
              </a:solidFill>
              <a:latin typeface="微软雅黑" panose="020B0503020204020204" pitchFamily="34" charset="-122"/>
              <a:ea typeface="微软雅黑" panose="020B0503020204020204" pitchFamily="34" charset="-122"/>
              <a:sym typeface="Symbol" panose="05050102010706020507" pitchFamily="18" charset="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fld id="{F5CA7693-A559-48A9-ABD2-783983EABD3A}" type="slidenum">
              <a:rPr lang="en-US" altLang="ko-KR">
                <a:latin typeface="Arial" panose="020B0604020202020204" pitchFamily="34" charset="0"/>
              </a:rPr>
            </a:fld>
            <a:endParaRPr lang="en-US" altLang="ko-KR">
              <a:latin typeface="Arial" panose="020B0604020202020204" pitchFamily="34" charset="0"/>
            </a:endParaRPr>
          </a:p>
        </p:txBody>
      </p:sp>
      <p:sp>
        <p:nvSpPr>
          <p:cNvPr id="26627" name="Rectangle 487"/>
          <p:cNvSpPr>
            <a:spLocks noChangeArrowheads="1"/>
          </p:cNvSpPr>
          <p:nvPr/>
        </p:nvSpPr>
        <p:spPr bwMode="auto">
          <a:xfrm>
            <a:off x="115888" y="930275"/>
            <a:ext cx="6626225" cy="233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r>
              <a:rPr lang="en-US" altLang="ko-KR" sz="1400" b="1">
                <a:solidFill>
                  <a:srgbClr val="000000"/>
                </a:solidFill>
                <a:latin typeface="Arial" panose="020B0604020202020204" pitchFamily="34" charset="0"/>
                <a:ea typeface="BatangChe" pitchFamily="49" charset="-128"/>
                <a:cs typeface="Times New Roman" panose="02020603050405020304" pitchFamily="18" charset="0"/>
              </a:rPr>
              <a:t>7.0  OPTICAL SPECIFICATION</a:t>
            </a:r>
            <a:r>
              <a:rPr lang="en-US" altLang="ko-KR" sz="900">
                <a:solidFill>
                  <a:srgbClr val="000000"/>
                </a:solidFill>
                <a:latin typeface="Arial" panose="020B0604020202020204" pitchFamily="34" charset="0"/>
                <a:ea typeface="BatangChe" pitchFamily="49" charset="-128"/>
                <a:cs typeface="Times New Roman" panose="02020603050405020304" pitchFamily="18" charset="0"/>
              </a:rPr>
              <a:t>   </a:t>
            </a:r>
            <a:endParaRPr lang="en-US" altLang="ko-KR" b="1">
              <a:solidFill>
                <a:srgbClr val="000000"/>
              </a:solidFill>
              <a:latin typeface="Arial" panose="020B0604020202020204" pitchFamily="34" charset="0"/>
              <a:ea typeface="BatangChe" pitchFamily="49" charset="-128"/>
              <a:cs typeface="Times New Roman" panose="02020603050405020304" pitchFamily="18" charset="0"/>
            </a:endParaRPr>
          </a:p>
          <a:p>
            <a:pPr>
              <a:buClr>
                <a:srgbClr val="000000"/>
              </a:buClr>
              <a:buSzPct val="100000"/>
            </a:pPr>
            <a:r>
              <a:rPr lang="en-US" altLang="ko-KR" b="1">
                <a:solidFill>
                  <a:srgbClr val="000000"/>
                </a:solidFill>
                <a:latin typeface="Arial" panose="020B0604020202020204" pitchFamily="34" charset="0"/>
                <a:ea typeface="BatangChe" pitchFamily="49" charset="-128"/>
                <a:cs typeface="Times New Roman" panose="02020603050405020304" pitchFamily="18" charset="0"/>
              </a:rPr>
              <a:t>     7.</a:t>
            </a:r>
            <a:r>
              <a:rPr lang="en-US" altLang="zh-CN" b="1">
                <a:solidFill>
                  <a:srgbClr val="000000"/>
                </a:solidFill>
                <a:latin typeface="Arial" panose="020B0604020202020204" pitchFamily="34" charset="0"/>
                <a:ea typeface="BatangChe" pitchFamily="49" charset="-128"/>
                <a:cs typeface="Times New Roman" panose="02020603050405020304" pitchFamily="18" charset="0"/>
              </a:rPr>
              <a:t>0.</a:t>
            </a:r>
            <a:r>
              <a:rPr lang="en-US" altLang="ko-KR" b="1">
                <a:solidFill>
                  <a:srgbClr val="000000"/>
                </a:solidFill>
                <a:latin typeface="Arial" panose="020B0604020202020204" pitchFamily="34" charset="0"/>
                <a:ea typeface="BatangChe" pitchFamily="49" charset="-128"/>
                <a:cs typeface="Times New Roman" panose="02020603050405020304" pitchFamily="18" charset="0"/>
              </a:rPr>
              <a:t>1 Overview</a:t>
            </a:r>
            <a:endParaRPr lang="en-US" altLang="ko-KR">
              <a:solidFill>
                <a:srgbClr val="000000"/>
              </a:solidFill>
              <a:latin typeface="Arial" panose="020B0604020202020204" pitchFamily="34" charset="0"/>
              <a:ea typeface="BatangChe" pitchFamily="49" charset="-128"/>
              <a:cs typeface="Times New Roman" panose="02020603050405020304" pitchFamily="18" charset="0"/>
            </a:endParaRPr>
          </a:p>
          <a:p>
            <a:pPr algn="just"/>
            <a:r>
              <a:rPr lang="en-US" altLang="ko-KR">
                <a:solidFill>
                  <a:srgbClr val="000000"/>
                </a:solidFill>
                <a:latin typeface="Arial" panose="020B0604020202020204" pitchFamily="34" charset="0"/>
                <a:ea typeface="BatangChe" pitchFamily="49" charset="-128"/>
                <a:cs typeface="Times New Roman" panose="02020603050405020304" pitchFamily="18" charset="0"/>
              </a:rPr>
              <a:t> The test of view angle range shall be measured in a dark room (ambient luminance </a:t>
            </a:r>
            <a:r>
              <a:rPr lang="en-US" altLang="ko-KR">
                <a:solidFill>
                  <a:srgbClr val="000000"/>
                </a:solidFill>
                <a:latin typeface="Arial" panose="020B0604020202020204" pitchFamily="34" charset="0"/>
                <a:ea typeface="BatangChe" pitchFamily="49" charset="-128"/>
                <a:cs typeface="Times New Roman" panose="02020603050405020304" pitchFamily="18" charset="0"/>
                <a:sym typeface="Symbol" panose="05050102010706020507" pitchFamily="18" charset="2"/>
              </a:rPr>
              <a:t></a:t>
            </a:r>
            <a:r>
              <a:rPr lang="en-US" altLang="ko-KR">
                <a:solidFill>
                  <a:srgbClr val="000000"/>
                </a:solidFill>
                <a:latin typeface="Arial" panose="020B0604020202020204" pitchFamily="34" charset="0"/>
                <a:ea typeface="BatangChe" pitchFamily="49" charset="-128"/>
                <a:cs typeface="Times New Roman" panose="02020603050405020304" pitchFamily="18" charset="0"/>
              </a:rPr>
              <a:t> 1lux and</a:t>
            </a:r>
            <a:r>
              <a:rPr lang="en-US" altLang="ko-KR">
                <a:solidFill>
                  <a:srgbClr val="000000"/>
                </a:solidFill>
                <a:latin typeface="Arial" panose="020B0604020202020204" pitchFamily="34" charset="0"/>
                <a:ea typeface="BatangChe" pitchFamily="49" charset="-128"/>
                <a:cs typeface="Times New Roman" panose="02020603050405020304" pitchFamily="18" charset="0"/>
                <a:sym typeface="Symbol" panose="05050102010706020507" pitchFamily="18" charset="2"/>
              </a:rPr>
              <a:t> temperature = 25</a:t>
            </a:r>
            <a:r>
              <a:rPr lang="en-US" altLang="ko-KR">
                <a:solidFill>
                  <a:srgbClr val="000000"/>
                </a:solidFill>
                <a:latin typeface="Arial" panose="020B0604020202020204" pitchFamily="34" charset="0"/>
                <a:ea typeface="BatangChe" pitchFamily="49" charset="-128"/>
                <a:cs typeface="Times New Roman" panose="02020603050405020304" pitchFamily="18" charset="0"/>
              </a:rPr>
              <a:t>2</a:t>
            </a:r>
            <a:r>
              <a:rPr lang="en-US" altLang="ko-KR">
                <a:solidFill>
                  <a:srgbClr val="000000"/>
                </a:solidFill>
                <a:latin typeface="Arial" panose="020B0604020202020204" pitchFamily="34" charset="0"/>
                <a:ea typeface="BatangChe" pitchFamily="49" charset="-128"/>
                <a:cs typeface="Times New Roman" panose="02020603050405020304" pitchFamily="18" charset="0"/>
                <a:sym typeface="Symbol" panose="05050102010706020507" pitchFamily="18" charset="2"/>
              </a:rPr>
              <a:t>℃) with the equipment of Luminance meter system (Goniometer</a:t>
            </a:r>
            <a:r>
              <a:rPr lang="en-US" altLang="zh-CN">
                <a:solidFill>
                  <a:srgbClr val="000000"/>
                </a:solidFill>
                <a:latin typeface="Arial" panose="020B0604020202020204" pitchFamily="34" charset="0"/>
                <a:ea typeface="BatangChe" pitchFamily="49" charset="-128"/>
                <a:cs typeface="Times New Roman" panose="02020603050405020304" pitchFamily="18" charset="0"/>
                <a:sym typeface="Symbol" panose="05050102010706020507" pitchFamily="18" charset="2"/>
              </a:rPr>
              <a:t> </a:t>
            </a:r>
            <a:r>
              <a:rPr lang="en-US" altLang="ko-KR">
                <a:solidFill>
                  <a:srgbClr val="000000"/>
                </a:solidFill>
                <a:latin typeface="Arial" panose="020B0604020202020204" pitchFamily="34" charset="0"/>
                <a:ea typeface="BatangChe" pitchFamily="49" charset="-128"/>
                <a:cs typeface="Times New Roman" panose="02020603050405020304" pitchFamily="18" charset="0"/>
                <a:sym typeface="Symbol" panose="05050102010706020507" pitchFamily="18" charset="2"/>
              </a:rPr>
              <a:t>system and </a:t>
            </a:r>
            <a:r>
              <a:rPr lang="en-US" altLang="ko-KR">
                <a:latin typeface="Arial" panose="020B0604020202020204" pitchFamily="34" charset="0"/>
                <a:ea typeface="BatangChe" pitchFamily="49" charset="-128"/>
                <a:cs typeface="Times New Roman" panose="02020603050405020304" pitchFamily="18" charset="0"/>
              </a:rPr>
              <a:t>TOPCON </a:t>
            </a:r>
            <a:r>
              <a:rPr lang="en-US" altLang="ko-KR">
                <a:solidFill>
                  <a:srgbClr val="000000"/>
                </a:solidFill>
                <a:latin typeface="Arial" panose="020B0604020202020204" pitchFamily="34" charset="0"/>
                <a:ea typeface="BatangChe" pitchFamily="49" charset="-128"/>
                <a:cs typeface="Times New Roman" panose="02020603050405020304" pitchFamily="18" charset="0"/>
                <a:sym typeface="Symbol" panose="05050102010706020507" pitchFamily="18" charset="2"/>
              </a:rPr>
              <a:t>CS2000/CA310) and test unit shall be located at an approximate distance</a:t>
            </a:r>
            <a:r>
              <a:rPr lang="en-US" altLang="zh-CN">
                <a:solidFill>
                  <a:srgbClr val="000000"/>
                </a:solidFill>
                <a:latin typeface="Arial" panose="020B0604020202020204" pitchFamily="34" charset="0"/>
                <a:ea typeface="BatangChe" pitchFamily="49" charset="-128"/>
                <a:cs typeface="Times New Roman" panose="02020603050405020304" pitchFamily="18" charset="0"/>
                <a:sym typeface="Symbol" panose="05050102010706020507" pitchFamily="18" charset="2"/>
              </a:rPr>
              <a:t> </a:t>
            </a:r>
            <a:r>
              <a:rPr lang="en-US" altLang="ko-KR">
                <a:solidFill>
                  <a:srgbClr val="000000"/>
                </a:solidFill>
                <a:latin typeface="Arial" panose="020B0604020202020204" pitchFamily="34" charset="0"/>
                <a:ea typeface="BatangChe" pitchFamily="49" charset="-128"/>
                <a:cs typeface="Times New Roman" panose="02020603050405020304" pitchFamily="18" charset="0"/>
                <a:sym typeface="Symbol" panose="05050102010706020507" pitchFamily="18" charset="2"/>
              </a:rPr>
              <a:t>50cm from the LCD surface at a viewing angle of θ and Φ equal to 0</a:t>
            </a:r>
            <a:r>
              <a:rPr lang="en-US" altLang="ko-KR">
                <a:solidFill>
                  <a:srgbClr val="000000"/>
                </a:solidFill>
                <a:latin typeface="Arial" panose="020B0604020202020204" pitchFamily="34" charset="0"/>
                <a:ea typeface="BatangChe" pitchFamily="49" charset="-128"/>
                <a:cs typeface="Times New Roman" panose="02020603050405020304" pitchFamily="18" charset="0"/>
              </a:rPr>
              <a:t>. We refer to </a:t>
            </a:r>
            <a:r>
              <a:rPr lang="en-US" altLang="ko-KR">
                <a:solidFill>
                  <a:srgbClr val="000000"/>
                </a:solidFill>
                <a:latin typeface="Arial" panose="020B0604020202020204" pitchFamily="34" charset="0"/>
                <a:ea typeface="BatangChe" pitchFamily="49" charset="-128"/>
                <a:cs typeface="Times New Roman" panose="02020603050405020304" pitchFamily="18" charset="0"/>
                <a:sym typeface="Symbol" panose="05050102010706020507" pitchFamily="18" charset="2"/>
              </a:rPr>
              <a:t>θØ=0 (=θ3 ) as the 3 o’clock direction (the “right”), θ</a:t>
            </a:r>
            <a:r>
              <a:rPr lang="en-US" altLang="zh-CN">
                <a:solidFill>
                  <a:srgbClr val="000000"/>
                </a:solidFill>
                <a:latin typeface="Arial" panose="020B0604020202020204" pitchFamily="34" charset="0"/>
                <a:ea typeface="BatangChe" pitchFamily="49" charset="-128"/>
                <a:cs typeface="Times New Roman" panose="02020603050405020304" pitchFamily="18" charset="0"/>
                <a:sym typeface="Symbol" panose="05050102010706020507" pitchFamily="18" charset="2"/>
              </a:rPr>
              <a:t> </a:t>
            </a:r>
            <a:r>
              <a:rPr lang="en-US" altLang="ko-KR">
                <a:solidFill>
                  <a:srgbClr val="000000"/>
                </a:solidFill>
                <a:latin typeface="Arial" panose="020B0604020202020204" pitchFamily="34" charset="0"/>
                <a:ea typeface="BatangChe" pitchFamily="49" charset="-128"/>
                <a:cs typeface="Times New Roman" panose="02020603050405020304" pitchFamily="18" charset="0"/>
                <a:sym typeface="Symbol" panose="05050102010706020507" pitchFamily="18" charset="2"/>
              </a:rPr>
              <a:t>Ø=90 (= θ12 ) as the 12 o’clock direction (“upward”), θ</a:t>
            </a:r>
            <a:r>
              <a:rPr lang="en-US" altLang="zh-CN">
                <a:solidFill>
                  <a:srgbClr val="000000"/>
                </a:solidFill>
                <a:latin typeface="Arial" panose="020B0604020202020204" pitchFamily="34" charset="0"/>
                <a:ea typeface="BatangChe" pitchFamily="49" charset="-128"/>
                <a:cs typeface="Times New Roman" panose="02020603050405020304" pitchFamily="18" charset="0"/>
                <a:sym typeface="Symbol" panose="05050102010706020507" pitchFamily="18" charset="2"/>
              </a:rPr>
              <a:t> </a:t>
            </a:r>
            <a:r>
              <a:rPr lang="en-US" altLang="ko-KR">
                <a:solidFill>
                  <a:srgbClr val="000000"/>
                </a:solidFill>
                <a:latin typeface="Arial" panose="020B0604020202020204" pitchFamily="34" charset="0"/>
                <a:ea typeface="BatangChe" pitchFamily="49" charset="-128"/>
                <a:cs typeface="Times New Roman" panose="02020603050405020304" pitchFamily="18" charset="0"/>
                <a:sym typeface="Symbol" panose="05050102010706020507" pitchFamily="18" charset="2"/>
              </a:rPr>
              <a:t>Ø=180 (= θ9 ) as the 9 o’clock direction (“left”) and θ</a:t>
            </a:r>
            <a:r>
              <a:rPr lang="en-US" altLang="zh-CN">
                <a:solidFill>
                  <a:srgbClr val="000000"/>
                </a:solidFill>
                <a:latin typeface="Arial" panose="020B0604020202020204" pitchFamily="34" charset="0"/>
                <a:ea typeface="BatangChe" pitchFamily="49" charset="-128"/>
                <a:cs typeface="Times New Roman" panose="02020603050405020304" pitchFamily="18" charset="0"/>
                <a:sym typeface="Symbol" panose="05050102010706020507" pitchFamily="18" charset="2"/>
              </a:rPr>
              <a:t> </a:t>
            </a:r>
            <a:r>
              <a:rPr lang="en-US" altLang="ko-KR">
                <a:solidFill>
                  <a:srgbClr val="000000"/>
                </a:solidFill>
                <a:latin typeface="Arial" panose="020B0604020202020204" pitchFamily="34" charset="0"/>
                <a:ea typeface="BatangChe" pitchFamily="49" charset="-128"/>
                <a:cs typeface="Times New Roman" panose="02020603050405020304" pitchFamily="18" charset="0"/>
                <a:sym typeface="Symbol" panose="05050102010706020507" pitchFamily="18" charset="2"/>
              </a:rPr>
              <a:t>Ø=270(= θ6 ) as the 6 o’clock direction (“bottom”). While scanning θ</a:t>
            </a:r>
            <a:r>
              <a:rPr lang="en-US" altLang="zh-CN">
                <a:solidFill>
                  <a:srgbClr val="000000"/>
                </a:solidFill>
                <a:latin typeface="Arial" panose="020B0604020202020204" pitchFamily="34" charset="0"/>
                <a:ea typeface="BatangChe" pitchFamily="49" charset="-128"/>
                <a:cs typeface="Times New Roman" panose="02020603050405020304" pitchFamily="18" charset="0"/>
                <a:sym typeface="Symbol" panose="05050102010706020507" pitchFamily="18" charset="2"/>
              </a:rPr>
              <a:t> </a:t>
            </a:r>
            <a:r>
              <a:rPr lang="en-US" altLang="ko-KR">
                <a:solidFill>
                  <a:srgbClr val="000000"/>
                </a:solidFill>
                <a:latin typeface="Arial" panose="020B0604020202020204" pitchFamily="34" charset="0"/>
                <a:ea typeface="BatangChe" pitchFamily="49" charset="-128"/>
                <a:cs typeface="Times New Roman" panose="02020603050405020304" pitchFamily="18" charset="0"/>
                <a:sym typeface="Symbol" panose="05050102010706020507" pitchFamily="18" charset="2"/>
              </a:rPr>
              <a:t>and/or Ø, the center of the measuring spot on the Display surface shall stay fixed. The luminance, color and uniformity</a:t>
            </a:r>
            <a:r>
              <a:rPr lang="en-US" altLang="zh-CN">
                <a:solidFill>
                  <a:srgbClr val="000000"/>
                </a:solidFill>
                <a:latin typeface="Arial" panose="020B0604020202020204" pitchFamily="34" charset="0"/>
                <a:ea typeface="BatangChe" pitchFamily="49" charset="-128"/>
                <a:cs typeface="Times New Roman" panose="02020603050405020304" pitchFamily="18" charset="0"/>
                <a:sym typeface="Symbol" panose="05050102010706020507" pitchFamily="18" charset="2"/>
              </a:rPr>
              <a:t> </a:t>
            </a:r>
            <a:r>
              <a:rPr lang="en-US" altLang="ko-KR">
                <a:solidFill>
                  <a:srgbClr val="000000"/>
                </a:solidFill>
                <a:latin typeface="Arial" panose="020B0604020202020204" pitchFamily="34" charset="0"/>
                <a:ea typeface="BatangChe" pitchFamily="49" charset="-128"/>
                <a:cs typeface="Times New Roman" panose="02020603050405020304" pitchFamily="18" charset="0"/>
                <a:sym typeface="Symbol" panose="05050102010706020507" pitchFamily="18" charset="2"/>
              </a:rPr>
              <a:t>(etc) should be tested by CS2000/CA310. The  backlight should be operating for 10 minutes prior to measurement. VDD shall be </a:t>
            </a:r>
            <a:r>
              <a:rPr lang="en-US" altLang="ko-KR">
                <a:latin typeface="Arial" panose="020B0604020202020204" pitchFamily="34" charset="0"/>
                <a:ea typeface="BatangChe" pitchFamily="49" charset="-128"/>
                <a:cs typeface="Times New Roman" panose="02020603050405020304" pitchFamily="18" charset="0"/>
                <a:sym typeface="Symbol" panose="05050102010706020507" pitchFamily="18" charset="2"/>
              </a:rPr>
              <a:t>3.</a:t>
            </a:r>
            <a:r>
              <a:rPr lang="en-US" altLang="zh-CN">
                <a:latin typeface="Arial" panose="020B0604020202020204" pitchFamily="34" charset="0"/>
                <a:ea typeface="BatangChe" pitchFamily="49" charset="-128"/>
                <a:cs typeface="Times New Roman" panose="02020603050405020304" pitchFamily="18" charset="0"/>
                <a:sym typeface="Symbol" panose="05050102010706020507" pitchFamily="18" charset="2"/>
              </a:rPr>
              <a:t>3</a:t>
            </a:r>
            <a:r>
              <a:rPr lang="en-US" altLang="ko-KR">
                <a:latin typeface="Arial" panose="020B0604020202020204" pitchFamily="34" charset="0"/>
                <a:ea typeface="BatangChe" pitchFamily="49" charset="-128"/>
                <a:cs typeface="Times New Roman" panose="02020603050405020304" pitchFamily="18" charset="0"/>
                <a:sym typeface="Symbol" panose="05050102010706020507" pitchFamily="18" charset="2"/>
              </a:rPr>
              <a:t> ± 0.</a:t>
            </a:r>
            <a:r>
              <a:rPr lang="en-US" altLang="zh-CN">
                <a:latin typeface="Arial" panose="020B0604020202020204" pitchFamily="34" charset="0"/>
                <a:ea typeface="BatangChe" pitchFamily="49" charset="-128"/>
                <a:cs typeface="Times New Roman" panose="02020603050405020304" pitchFamily="18" charset="0"/>
                <a:sym typeface="Symbol" panose="05050102010706020507" pitchFamily="18" charset="2"/>
              </a:rPr>
              <a:t>3</a:t>
            </a:r>
            <a:r>
              <a:rPr lang="en-US" altLang="ko-KR">
                <a:latin typeface="Arial" panose="020B0604020202020204" pitchFamily="34" charset="0"/>
                <a:ea typeface="BatangChe" pitchFamily="49" charset="-128"/>
                <a:cs typeface="Times New Roman" panose="02020603050405020304" pitchFamily="18" charset="0"/>
                <a:sym typeface="Symbol" panose="05050102010706020507" pitchFamily="18" charset="2"/>
              </a:rPr>
              <a:t>V </a:t>
            </a:r>
            <a:r>
              <a:rPr lang="en-US" altLang="ko-KR">
                <a:solidFill>
                  <a:srgbClr val="000000"/>
                </a:solidFill>
                <a:latin typeface="Arial" panose="020B0604020202020204" pitchFamily="34" charset="0"/>
                <a:ea typeface="BatangChe" pitchFamily="49" charset="-128"/>
                <a:cs typeface="Times New Roman" panose="02020603050405020304" pitchFamily="18" charset="0"/>
                <a:sym typeface="Symbol" panose="05050102010706020507" pitchFamily="18" charset="2"/>
              </a:rPr>
              <a:t>at 25</a:t>
            </a:r>
            <a:r>
              <a:rPr lang="en-US" altLang="ko-KR">
                <a:solidFill>
                  <a:srgbClr val="000000"/>
                </a:solidFill>
                <a:latin typeface="Arial" panose="020B0604020202020204" pitchFamily="34" charset="0"/>
                <a:ea typeface="BatangChe" pitchFamily="49" charset="-128"/>
                <a:cs typeface="Times New Roman" panose="02020603050405020304" pitchFamily="18" charset="0"/>
              </a:rPr>
              <a:t>C.</a:t>
            </a:r>
            <a:r>
              <a:rPr lang="en-US" altLang="zh-CN">
                <a:solidFill>
                  <a:srgbClr val="000000"/>
                </a:solidFill>
                <a:latin typeface="Arial" panose="020B0604020202020204" pitchFamily="34" charset="0"/>
                <a:ea typeface="BatangChe" pitchFamily="49" charset="-128"/>
                <a:cs typeface="Times New Roman" panose="02020603050405020304" pitchFamily="18" charset="0"/>
              </a:rPr>
              <a:t> </a:t>
            </a:r>
            <a:r>
              <a:rPr lang="en-US" altLang="ko-KR">
                <a:solidFill>
                  <a:srgbClr val="000000"/>
                </a:solidFill>
                <a:latin typeface="Arial" panose="020B0604020202020204" pitchFamily="34" charset="0"/>
                <a:ea typeface="BatangChe" pitchFamily="49" charset="-128"/>
                <a:cs typeface="Times New Roman" panose="02020603050405020304" pitchFamily="18" charset="0"/>
              </a:rPr>
              <a:t>Optimum viewing angle direction is </a:t>
            </a:r>
            <a:r>
              <a:rPr lang="en-US" altLang="ko-KR">
                <a:solidFill>
                  <a:srgbClr val="000000"/>
                </a:solidFill>
                <a:latin typeface="Arial" panose="020B0604020202020204" pitchFamily="34" charset="0"/>
                <a:ea typeface="BatangChe" pitchFamily="49" charset="-128"/>
                <a:cs typeface="Times New Roman" panose="02020603050405020304" pitchFamily="18" charset="0"/>
                <a:sym typeface="Symbol" panose="05050102010706020507" pitchFamily="18" charset="2"/>
              </a:rPr>
              <a:t>6 ’clock</a:t>
            </a:r>
            <a:endParaRPr lang="en-US" altLang="ko-KR">
              <a:solidFill>
                <a:srgbClr val="000000"/>
              </a:solidFill>
              <a:latin typeface="Arial" panose="020B0604020202020204" pitchFamily="34" charset="0"/>
              <a:ea typeface="BatangChe" pitchFamily="49" charset="-128"/>
              <a:cs typeface="Times New Roman" panose="02020603050405020304" pitchFamily="18" charset="0"/>
              <a:sym typeface="Symbol" panose="05050102010706020507" pitchFamily="18" charset="2"/>
            </a:endParaRPr>
          </a:p>
        </p:txBody>
      </p:sp>
      <p:sp>
        <p:nvSpPr>
          <p:cNvPr id="26628" name="Text Box 323"/>
          <p:cNvSpPr txBox="1">
            <a:spLocks noChangeArrowheads="1"/>
          </p:cNvSpPr>
          <p:nvPr/>
        </p:nvSpPr>
        <p:spPr bwMode="auto">
          <a:xfrm>
            <a:off x="150813" y="3132138"/>
            <a:ext cx="65532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eaLnBrk="1" latinLnBrk="1" hangingPunct="1"/>
            <a:r>
              <a:rPr lang="en-US" altLang="ko-KR">
                <a:solidFill>
                  <a:srgbClr val="000000"/>
                </a:solidFill>
                <a:latin typeface="Arial" panose="020B0604020202020204" pitchFamily="34" charset="0"/>
                <a:sym typeface="Symbol" panose="05050102010706020507" pitchFamily="18" charset="2"/>
              </a:rPr>
              <a:t>&lt;</a:t>
            </a:r>
            <a:r>
              <a:rPr lang="en-US" altLang="ko-KR">
                <a:latin typeface="Arial" panose="020B0604020202020204" pitchFamily="34" charset="0"/>
                <a:sym typeface="Symbol" panose="05050102010706020507" pitchFamily="18" charset="2"/>
              </a:rPr>
              <a:t>Table 7. Optical Specifications</a:t>
            </a:r>
            <a:r>
              <a:rPr lang="en-US" altLang="ko-KR">
                <a:solidFill>
                  <a:srgbClr val="000000"/>
                </a:solidFill>
                <a:latin typeface="Arial" panose="020B0604020202020204" pitchFamily="34" charset="0"/>
                <a:sym typeface="Symbol" panose="05050102010706020507" pitchFamily="18" charset="2"/>
              </a:rPr>
              <a:t>&gt;</a:t>
            </a:r>
            <a:endParaRPr lang="en-US" altLang="ko-KR">
              <a:latin typeface="Arial" panose="020B0604020202020204" pitchFamily="34" charset="0"/>
            </a:endParaRPr>
          </a:p>
        </p:txBody>
      </p:sp>
      <p:graphicFrame>
        <p:nvGraphicFramePr>
          <p:cNvPr id="13283" name="Group 995"/>
          <p:cNvGraphicFramePr>
            <a:graphicFrameLocks noGrp="1"/>
          </p:cNvGraphicFramePr>
          <p:nvPr/>
        </p:nvGraphicFramePr>
        <p:xfrm>
          <a:off x="260350" y="3406775"/>
          <a:ext cx="6337300" cy="3357565"/>
        </p:xfrm>
        <a:graphic>
          <a:graphicData uri="http://schemas.openxmlformats.org/drawingml/2006/table">
            <a:tbl>
              <a:tblPr/>
              <a:tblGrid>
                <a:gridCol w="1008063"/>
                <a:gridCol w="792162"/>
                <a:gridCol w="792163"/>
                <a:gridCol w="744537"/>
                <a:gridCol w="584200"/>
                <a:gridCol w="582613"/>
                <a:gridCol w="584200"/>
                <a:gridCol w="582612"/>
                <a:gridCol w="666750"/>
              </a:tblGrid>
              <a:tr h="320675">
                <a:tc grid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1" i="0" u="none" strike="noStrike" cap="none" normalizeH="0" baseline="0">
                          <a:ln>
                            <a:noFill/>
                          </a:ln>
                          <a:solidFill>
                            <a:srgbClr val="000080"/>
                          </a:solidFill>
                          <a:effectLst/>
                          <a:latin typeface="Arial" panose="020B0604020202020204" pitchFamily="34" charset="0"/>
                          <a:ea typeface="Dotum" pitchFamily="34" charset="-127"/>
                          <a:cs typeface="Times New Roman" panose="02020603050405020304" pitchFamily="18" charset="0"/>
                        </a:rPr>
                        <a:t>Parameter</a:t>
                      </a:r>
                      <a:endParaRPr kumimoji="1" lang="en-US" altLang="ko-KR" sz="1200" b="1"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h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1" i="0" u="none" strike="noStrike" cap="none" normalizeH="0" baseline="0">
                          <a:ln>
                            <a:noFill/>
                          </a:ln>
                          <a:solidFill>
                            <a:srgbClr val="000080"/>
                          </a:solidFill>
                          <a:effectLst/>
                          <a:latin typeface="Arial" panose="020B0604020202020204" pitchFamily="34" charset="0"/>
                          <a:ea typeface="Dotum" pitchFamily="34" charset="-127"/>
                          <a:cs typeface="Times New Roman" panose="02020603050405020304" pitchFamily="18" charset="0"/>
                        </a:rPr>
                        <a:t>Symbol</a:t>
                      </a:r>
                      <a:endParaRPr kumimoji="1" lang="en-US" altLang="ko-KR" sz="1200" b="1"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1" i="0" u="none" strike="noStrike" cap="none" normalizeH="0" baseline="0">
                          <a:ln>
                            <a:noFill/>
                          </a:ln>
                          <a:solidFill>
                            <a:srgbClr val="000080"/>
                          </a:solidFill>
                          <a:effectLst/>
                          <a:latin typeface="Arial" panose="020B0604020202020204" pitchFamily="34" charset="0"/>
                          <a:ea typeface="Dotum" pitchFamily="34" charset="-127"/>
                          <a:cs typeface="Times New Roman" panose="02020603050405020304" pitchFamily="18" charset="0"/>
                        </a:rPr>
                        <a:t>Condition</a:t>
                      </a:r>
                      <a:endParaRPr kumimoji="1" lang="en-US" altLang="ko-KR" sz="1200" b="1"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1" i="0" u="none" strike="noStrike" cap="none" normalizeH="0" baseline="0">
                          <a:ln>
                            <a:noFill/>
                          </a:ln>
                          <a:solidFill>
                            <a:srgbClr val="000080"/>
                          </a:solidFill>
                          <a:effectLst/>
                          <a:latin typeface="Arial" panose="020B0604020202020204" pitchFamily="34" charset="0"/>
                          <a:ea typeface="Dotum" pitchFamily="34" charset="-127"/>
                          <a:cs typeface="Times New Roman" panose="02020603050405020304" pitchFamily="18" charset="0"/>
                        </a:rPr>
                        <a:t>Min.</a:t>
                      </a:r>
                      <a:endParaRPr kumimoji="1" lang="en-US" altLang="ko-KR" sz="1200" b="1"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1" i="0" u="none" strike="noStrike" cap="none" normalizeH="0" baseline="0">
                          <a:ln>
                            <a:noFill/>
                          </a:ln>
                          <a:solidFill>
                            <a:srgbClr val="000080"/>
                          </a:solidFill>
                          <a:effectLst/>
                          <a:latin typeface="Arial" panose="020B0604020202020204" pitchFamily="34" charset="0"/>
                          <a:ea typeface="Dotum" pitchFamily="34" charset="-127"/>
                          <a:cs typeface="Times New Roman" panose="02020603050405020304" pitchFamily="18" charset="0"/>
                        </a:rPr>
                        <a:t>  Typ.</a:t>
                      </a:r>
                      <a:endParaRPr kumimoji="1" lang="en-US" altLang="ko-KR" sz="1200" b="1"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1" i="0" u="none" strike="noStrike" cap="none" normalizeH="0" baseline="0">
                          <a:ln>
                            <a:noFill/>
                          </a:ln>
                          <a:solidFill>
                            <a:srgbClr val="000080"/>
                          </a:solidFill>
                          <a:effectLst/>
                          <a:latin typeface="Arial" panose="020B0604020202020204" pitchFamily="34" charset="0"/>
                          <a:ea typeface="Dotum" pitchFamily="34" charset="-127"/>
                          <a:cs typeface="Times New Roman" panose="02020603050405020304" pitchFamily="18" charset="0"/>
                        </a:rPr>
                        <a:t>Max.</a:t>
                      </a:r>
                      <a:endParaRPr kumimoji="1" lang="en-US" altLang="ko-KR" sz="1200" b="1"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1" i="0" u="none" strike="noStrike" cap="none" normalizeH="0" baseline="0">
                          <a:ln>
                            <a:noFill/>
                          </a:ln>
                          <a:solidFill>
                            <a:srgbClr val="000080"/>
                          </a:solidFill>
                          <a:effectLst/>
                          <a:latin typeface="Arial" panose="020B0604020202020204" pitchFamily="34" charset="0"/>
                          <a:ea typeface="Dotum" pitchFamily="34" charset="-127"/>
                          <a:cs typeface="Times New Roman" panose="02020603050405020304" pitchFamily="18" charset="0"/>
                        </a:rPr>
                        <a:t> Unit</a:t>
                      </a:r>
                      <a:endParaRPr kumimoji="1" lang="en-US" altLang="ko-KR" sz="1200" b="1"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1" i="0" u="none" strike="noStrike" cap="none" normalizeH="0" baseline="0">
                          <a:ln>
                            <a:noFill/>
                          </a:ln>
                          <a:solidFill>
                            <a:srgbClr val="000080"/>
                          </a:solidFill>
                          <a:effectLst/>
                          <a:latin typeface="Arial" panose="020B0604020202020204" pitchFamily="34" charset="0"/>
                          <a:ea typeface="Dotum" pitchFamily="34" charset="-127"/>
                          <a:cs typeface="Times New Roman" panose="02020603050405020304" pitchFamily="18" charset="0"/>
                        </a:rPr>
                        <a:t>Remark</a:t>
                      </a:r>
                      <a:endParaRPr kumimoji="1" lang="en-US" altLang="ko-KR" sz="1200" b="1"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296863">
                <a:tc rowSpan="4">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rPr>
                        <a:t>Viewing Angle range</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rPr>
                        <a:t>Horizontal</a:t>
                      </a:r>
                      <a:endPar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rPr>
                        <a:t>Θ</a:t>
                      </a:r>
                      <a:r>
                        <a:rPr kumimoji="1" lang="en-US" altLang="ko-KR" sz="1200" b="0" i="0" u="none" strike="noStrike" cap="none" normalizeH="0" baseline="-3000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3</a:t>
                      </a:r>
                      <a:endPar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4">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rPr>
                        <a:t>CR &gt; 10</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rPr>
                        <a:t>80</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85</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rPr>
                        <a:t>-</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rPr>
                        <a:t>Deg.</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4">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rPr>
                        <a:t>Note 1</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6863">
                <a:tc vMerge="1">
                  <a:tcPr/>
                </a:tc>
                <a:tc v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rPr>
                        <a:t>Θ</a:t>
                      </a:r>
                      <a:r>
                        <a:rPr kumimoji="1" lang="en-US" altLang="ko-KR" sz="1200" b="0" i="0" u="none" strike="noStrike" cap="none" normalizeH="0" baseline="-3000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9</a:t>
                      </a:r>
                      <a:endPar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rPr>
                        <a:t>80</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85</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rPr>
                        <a:t>-</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rPr>
                        <a:t>Deg.</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r>
              <a:tr h="296863">
                <a:tc vMerge="1">
                  <a:tcPr/>
                </a:tc>
                <a:tc row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rPr>
                        <a:t>Vertical</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rPr>
                        <a:t>Θ</a:t>
                      </a:r>
                      <a:r>
                        <a:rPr kumimoji="1" lang="en-US" altLang="ko-KR" sz="1200" b="0" i="0" u="none" strike="noStrike" cap="none" normalizeH="0" baseline="-3000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12</a:t>
                      </a:r>
                      <a:endPar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rPr>
                        <a:t>80</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85</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rPr>
                        <a:t>-</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rPr>
                        <a:t>Deg.</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r>
              <a:tr h="298450">
                <a:tc vMerge="1">
                  <a:tcPr/>
                </a:tc>
                <a:tc v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rPr>
                        <a:t>Θ</a:t>
                      </a:r>
                      <a:r>
                        <a:rPr kumimoji="1" lang="en-US" altLang="ko-KR" sz="1200" b="0" i="0" u="none" strike="noStrike" cap="none" normalizeH="0" baseline="-3000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6</a:t>
                      </a:r>
                      <a:endPar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rPr>
                        <a:t>80</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85</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rPr>
                        <a:t>-</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rPr>
                        <a:t>Deg.</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r>
              <a:tr h="298450">
                <a:tc grid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Luminance Contrast ratio</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0" marR="0" marT="0" marB="0"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CR</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rPr>
                        <a:t>Θ = 0</a:t>
                      </a:r>
                      <a:r>
                        <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sym typeface="Symbol" panose="05050102010706020507" pitchFamily="18" charset="2"/>
                        </a:rPr>
                        <a:t></a:t>
                      </a:r>
                      <a:endPar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sym typeface="Symbol" panose="05050102010706020507" pitchFamily="18" charset="2"/>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rPr>
                        <a:t>600</a:t>
                      </a:r>
                      <a:endPar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rPr>
                        <a:t>800</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rPr>
                        <a:t>-</a:t>
                      </a:r>
                      <a:endPar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endParaRPr kumimoji="1" lang="zh-CN" altLang="en-US" sz="1200" b="0" i="0" u="none" strike="noStrike" cap="none" normalizeH="0" baseline="0">
                        <a:ln>
                          <a:noFill/>
                        </a:ln>
                        <a:solidFill>
                          <a:schemeClr val="tx1"/>
                        </a:solidFill>
                        <a:effectLst/>
                        <a:latin typeface="Arial" panose="020B0604020202020204" pitchFamily="34" charset="0"/>
                        <a:ea typeface="Gulim" pitchFamily="34" charset="-127"/>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rPr>
                        <a:t>Note 2</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8450">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Color Gamut</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NTSC</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CIE1931</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rPr>
                        <a:t>Θ = 0</a:t>
                      </a:r>
                      <a:r>
                        <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sym typeface="Symbol" panose="05050102010706020507" pitchFamily="18" charset="2"/>
                        </a:rPr>
                        <a:t></a:t>
                      </a:r>
                      <a:endPar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sym typeface="Symbol" panose="05050102010706020507" pitchFamily="18" charset="2"/>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rPr>
                        <a:t>68</a:t>
                      </a:r>
                      <a:endPar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rPr>
                        <a:t>72</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rPr>
                        <a:t>-</a:t>
                      </a:r>
                      <a:endPar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rPr>
                        <a:t>%</a:t>
                      </a:r>
                      <a:endParaRPr kumimoji="1" lang="zh-CN" altLang="en-US" sz="1200" b="0" i="0" u="none" strike="noStrike" cap="none" normalizeH="0" baseline="0">
                        <a:ln>
                          <a:noFill/>
                        </a:ln>
                        <a:solidFill>
                          <a:schemeClr val="tx1"/>
                        </a:solidFill>
                        <a:effectLst/>
                        <a:latin typeface="Arial" panose="020B0604020202020204" pitchFamily="34" charset="0"/>
                        <a:ea typeface="Gulim" pitchFamily="34" charset="-127"/>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3">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rPr>
                        <a:t>Note 5</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8450">
                <a:tc row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rPr>
                        <a:t>Reproduction</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rPr>
                        <a:t>of color</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rPr>
                        <a:t>White</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rPr>
                        <a:t>Wx</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rPr>
                        <a:t>Θ = 0</a:t>
                      </a:r>
                      <a:r>
                        <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sym typeface="Symbol" panose="05050102010706020507" pitchFamily="18" charset="2"/>
                        </a:rPr>
                        <a:t></a:t>
                      </a:r>
                      <a:endPar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sym typeface="Symbol" panose="05050102010706020507" pitchFamily="18" charset="2"/>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rPr>
                        <a:t>Typ</a:t>
                      </a:r>
                      <a:endPar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endParaRPr>
                    </a:p>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rPr>
                        <a:t>-0.0</a:t>
                      </a:r>
                      <a:r>
                        <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rPr>
                        <a:t>3</a:t>
                      </a:r>
                      <a:endPar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rPr>
                        <a:t>0.313</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rPr>
                        <a:t>Typ</a:t>
                      </a:r>
                      <a:endPar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endParaRPr>
                    </a:p>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rPr>
                        <a:t>+0.0</a:t>
                      </a:r>
                      <a:r>
                        <a:rPr kumimoji="1" lang="en-US" altLang="zh-CN" sz="1200" b="0" i="0" u="none" strike="noStrike" cap="none" normalizeH="0" baseline="0">
                          <a:ln>
                            <a:noFill/>
                          </a:ln>
                          <a:solidFill>
                            <a:schemeClr val="tx1"/>
                          </a:solidFill>
                          <a:effectLst/>
                          <a:latin typeface="Arial" panose="020B0604020202020204" pitchFamily="34" charset="0"/>
                          <a:ea typeface="Gulim" pitchFamily="34" charset="-127"/>
                        </a:rPr>
                        <a:t>3</a:t>
                      </a:r>
                      <a:endPar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endParaRPr kumimoji="1" lang="zh-CN" altLang="en-US" sz="1200" b="0" i="0" u="none" strike="noStrike" cap="none" normalizeH="0" baseline="0">
                        <a:ln>
                          <a:noFill/>
                        </a:ln>
                        <a:solidFill>
                          <a:schemeClr val="tx1"/>
                        </a:solidFill>
                        <a:effectLst/>
                        <a:latin typeface="Arial" panose="020B0604020202020204" pitchFamily="34" charset="0"/>
                        <a:ea typeface="Gulim" pitchFamily="34" charset="-127"/>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r>
              <a:tr h="357188">
                <a:tc vMerge="1">
                  <a:tcPr/>
                </a:tc>
                <a:tc v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a:ln>
                            <a:noFill/>
                          </a:ln>
                          <a:solidFill>
                            <a:schemeClr val="tx1"/>
                          </a:solidFill>
                          <a:effectLst/>
                          <a:latin typeface="Arial Unicode MS" panose="020B0604020202020204" charset="-122"/>
                          <a:ea typeface="Arial Unicode MS" panose="020B0604020202020204" charset="-122"/>
                          <a:cs typeface="Arial Unicode MS" panose="020B0604020202020204" charset="-122"/>
                        </a:rPr>
                        <a:t>Wy</a:t>
                      </a:r>
                      <a:endParaRPr kumimoji="1" lang="en-US" altLang="ko-KR" sz="1200" b="0" i="0" u="none" strike="noStrike" cap="none" normalizeH="0" baseline="0">
                        <a:ln>
                          <a:noFill/>
                        </a:ln>
                        <a:solidFill>
                          <a:schemeClr val="tx1"/>
                        </a:solidFill>
                        <a:effectLst/>
                        <a:latin typeface="Arial" panose="020B0604020202020204" pitchFamily="34" charset="0"/>
                        <a:ea typeface="BatangChe" panose="02030609000101010101" pitchFamily="49"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v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rPr>
                        <a:t>0.329</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endParaRPr kumimoji="1" lang="zh-CN" altLang="en-US" sz="1200" b="0" i="0" u="none" strike="noStrike" cap="none" normalizeH="0" baseline="0">
                        <a:ln>
                          <a:noFill/>
                        </a:ln>
                        <a:solidFill>
                          <a:schemeClr val="tx1"/>
                        </a:solidFill>
                        <a:effectLst/>
                        <a:latin typeface="Arial" panose="020B0604020202020204" pitchFamily="34" charset="0"/>
                        <a:ea typeface="Gulim" pitchFamily="34" charset="-127"/>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r>
              <a:tr h="595313">
                <a:tc grid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rPr>
                        <a:t>Response</a:t>
                      </a:r>
                      <a:r>
                        <a:rPr kumimoji="1" lang="en-US" altLang="ko-KR"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 </a:t>
                      </a:r>
                      <a:r>
                        <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rPr>
                        <a:t>Time</a:t>
                      </a:r>
                      <a:endParaRPr kumimoji="1" lang="en-US" altLang="ko-KR" sz="1200" b="0" i="0" u="none" strike="noStrike" cap="none" normalizeH="0" baseline="0">
                        <a:ln>
                          <a:noFill/>
                        </a:ln>
                        <a:solidFill>
                          <a:schemeClr val="tx1"/>
                        </a:solidFill>
                        <a:effectLst/>
                        <a:latin typeface="Arial" panose="020B0604020202020204" pitchFamily="34" charset="0"/>
                        <a:ea typeface="Gulim" pitchFamily="34" charset="-127"/>
                      </a:endParaRPr>
                    </a:p>
                  </a:txBody>
                  <a:tcPr marL="0" marR="0" marT="0" marB="0"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rPr>
                        <a:t>Tr+Td</a:t>
                      </a:r>
                      <a:endParaRPr kumimoji="1" lang="en-US" altLang="ko-KR" sz="1200" b="0" i="0" u="none" strike="noStrike" cap="none" normalizeH="0" baseline="-30000">
                        <a:ln>
                          <a:noFill/>
                        </a:ln>
                        <a:solidFill>
                          <a:srgbClr val="000000"/>
                        </a:solidFill>
                        <a:effectLst/>
                        <a:latin typeface="Arial" panose="020B0604020202020204" pitchFamily="34" charset="0"/>
                        <a:ea typeface="BatangChe" panose="02030609000101010101" pitchFamily="49"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rPr>
                        <a:t>Ta= 25</a:t>
                      </a:r>
                      <a:r>
                        <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sym typeface="Symbol" panose="05050102010706020507" pitchFamily="18" charset="2"/>
                        </a:rPr>
                        <a:t></a:t>
                      </a:r>
                      <a:r>
                        <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rPr>
                        <a:t> C</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sym typeface="Symbol" panose="05050102010706020507" pitchFamily="18" charset="2"/>
                      </a:endParaRPr>
                    </a:p>
                    <a:p>
                      <a:pPr marL="0" marR="0" lvl="0" indent="0" algn="ctr" defTabSz="914400" rtl="0" eaLnBrk="0" fontAlgn="base" latinLnBrk="0" hangingPunct="0">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sym typeface="Symbol" panose="05050102010706020507" pitchFamily="18" charset="2"/>
                        </a:rPr>
                        <a:t>Θ = 0</a:t>
                      </a:r>
                      <a:endParaRPr kumimoji="1" lang="en-US" altLang="ko-KR" sz="1200" b="0" i="0" u="none" strike="noStrike" cap="none" normalizeH="0" baseline="0">
                        <a:ln>
                          <a:noFill/>
                        </a:ln>
                        <a:solidFill>
                          <a:srgbClr val="000000"/>
                        </a:solidFill>
                        <a:effectLst/>
                        <a:latin typeface="Arial" panose="020B0604020202020204" pitchFamily="34" charset="0"/>
                        <a:ea typeface="Dotum" pitchFamily="34" charset="-127"/>
                        <a:cs typeface="Times New Roman" panose="02020603050405020304" pitchFamily="18" charset="0"/>
                        <a:sym typeface="Symbol" panose="05050102010706020507" pitchFamily="18" charset="2"/>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20000"/>
                        </a:spcBef>
                        <a:spcAft>
                          <a:spcPct val="0"/>
                        </a:spcAft>
                        <a:buClrTx/>
                        <a:buSzTx/>
                        <a:buFontTx/>
                        <a:buNone/>
                      </a:pPr>
                      <a:r>
                        <a:rPr kumimoji="1" lang="en-US" altLang="ko-KR" sz="1200" b="0" i="0" u="none" strike="noStrike" cap="none" normalizeH="0" baseline="0">
                          <a:ln>
                            <a:noFill/>
                          </a:ln>
                          <a:solidFill>
                            <a:srgbClr val="BFBFBF"/>
                          </a:solidFill>
                          <a:effectLst/>
                          <a:latin typeface="Arial" panose="020B0604020202020204" pitchFamily="34" charset="0"/>
                          <a:ea typeface="Gulim" pitchFamily="34" charset="-127"/>
                        </a:rPr>
                        <a:t>-</a:t>
                      </a:r>
                      <a:endParaRPr kumimoji="1" lang="en-US" altLang="ko-KR" sz="1200" b="0" i="0" u="none" strike="noStrike" cap="none" normalizeH="0" baseline="0">
                        <a:ln>
                          <a:noFill/>
                        </a:ln>
                        <a:solidFill>
                          <a:srgbClr val="BFBFBF"/>
                        </a:solidFill>
                        <a:effectLst/>
                        <a:latin typeface="Arial" panose="020B0604020202020204" pitchFamily="34" charset="0"/>
                        <a:ea typeface="Gulim" pitchFamily="34" charset="-127"/>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rPr>
                        <a:t>30</a:t>
                      </a:r>
                      <a:endParaRPr kumimoji="1" lang="zh-CN" altLang="en-US"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rPr>
                        <a:t>35</a:t>
                      </a:r>
                      <a:endParaRPr kumimoji="1" lang="zh-CN" altLang="en-US"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rPr>
                        <a:t>ms</a:t>
                      </a:r>
                      <a:endPar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rPr>
                        <a:t>Note 6</a:t>
                      </a:r>
                      <a:endParaRPr kumimoji="1" lang="en-US" altLang="zh-CN" sz="1200" b="0" i="0" u="none" strike="noStrike" cap="none" normalizeH="0" baseline="0">
                        <a:ln>
                          <a:noFill/>
                        </a:ln>
                        <a:solidFill>
                          <a:schemeClr val="tx1"/>
                        </a:solidFill>
                        <a:effectLst/>
                        <a:latin typeface="Arial" panose="020B0604020202020204" pitchFamily="34" charset="0"/>
                        <a:ea typeface="Dotum" pitchFamily="34" charset="-127"/>
                        <a:cs typeface="Times New Roman" panose="02020603050405020304" pitchFamily="18" charset="0"/>
                      </a:endParaRPr>
                    </a:p>
                  </a:txBody>
                  <a:tcPr marL="0" marR="0" marT="0" marB="0"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矩形 5"/>
          <p:cNvSpPr>
            <a:spLocks noChangeArrowheads="1"/>
          </p:cNvSpPr>
          <p:nvPr/>
        </p:nvSpPr>
        <p:spPr bwMode="auto">
          <a:xfrm>
            <a:off x="2420938" y="5148263"/>
            <a:ext cx="3240087" cy="287337"/>
          </a:xfrm>
          <a:prstGeom prst="rect">
            <a:avLst/>
          </a:prstGeom>
          <a:solidFill>
            <a:srgbClr val="FFFF00"/>
          </a:solidFill>
          <a:ln w="9525" algn="ctr">
            <a:solidFill>
              <a:schemeClr val="bg1"/>
            </a:solidFill>
            <a:round/>
          </a:ln>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27651" name="矩形 1"/>
          <p:cNvSpPr>
            <a:spLocks noChangeArrowheads="1"/>
          </p:cNvSpPr>
          <p:nvPr/>
        </p:nvSpPr>
        <p:spPr bwMode="auto">
          <a:xfrm>
            <a:off x="5683250" y="4381500"/>
            <a:ext cx="623888" cy="287338"/>
          </a:xfrm>
          <a:prstGeom prst="rect">
            <a:avLst/>
          </a:prstGeom>
          <a:solidFill>
            <a:srgbClr val="FFFF00"/>
          </a:solidFill>
          <a:ln w="9525" algn="ctr">
            <a:solidFill>
              <a:schemeClr val="bg1"/>
            </a:solidFill>
            <a:round/>
          </a:ln>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endParaRPr lang="zh-CN" altLang="en-US"/>
          </a:p>
        </p:txBody>
      </p:sp>
      <p:sp>
        <p:nvSpPr>
          <p:cNvPr id="27652"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fld id="{6B7BDBF5-3715-49FA-A86E-5DC34BB9AE1A}" type="slidenum">
              <a:rPr lang="en-US" altLang="ko-KR">
                <a:latin typeface="Arial" panose="020B0604020202020204" pitchFamily="34" charset="0"/>
              </a:rPr>
            </a:fld>
            <a:endParaRPr lang="en-US" altLang="ko-KR">
              <a:latin typeface="Arial" panose="020B0604020202020204" pitchFamily="34" charset="0"/>
            </a:endParaRPr>
          </a:p>
        </p:txBody>
      </p:sp>
      <p:sp>
        <p:nvSpPr>
          <p:cNvPr id="27653" name="Rectangle 33"/>
          <p:cNvSpPr>
            <a:spLocks noChangeArrowheads="1"/>
          </p:cNvSpPr>
          <p:nvPr/>
        </p:nvSpPr>
        <p:spPr bwMode="auto">
          <a:xfrm>
            <a:off x="285750" y="1709738"/>
            <a:ext cx="6167438" cy="56308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342900" indent="-342900">
              <a:tabLst>
                <a:tab pos="1346200" algn="l"/>
              </a:tabLst>
              <a:defRPr kumimoji="1" sz="1200">
                <a:solidFill>
                  <a:schemeClr val="tx1"/>
                </a:solidFill>
                <a:latin typeface="Gulim" pitchFamily="34" charset="-127"/>
                <a:ea typeface="Gulim" pitchFamily="34" charset="-127"/>
              </a:defRPr>
            </a:lvl1pPr>
            <a:lvl2pPr marL="742950" indent="-285750">
              <a:tabLst>
                <a:tab pos="1346200" algn="l"/>
              </a:tabLst>
              <a:defRPr kumimoji="1" sz="1200">
                <a:solidFill>
                  <a:schemeClr val="tx1"/>
                </a:solidFill>
                <a:latin typeface="Gulim" pitchFamily="34" charset="-127"/>
                <a:ea typeface="Gulim" pitchFamily="34" charset="-127"/>
              </a:defRPr>
            </a:lvl2pPr>
            <a:lvl3pPr marL="1143000" indent="-228600">
              <a:tabLst>
                <a:tab pos="1346200" algn="l"/>
              </a:tabLst>
              <a:defRPr kumimoji="1" sz="1200">
                <a:solidFill>
                  <a:schemeClr val="tx1"/>
                </a:solidFill>
                <a:latin typeface="Gulim" pitchFamily="34" charset="-127"/>
                <a:ea typeface="Gulim" pitchFamily="34" charset="-127"/>
              </a:defRPr>
            </a:lvl3pPr>
            <a:lvl4pPr marL="1600200" indent="-228600">
              <a:tabLst>
                <a:tab pos="1346200" algn="l"/>
              </a:tabLst>
              <a:defRPr kumimoji="1" sz="1200">
                <a:solidFill>
                  <a:schemeClr val="tx1"/>
                </a:solidFill>
                <a:latin typeface="Gulim" pitchFamily="34" charset="-127"/>
                <a:ea typeface="Gulim" pitchFamily="34" charset="-127"/>
              </a:defRPr>
            </a:lvl4pPr>
            <a:lvl5pPr marL="2057400" indent="-228600">
              <a:tabLst>
                <a:tab pos="1346200" algn="l"/>
              </a:tabLst>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tabLst>
                <a:tab pos="1346200" algn="l"/>
              </a:tabLs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tabLst>
                <a:tab pos="1346200" algn="l"/>
              </a:tabLs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tabLst>
                <a:tab pos="1346200" algn="l"/>
              </a:tabLs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tabLst>
                <a:tab pos="1346200" algn="l"/>
              </a:tabLst>
              <a:defRPr kumimoji="1" sz="1200">
                <a:solidFill>
                  <a:schemeClr val="tx1"/>
                </a:solidFill>
                <a:latin typeface="Gulim" pitchFamily="34" charset="-127"/>
                <a:ea typeface="Gulim" pitchFamily="34" charset="-127"/>
              </a:defRPr>
            </a:lvl9pPr>
          </a:lstStyle>
          <a:p>
            <a:pPr eaLnBrk="1" latinLnBrk="1" hangingPunct="1"/>
            <a:r>
              <a:rPr lang="en-US" altLang="ko-KR">
                <a:solidFill>
                  <a:srgbClr val="000000"/>
                </a:solidFill>
                <a:latin typeface="Arial" panose="020B0604020202020204" pitchFamily="34" charset="0"/>
                <a:ea typeface="BatangChe" pitchFamily="49" charset="-128"/>
                <a:cs typeface="Times New Roman" panose="02020603050405020304" pitchFamily="18" charset="0"/>
              </a:rPr>
              <a:t>Notes : </a:t>
            </a:r>
            <a:r>
              <a:rPr lang="en-US" altLang="ko-KR">
                <a:latin typeface="Arial" panose="020B0604020202020204" pitchFamily="34" charset="0"/>
                <a:ea typeface="BatangChe" pitchFamily="49" charset="-128"/>
                <a:cs typeface="Times New Roman" panose="02020603050405020304" pitchFamily="18" charset="0"/>
              </a:rPr>
              <a:t>1. Viewing angle is the  angle at which the contrast ratio is greater than 10. The</a:t>
            </a:r>
            <a:r>
              <a:rPr lang="en-US" altLang="zh-CN">
                <a:latin typeface="Arial" panose="020B0604020202020204" pitchFamily="34" charset="0"/>
                <a:ea typeface="BatangChe" pitchFamily="49" charset="-128"/>
                <a:cs typeface="Times New Roman" panose="02020603050405020304" pitchFamily="18" charset="0"/>
              </a:rPr>
              <a:t> </a:t>
            </a:r>
            <a:endParaRPr lang="en-US" altLang="zh-CN">
              <a:latin typeface="Arial" panose="020B0604020202020204" pitchFamily="34" charset="0"/>
              <a:ea typeface="BatangChe" pitchFamily="49" charset="-128"/>
              <a:cs typeface="Times New Roman" panose="02020603050405020304" pitchFamily="18" charset="0"/>
            </a:endParaRPr>
          </a:p>
          <a:p>
            <a:pPr eaLnBrk="1" latinLnBrk="1" hangingPunct="1"/>
            <a:r>
              <a:rPr lang="en-US" altLang="zh-CN">
                <a:latin typeface="Arial" panose="020B0604020202020204" pitchFamily="34" charset="0"/>
                <a:ea typeface="BatangChe" pitchFamily="49" charset="-128"/>
                <a:cs typeface="Times New Roman" panose="02020603050405020304" pitchFamily="18" charset="0"/>
              </a:rPr>
              <a:t>                </a:t>
            </a:r>
            <a:r>
              <a:rPr lang="en-US" altLang="ko-KR">
                <a:latin typeface="Arial" panose="020B0604020202020204" pitchFamily="34" charset="0"/>
                <a:ea typeface="BatangChe" pitchFamily="49" charset="-128"/>
                <a:cs typeface="Times New Roman" panose="02020603050405020304" pitchFamily="18" charset="0"/>
              </a:rPr>
              <a:t>viewing</a:t>
            </a:r>
            <a:r>
              <a:rPr lang="en-US" altLang="zh-CN">
                <a:latin typeface="Arial" panose="020B0604020202020204" pitchFamily="34" charset="0"/>
                <a:ea typeface="BatangChe" pitchFamily="49" charset="-128"/>
                <a:cs typeface="Times New Roman" panose="02020603050405020304" pitchFamily="18" charset="0"/>
              </a:rPr>
              <a:t> </a:t>
            </a:r>
            <a:r>
              <a:rPr lang="en-US" altLang="ko-KR">
                <a:latin typeface="Arial" panose="020B0604020202020204" pitchFamily="34" charset="0"/>
                <a:ea typeface="BatangChe" pitchFamily="49" charset="-128"/>
                <a:cs typeface="Times New Roman" panose="02020603050405020304" pitchFamily="18" charset="0"/>
              </a:rPr>
              <a:t>angles</a:t>
            </a:r>
            <a:r>
              <a:rPr lang="en-US" altLang="zh-CN">
                <a:latin typeface="Arial" panose="020B0604020202020204" pitchFamily="34" charset="0"/>
                <a:ea typeface="BatangChe" pitchFamily="49" charset="-128"/>
                <a:cs typeface="Times New Roman" panose="02020603050405020304" pitchFamily="18" charset="0"/>
              </a:rPr>
              <a:t> </a:t>
            </a:r>
            <a:r>
              <a:rPr lang="en-US" altLang="ko-KR">
                <a:latin typeface="Arial" panose="020B0604020202020204" pitchFamily="34" charset="0"/>
                <a:ea typeface="BatangChe" pitchFamily="49" charset="-128"/>
                <a:cs typeface="Times New Roman" panose="02020603050405020304" pitchFamily="18" charset="0"/>
              </a:rPr>
              <a:t>are determined for the horizontal or 3, 9 o’clock direction and </a:t>
            </a:r>
            <a:endParaRPr lang="en-US" altLang="zh-CN">
              <a:latin typeface="Arial" panose="020B0604020202020204" pitchFamily="34" charset="0"/>
              <a:ea typeface="BatangChe" pitchFamily="49" charset="-128"/>
              <a:cs typeface="Times New Roman" panose="02020603050405020304" pitchFamily="18" charset="0"/>
            </a:endParaRPr>
          </a:p>
          <a:p>
            <a:pPr eaLnBrk="1" latinLnBrk="1" hangingPunct="1"/>
            <a:r>
              <a:rPr lang="en-US" altLang="zh-CN">
                <a:latin typeface="Arial" panose="020B0604020202020204" pitchFamily="34" charset="0"/>
                <a:ea typeface="BatangChe" pitchFamily="49" charset="-128"/>
                <a:cs typeface="Times New Roman" panose="02020603050405020304" pitchFamily="18" charset="0"/>
              </a:rPr>
              <a:t>                </a:t>
            </a:r>
            <a:r>
              <a:rPr lang="en-US" altLang="ko-KR">
                <a:latin typeface="Arial" panose="020B0604020202020204" pitchFamily="34" charset="0"/>
                <a:ea typeface="BatangChe" pitchFamily="49" charset="-128"/>
                <a:cs typeface="Times New Roman" panose="02020603050405020304" pitchFamily="18" charset="0"/>
              </a:rPr>
              <a:t>the vertical or 6, 12 o’clock direction  with respect to the optical axis which is </a:t>
            </a:r>
            <a:endParaRPr lang="en-US" altLang="zh-CN">
              <a:latin typeface="Arial" panose="020B0604020202020204" pitchFamily="34" charset="0"/>
              <a:ea typeface="BatangChe" pitchFamily="49" charset="-128"/>
              <a:cs typeface="Times New Roman" panose="02020603050405020304" pitchFamily="18" charset="0"/>
            </a:endParaRPr>
          </a:p>
          <a:p>
            <a:pPr eaLnBrk="1" latinLnBrk="1" hangingPunct="1"/>
            <a:r>
              <a:rPr lang="en-US" altLang="zh-CN">
                <a:latin typeface="Arial" panose="020B0604020202020204" pitchFamily="34" charset="0"/>
                <a:ea typeface="BatangChe" pitchFamily="49" charset="-128"/>
                <a:cs typeface="Times New Roman" panose="02020603050405020304" pitchFamily="18" charset="0"/>
              </a:rPr>
              <a:t>                </a:t>
            </a:r>
            <a:r>
              <a:rPr lang="en-US" altLang="ko-KR">
                <a:latin typeface="Arial" panose="020B0604020202020204" pitchFamily="34" charset="0"/>
                <a:ea typeface="BatangChe" pitchFamily="49" charset="-128"/>
                <a:cs typeface="Times New Roman" panose="02020603050405020304" pitchFamily="18" charset="0"/>
              </a:rPr>
              <a:t>normal to the LCD surface (see FIGURE 1).</a:t>
            </a:r>
            <a:endParaRPr lang="en-US" altLang="ko-KR">
              <a:latin typeface="Arial" panose="020B0604020202020204" pitchFamily="34" charset="0"/>
              <a:ea typeface="BatangChe" pitchFamily="49" charset="-128"/>
              <a:cs typeface="Times New Roman" panose="02020603050405020304" pitchFamily="18" charset="0"/>
            </a:endParaRPr>
          </a:p>
          <a:p>
            <a:pPr eaLnBrk="1" latinLnBrk="1" hangingPunct="1"/>
            <a:endParaRPr lang="en-US" altLang="ko-KR">
              <a:latin typeface="Arial" panose="020B0604020202020204" pitchFamily="34" charset="0"/>
              <a:ea typeface="BatangChe" pitchFamily="49" charset="-128"/>
              <a:cs typeface="Times New Roman" panose="02020603050405020304" pitchFamily="18" charset="0"/>
            </a:endParaRPr>
          </a:p>
          <a:p>
            <a:pPr eaLnBrk="1" latinLnBrk="1" hangingPunct="1"/>
            <a:r>
              <a:rPr lang="en-US" altLang="ko-KR">
                <a:latin typeface="Arial" panose="020B0604020202020204" pitchFamily="34" charset="0"/>
                <a:ea typeface="BatangChe" pitchFamily="49" charset="-128"/>
                <a:cs typeface="Times New Roman" panose="02020603050405020304" pitchFamily="18" charset="0"/>
              </a:rPr>
              <a:t>            2. Contrast measurements shall be made at viewing angle of Θ= 0 and at the </a:t>
            </a:r>
            <a:endParaRPr lang="en-US" altLang="zh-CN">
              <a:latin typeface="Arial" panose="020B0604020202020204" pitchFamily="34" charset="0"/>
              <a:ea typeface="BatangChe" pitchFamily="49" charset="-128"/>
              <a:cs typeface="Times New Roman" panose="02020603050405020304" pitchFamily="18" charset="0"/>
            </a:endParaRPr>
          </a:p>
          <a:p>
            <a:pPr eaLnBrk="1" latinLnBrk="1" hangingPunct="1"/>
            <a:r>
              <a:rPr lang="en-US" altLang="zh-CN">
                <a:latin typeface="Arial" panose="020B0604020202020204" pitchFamily="34" charset="0"/>
                <a:ea typeface="BatangChe" pitchFamily="49" charset="-128"/>
                <a:cs typeface="Times New Roman" panose="02020603050405020304" pitchFamily="18" charset="0"/>
              </a:rPr>
              <a:t>                </a:t>
            </a:r>
            <a:r>
              <a:rPr lang="en-US" altLang="ko-KR">
                <a:latin typeface="Arial" panose="020B0604020202020204" pitchFamily="34" charset="0"/>
                <a:ea typeface="BatangChe" pitchFamily="49" charset="-128"/>
                <a:cs typeface="Times New Roman" panose="02020603050405020304" pitchFamily="18" charset="0"/>
              </a:rPr>
              <a:t>center of the LCD surface. Luminance shall be measured  with all pixels in </a:t>
            </a:r>
            <a:endParaRPr lang="en-US" altLang="zh-CN">
              <a:latin typeface="Arial" panose="020B0604020202020204" pitchFamily="34" charset="0"/>
              <a:ea typeface="BatangChe" pitchFamily="49" charset="-128"/>
              <a:cs typeface="Times New Roman" panose="02020603050405020304" pitchFamily="18" charset="0"/>
            </a:endParaRPr>
          </a:p>
          <a:p>
            <a:pPr eaLnBrk="1" latinLnBrk="1" hangingPunct="1"/>
            <a:r>
              <a:rPr lang="en-US" altLang="zh-CN">
                <a:latin typeface="Arial" panose="020B0604020202020204" pitchFamily="34" charset="0"/>
                <a:ea typeface="BatangChe" pitchFamily="49" charset="-128"/>
                <a:cs typeface="Times New Roman" panose="02020603050405020304" pitchFamily="18" charset="0"/>
              </a:rPr>
              <a:t>                </a:t>
            </a:r>
            <a:r>
              <a:rPr lang="en-US" altLang="ko-KR">
                <a:latin typeface="Arial" panose="020B0604020202020204" pitchFamily="34" charset="0"/>
                <a:ea typeface="BatangChe" pitchFamily="49" charset="-128"/>
                <a:cs typeface="Times New Roman" panose="02020603050405020304" pitchFamily="18" charset="0"/>
              </a:rPr>
              <a:t>the view field set first to white, then to the dark (black) state . (see FIGURE </a:t>
            </a:r>
            <a:endParaRPr lang="en-US" altLang="zh-CN">
              <a:latin typeface="Arial" panose="020B0604020202020204" pitchFamily="34" charset="0"/>
              <a:ea typeface="BatangChe" pitchFamily="49" charset="-128"/>
              <a:cs typeface="Times New Roman" panose="02020603050405020304" pitchFamily="18" charset="0"/>
            </a:endParaRPr>
          </a:p>
          <a:p>
            <a:pPr eaLnBrk="1" latinLnBrk="1" hangingPunct="1"/>
            <a:r>
              <a:rPr lang="en-US" altLang="zh-CN">
                <a:latin typeface="Arial" panose="020B0604020202020204" pitchFamily="34" charset="0"/>
                <a:ea typeface="BatangChe" pitchFamily="49" charset="-128"/>
                <a:cs typeface="Times New Roman" panose="02020603050405020304" pitchFamily="18" charset="0"/>
              </a:rPr>
              <a:t>                </a:t>
            </a:r>
            <a:r>
              <a:rPr lang="en-US" altLang="ko-KR">
                <a:latin typeface="Arial" panose="020B0604020202020204" pitchFamily="34" charset="0"/>
                <a:ea typeface="BatangChe" pitchFamily="49" charset="-128"/>
                <a:cs typeface="Times New Roman" panose="02020603050405020304" pitchFamily="18" charset="0"/>
              </a:rPr>
              <a:t>1) Luminance Contrast Ratio (CR) is defined mathematically.</a:t>
            </a:r>
            <a:endParaRPr lang="en-US" altLang="ko-KR">
              <a:latin typeface="Arial" panose="020B0604020202020204" pitchFamily="34" charset="0"/>
              <a:ea typeface="BatangChe" pitchFamily="49" charset="-128"/>
              <a:cs typeface="Times New Roman" panose="02020603050405020304" pitchFamily="18" charset="0"/>
            </a:endParaRPr>
          </a:p>
          <a:p>
            <a:pPr eaLnBrk="1" latinLnBrk="1" hangingPunct="1"/>
            <a:endParaRPr lang="en-US" altLang="ko-KR">
              <a:latin typeface="Arial" panose="020B0604020202020204" pitchFamily="34" charset="0"/>
              <a:ea typeface="BatangChe" pitchFamily="49" charset="-128"/>
              <a:cs typeface="Times New Roman" panose="02020603050405020304" pitchFamily="18" charset="0"/>
            </a:endParaRPr>
          </a:p>
          <a:p>
            <a:pPr eaLnBrk="1" latinLnBrk="1" hangingPunct="1"/>
            <a:endParaRPr lang="en-US" altLang="ko-KR">
              <a:latin typeface="Arial" panose="020B0604020202020204" pitchFamily="34" charset="0"/>
              <a:ea typeface="BatangChe" pitchFamily="49" charset="-128"/>
              <a:cs typeface="Times New Roman" panose="02020603050405020304" pitchFamily="18" charset="0"/>
            </a:endParaRPr>
          </a:p>
          <a:p>
            <a:pPr eaLnBrk="1" latinLnBrk="1" hangingPunct="1"/>
            <a:endParaRPr lang="en-US" altLang="ko-KR">
              <a:latin typeface="Arial" panose="020B0604020202020204" pitchFamily="34" charset="0"/>
              <a:ea typeface="BatangChe" pitchFamily="49" charset="-128"/>
              <a:cs typeface="Times New Roman" panose="02020603050405020304" pitchFamily="18" charset="0"/>
            </a:endParaRPr>
          </a:p>
          <a:p>
            <a:pPr eaLnBrk="1" latinLnBrk="1" hangingPunct="1"/>
            <a:endParaRPr lang="en-US" altLang="ko-KR">
              <a:latin typeface="Arial" panose="020B0604020202020204" pitchFamily="34" charset="0"/>
              <a:ea typeface="BatangChe" pitchFamily="49" charset="-128"/>
              <a:cs typeface="Times New Roman" panose="02020603050405020304" pitchFamily="18" charset="0"/>
            </a:endParaRPr>
          </a:p>
          <a:p>
            <a:pPr eaLnBrk="1" latinLnBrk="1" hangingPunct="1"/>
            <a:endParaRPr lang="en-US" altLang="ko-KR">
              <a:latin typeface="Arial" panose="020B0604020202020204" pitchFamily="34" charset="0"/>
              <a:ea typeface="BatangChe" pitchFamily="49" charset="-128"/>
              <a:cs typeface="Times New Roman" panose="02020603050405020304" pitchFamily="18" charset="0"/>
            </a:endParaRPr>
          </a:p>
          <a:p>
            <a:pPr eaLnBrk="1" latinLnBrk="1" hangingPunct="1"/>
            <a:endParaRPr lang="en-US" altLang="ko-KR">
              <a:latin typeface="Arial" panose="020B0604020202020204" pitchFamily="34" charset="0"/>
              <a:ea typeface="BatangChe" pitchFamily="49" charset="-128"/>
              <a:cs typeface="Times New Roman" panose="02020603050405020304" pitchFamily="18" charset="0"/>
            </a:endParaRPr>
          </a:p>
          <a:p>
            <a:pPr eaLnBrk="1" latinLnBrk="1" hangingPunct="1"/>
            <a:r>
              <a:rPr lang="en-US" altLang="ko-KR">
                <a:latin typeface="Arial" panose="020B0604020202020204" pitchFamily="34" charset="0"/>
                <a:ea typeface="BatangChe" pitchFamily="49" charset="-128"/>
                <a:cs typeface="Times New Roman" panose="02020603050405020304" pitchFamily="18" charset="0"/>
              </a:rPr>
              <a:t>            3. Luminance of white is defined as luminance values of  </a:t>
            </a:r>
            <a:r>
              <a:rPr lang="en-US" altLang="zh-CN">
                <a:latin typeface="Arial" panose="020B0604020202020204" pitchFamily="34" charset="0"/>
                <a:ea typeface="BatangChe" pitchFamily="49" charset="-128"/>
                <a:cs typeface="Times New Roman" panose="02020603050405020304" pitchFamily="18" charset="0"/>
              </a:rPr>
              <a:t>center of </a:t>
            </a:r>
            <a:r>
              <a:rPr lang="en-US" altLang="ko-KR">
                <a:latin typeface="Arial" panose="020B0604020202020204" pitchFamily="34" charset="0"/>
                <a:ea typeface="BatangChe" pitchFamily="49" charset="-128"/>
                <a:cs typeface="Times New Roman" panose="02020603050405020304" pitchFamily="18" charset="0"/>
              </a:rPr>
              <a:t>the LCD </a:t>
            </a:r>
            <a:endParaRPr lang="en-US" altLang="ko-KR">
              <a:latin typeface="Arial" panose="020B0604020202020204" pitchFamily="34" charset="0"/>
              <a:ea typeface="BatangChe" pitchFamily="49" charset="-128"/>
              <a:cs typeface="Times New Roman" panose="02020603050405020304" pitchFamily="18" charset="0"/>
            </a:endParaRPr>
          </a:p>
          <a:p>
            <a:pPr eaLnBrk="1" latinLnBrk="1" hangingPunct="1"/>
            <a:r>
              <a:rPr lang="en-US" altLang="ko-KR">
                <a:latin typeface="Arial" panose="020B0604020202020204" pitchFamily="34" charset="0"/>
                <a:ea typeface="BatangChe" pitchFamily="49" charset="-128"/>
                <a:cs typeface="Times New Roman" panose="02020603050405020304" pitchFamily="18" charset="0"/>
              </a:rPr>
              <a:t>                surface. Luminance shall be measured with all pixels in the view field set first  </a:t>
            </a:r>
            <a:endParaRPr lang="en-US" altLang="ko-KR">
              <a:latin typeface="Arial" panose="020B0604020202020204" pitchFamily="34" charset="0"/>
              <a:ea typeface="BatangChe" pitchFamily="49" charset="-128"/>
              <a:cs typeface="Times New Roman" panose="02020603050405020304" pitchFamily="18" charset="0"/>
            </a:endParaRPr>
          </a:p>
          <a:p>
            <a:pPr eaLnBrk="1" latinLnBrk="1" hangingPunct="1"/>
            <a:r>
              <a:rPr lang="en-US" altLang="ko-KR">
                <a:latin typeface="Arial" panose="020B0604020202020204" pitchFamily="34" charset="0"/>
                <a:ea typeface="BatangChe" pitchFamily="49" charset="-128"/>
                <a:cs typeface="Times New Roman" panose="02020603050405020304" pitchFamily="18" charset="0"/>
              </a:rPr>
              <a:t>                to white. This measurement shall be taken at the locations shown in FIGURE </a:t>
            </a:r>
            <a:endParaRPr lang="en-US" altLang="ko-KR">
              <a:latin typeface="Arial" panose="020B0604020202020204" pitchFamily="34" charset="0"/>
              <a:ea typeface="BatangChe" pitchFamily="49" charset="-128"/>
              <a:cs typeface="Times New Roman" panose="02020603050405020304" pitchFamily="18" charset="0"/>
            </a:endParaRPr>
          </a:p>
          <a:p>
            <a:pPr eaLnBrk="1" latinLnBrk="1" hangingPunct="1"/>
            <a:r>
              <a:rPr lang="en-US" altLang="ko-KR">
                <a:latin typeface="Arial" panose="020B0604020202020204" pitchFamily="34" charset="0"/>
                <a:ea typeface="BatangChe" pitchFamily="49" charset="-128"/>
                <a:cs typeface="Times New Roman" panose="02020603050405020304" pitchFamily="18" charset="0"/>
              </a:rPr>
              <a:t>                2 for a total of the measurements per display</a:t>
            </a:r>
            <a:r>
              <a:rPr lang="en-US" altLang="zh-CN">
                <a:latin typeface="Arial" panose="020B0604020202020204" pitchFamily="34" charset="0"/>
                <a:ea typeface="BatangChe" pitchFamily="49" charset="-128"/>
                <a:cs typeface="Times New Roman" panose="02020603050405020304" pitchFamily="18" charset="0"/>
              </a:rPr>
              <a:t>. The luminance is measured by </a:t>
            </a:r>
            <a:endParaRPr lang="en-US" altLang="zh-CN">
              <a:latin typeface="Arial" panose="020B0604020202020204" pitchFamily="34" charset="0"/>
              <a:ea typeface="BatangChe" pitchFamily="49" charset="-128"/>
              <a:cs typeface="Times New Roman" panose="02020603050405020304" pitchFamily="18" charset="0"/>
            </a:endParaRPr>
          </a:p>
          <a:p>
            <a:pPr eaLnBrk="1" latinLnBrk="1" hangingPunct="1"/>
            <a:r>
              <a:rPr lang="en-US" altLang="zh-CN">
                <a:latin typeface="Arial" panose="020B0604020202020204" pitchFamily="34" charset="0"/>
                <a:ea typeface="BatangChe" pitchFamily="49" charset="-128"/>
                <a:cs typeface="Times New Roman" panose="02020603050405020304" pitchFamily="18" charset="0"/>
              </a:rPr>
              <a:t>                CS2000/CA310 when the LED current is set at 60mA.</a:t>
            </a:r>
            <a:endParaRPr lang="en-US" altLang="zh-CN">
              <a:latin typeface="Arial" panose="020B0604020202020204" pitchFamily="34" charset="0"/>
              <a:ea typeface="BatangChe" pitchFamily="49" charset="-128"/>
              <a:cs typeface="Times New Roman" panose="02020603050405020304" pitchFamily="18" charset="0"/>
            </a:endParaRPr>
          </a:p>
          <a:p>
            <a:pPr eaLnBrk="1" latinLnBrk="1" hangingPunct="1"/>
            <a:r>
              <a:rPr lang="en-US" altLang="zh-CN">
                <a:latin typeface="Arial" panose="020B0604020202020204" pitchFamily="34" charset="0"/>
                <a:ea typeface="BatangChe" pitchFamily="49" charset="-128"/>
                <a:cs typeface="Times New Roman" panose="02020603050405020304" pitchFamily="18" charset="0"/>
              </a:rPr>
              <a:t>                 </a:t>
            </a:r>
            <a:endParaRPr lang="en-US" altLang="ko-KR">
              <a:latin typeface="Arial" panose="020B0604020202020204" pitchFamily="34" charset="0"/>
              <a:ea typeface="BatangChe" pitchFamily="49" charset="-128"/>
              <a:cs typeface="Times New Roman" panose="02020603050405020304" pitchFamily="18" charset="0"/>
            </a:endParaRPr>
          </a:p>
          <a:p>
            <a:pPr eaLnBrk="1" latinLnBrk="1" hangingPunct="1"/>
            <a:r>
              <a:rPr lang="en-US" altLang="zh-CN">
                <a:latin typeface="Arial" panose="020B0604020202020204" pitchFamily="34" charset="0"/>
                <a:ea typeface="BatangChe" pitchFamily="49" charset="-128"/>
                <a:cs typeface="Times New Roman" panose="02020603050405020304" pitchFamily="18" charset="0"/>
              </a:rPr>
              <a:t> </a:t>
            </a:r>
            <a:r>
              <a:rPr lang="en-US" altLang="ko-KR">
                <a:latin typeface="Arial" panose="020B0604020202020204" pitchFamily="34" charset="0"/>
                <a:ea typeface="BatangChe" pitchFamily="49" charset="-128"/>
                <a:cs typeface="Times New Roman" panose="02020603050405020304" pitchFamily="18" charset="0"/>
              </a:rPr>
              <a:t>         </a:t>
            </a:r>
            <a:r>
              <a:rPr lang="en-US" altLang="zh-CN">
                <a:latin typeface="Arial" panose="020B0604020202020204" pitchFamily="34" charset="0"/>
                <a:ea typeface="BatangChe" pitchFamily="49" charset="-128"/>
                <a:cs typeface="Times New Roman" panose="02020603050405020304" pitchFamily="18" charset="0"/>
              </a:rPr>
              <a:t> </a:t>
            </a:r>
            <a:endParaRPr lang="en-US" altLang="ko-KR">
              <a:latin typeface="Arial" panose="020B0604020202020204" pitchFamily="34" charset="0"/>
              <a:ea typeface="BatangChe" pitchFamily="49" charset="-128"/>
              <a:cs typeface="Times New Roman" panose="02020603050405020304" pitchFamily="18" charset="0"/>
            </a:endParaRPr>
          </a:p>
          <a:p>
            <a:pPr eaLnBrk="1" latinLnBrk="1" hangingPunct="1"/>
            <a:r>
              <a:rPr lang="en-US" altLang="ko-KR">
                <a:latin typeface="Arial" panose="020B0604020202020204" pitchFamily="34" charset="0"/>
                <a:ea typeface="BatangChe" pitchFamily="49" charset="-128"/>
                <a:cs typeface="Times New Roman" panose="02020603050405020304" pitchFamily="18" charset="0"/>
              </a:rPr>
              <a:t>          </a:t>
            </a:r>
            <a:r>
              <a:rPr lang="en-US" altLang="zh-CN">
                <a:latin typeface="Arial" panose="020B0604020202020204" pitchFamily="34" charset="0"/>
                <a:ea typeface="BatangChe" pitchFamily="49" charset="-128"/>
                <a:cs typeface="Times New Roman" panose="02020603050405020304" pitchFamily="18" charset="0"/>
              </a:rPr>
              <a:t> </a:t>
            </a:r>
            <a:r>
              <a:rPr lang="en-US" altLang="ko-KR">
                <a:latin typeface="Arial" panose="020B0604020202020204" pitchFamily="34" charset="0"/>
                <a:ea typeface="BatangChe" pitchFamily="49" charset="-128"/>
                <a:cs typeface="Times New Roman" panose="02020603050405020304" pitchFamily="18" charset="0"/>
              </a:rPr>
              <a:t>4. </a:t>
            </a:r>
            <a:r>
              <a:rPr lang="en-US" altLang="zh-CN">
                <a:latin typeface="Arial" panose="020B0604020202020204" pitchFamily="34" charset="0"/>
                <a:ea typeface="BatangChe" pitchFamily="49" charset="-128"/>
                <a:cs typeface="Times New Roman" panose="02020603050405020304" pitchFamily="18" charset="0"/>
              </a:rPr>
              <a:t>The color chromaticity coordinates specified in Table 5. shall be calculated </a:t>
            </a:r>
            <a:endParaRPr lang="en-US" altLang="zh-CN">
              <a:latin typeface="Arial" panose="020B0604020202020204" pitchFamily="34" charset="0"/>
              <a:ea typeface="BatangChe" pitchFamily="49" charset="-128"/>
              <a:cs typeface="Times New Roman" panose="02020603050405020304" pitchFamily="18" charset="0"/>
            </a:endParaRPr>
          </a:p>
          <a:p>
            <a:pPr eaLnBrk="1" latinLnBrk="1" hangingPunct="1"/>
            <a:r>
              <a:rPr lang="en-US" altLang="zh-CN">
                <a:latin typeface="Arial" panose="020B0604020202020204" pitchFamily="34" charset="0"/>
                <a:ea typeface="BatangChe" pitchFamily="49" charset="-128"/>
                <a:cs typeface="Times New Roman" panose="02020603050405020304" pitchFamily="18" charset="0"/>
              </a:rPr>
              <a:t>               from the spectral data measured with all pixels first in red, green, blue and </a:t>
            </a:r>
            <a:endParaRPr lang="en-US" altLang="zh-CN">
              <a:latin typeface="Arial" panose="020B0604020202020204" pitchFamily="34" charset="0"/>
              <a:ea typeface="BatangChe" pitchFamily="49" charset="-128"/>
              <a:cs typeface="Times New Roman" panose="02020603050405020304" pitchFamily="18" charset="0"/>
            </a:endParaRPr>
          </a:p>
          <a:p>
            <a:pPr eaLnBrk="1" latinLnBrk="1" hangingPunct="1"/>
            <a:r>
              <a:rPr lang="en-US" altLang="zh-CN">
                <a:latin typeface="Arial" panose="020B0604020202020204" pitchFamily="34" charset="0"/>
                <a:ea typeface="BatangChe" pitchFamily="49" charset="-128"/>
                <a:cs typeface="Times New Roman" panose="02020603050405020304" pitchFamily="18" charset="0"/>
              </a:rPr>
              <a:t>               white. Measurements shall be made at the center of the panel.</a:t>
            </a:r>
            <a:endParaRPr lang="en-US" altLang="ko-KR">
              <a:latin typeface="Arial" panose="020B0604020202020204" pitchFamily="34" charset="0"/>
              <a:ea typeface="BatangChe" pitchFamily="49" charset="-128"/>
              <a:cs typeface="Times New Roman" panose="02020603050405020304" pitchFamily="18" charset="0"/>
            </a:endParaRPr>
          </a:p>
          <a:p>
            <a:pPr eaLnBrk="1" latinLnBrk="1" hangingPunct="1"/>
            <a:r>
              <a:rPr lang="en-US" altLang="ko-KR">
                <a:latin typeface="Arial" panose="020B0604020202020204" pitchFamily="34" charset="0"/>
                <a:ea typeface="BatangChe" pitchFamily="49" charset="-128"/>
                <a:cs typeface="Times New Roman" panose="02020603050405020304" pitchFamily="18" charset="0"/>
              </a:rPr>
              <a:t>         </a:t>
            </a:r>
            <a:r>
              <a:rPr lang="en-US" altLang="zh-CN">
                <a:latin typeface="Arial" panose="020B0604020202020204" pitchFamily="34" charset="0"/>
                <a:ea typeface="BatangChe" pitchFamily="49" charset="-128"/>
                <a:cs typeface="Times New Roman" panose="02020603050405020304" pitchFamily="18" charset="0"/>
              </a:rPr>
              <a:t> </a:t>
            </a:r>
            <a:endParaRPr lang="en-US" altLang="zh-CN">
              <a:latin typeface="Arial" panose="020B0604020202020204" pitchFamily="34" charset="0"/>
              <a:ea typeface="BatangChe" pitchFamily="49" charset="-128"/>
              <a:cs typeface="Times New Roman" panose="02020603050405020304" pitchFamily="18" charset="0"/>
            </a:endParaRPr>
          </a:p>
          <a:p>
            <a:pPr eaLnBrk="1" latinLnBrk="1" hangingPunct="1"/>
            <a:r>
              <a:rPr lang="en-US" altLang="zh-CN">
                <a:latin typeface="Arial" panose="020B0604020202020204" pitchFamily="34" charset="0"/>
                <a:ea typeface="BatangChe" pitchFamily="49" charset="-128"/>
                <a:cs typeface="Times New Roman" panose="02020603050405020304" pitchFamily="18" charset="0"/>
              </a:rPr>
              <a:t>          </a:t>
            </a:r>
            <a:r>
              <a:rPr lang="en-US" altLang="ko-KR">
                <a:latin typeface="Arial" panose="020B0604020202020204" pitchFamily="34" charset="0"/>
                <a:ea typeface="BatangChe" pitchFamily="49" charset="-128"/>
                <a:cs typeface="Times New Roman" panose="02020603050405020304" pitchFamily="18" charset="0"/>
              </a:rPr>
              <a:t> 5. The electro-optical response time measurements shall be made as FIGURE </a:t>
            </a:r>
            <a:r>
              <a:rPr lang="en-US" altLang="zh-CN">
                <a:latin typeface="Arial" panose="020B0604020202020204" pitchFamily="34" charset="0"/>
                <a:ea typeface="BatangChe" pitchFamily="49" charset="-128"/>
                <a:cs typeface="Times New Roman" panose="02020603050405020304" pitchFamily="18" charset="0"/>
              </a:rPr>
              <a:t>  </a:t>
            </a:r>
            <a:endParaRPr lang="en-US" altLang="zh-CN">
              <a:latin typeface="Arial" panose="020B0604020202020204" pitchFamily="34" charset="0"/>
              <a:ea typeface="BatangChe" pitchFamily="49" charset="-128"/>
              <a:cs typeface="Times New Roman" panose="02020603050405020304" pitchFamily="18" charset="0"/>
            </a:endParaRPr>
          </a:p>
          <a:p>
            <a:pPr eaLnBrk="1" latinLnBrk="1" hangingPunct="1"/>
            <a:r>
              <a:rPr lang="en-US" altLang="zh-CN">
                <a:latin typeface="Arial" panose="020B0604020202020204" pitchFamily="34" charset="0"/>
                <a:ea typeface="BatangChe" pitchFamily="49" charset="-128"/>
                <a:cs typeface="Times New Roman" panose="02020603050405020304" pitchFamily="18" charset="0"/>
              </a:rPr>
              <a:t>               3</a:t>
            </a:r>
            <a:r>
              <a:rPr lang="en-US" altLang="ko-KR">
                <a:latin typeface="Arial" panose="020B0604020202020204" pitchFamily="34" charset="0"/>
                <a:ea typeface="BatangChe" pitchFamily="49" charset="-128"/>
                <a:cs typeface="Times New Roman" panose="02020603050405020304" pitchFamily="18" charset="0"/>
              </a:rPr>
              <a:t> by switching the “data” input signal ON and OFF. The times needed for the </a:t>
            </a:r>
            <a:endParaRPr lang="en-US" altLang="zh-CN">
              <a:latin typeface="Arial" panose="020B0604020202020204" pitchFamily="34" charset="0"/>
              <a:ea typeface="BatangChe" pitchFamily="49" charset="-128"/>
              <a:cs typeface="Times New Roman" panose="02020603050405020304" pitchFamily="18" charset="0"/>
            </a:endParaRPr>
          </a:p>
          <a:p>
            <a:pPr eaLnBrk="1" latinLnBrk="1" hangingPunct="1"/>
            <a:r>
              <a:rPr lang="en-US" altLang="zh-CN">
                <a:latin typeface="Arial" panose="020B0604020202020204" pitchFamily="34" charset="0"/>
                <a:ea typeface="BatangChe" pitchFamily="49" charset="-128"/>
                <a:cs typeface="Times New Roman" panose="02020603050405020304" pitchFamily="18" charset="0"/>
              </a:rPr>
              <a:t>               </a:t>
            </a:r>
            <a:r>
              <a:rPr lang="en-US" altLang="ko-KR">
                <a:latin typeface="Arial" panose="020B0604020202020204" pitchFamily="34" charset="0"/>
                <a:ea typeface="BatangChe" pitchFamily="49" charset="-128"/>
                <a:cs typeface="Times New Roman" panose="02020603050405020304" pitchFamily="18" charset="0"/>
              </a:rPr>
              <a:t>luminance to change from 10% to 90% is Tr, and 90% to 10% is Td.</a:t>
            </a:r>
            <a:endParaRPr lang="en-US" altLang="ko-KR">
              <a:latin typeface="Arial" panose="020B0604020202020204" pitchFamily="34" charset="0"/>
              <a:ea typeface="BatangChe" pitchFamily="49" charset="-128"/>
              <a:cs typeface="Times New Roman" panose="02020603050405020304" pitchFamily="18" charset="0"/>
            </a:endParaRPr>
          </a:p>
        </p:txBody>
      </p:sp>
      <p:graphicFrame>
        <p:nvGraphicFramePr>
          <p:cNvPr id="73778" name="Group 50"/>
          <p:cNvGraphicFramePr>
            <a:graphicFrameLocks noGrp="1"/>
          </p:cNvGraphicFramePr>
          <p:nvPr/>
        </p:nvGraphicFramePr>
        <p:xfrm>
          <a:off x="1268413" y="3721100"/>
          <a:ext cx="3875088" cy="549276"/>
        </p:xfrm>
        <a:graphic>
          <a:graphicData uri="http://schemas.openxmlformats.org/drawingml/2006/table">
            <a:tbl>
              <a:tblPr/>
              <a:tblGrid>
                <a:gridCol w="590518"/>
                <a:gridCol w="208160"/>
                <a:gridCol w="3076410"/>
              </a:tblGrid>
              <a:tr h="274638">
                <a:tc row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Times New Roman" panose="02020603050405020304" pitchFamily="18" charset="0"/>
                          <a:ea typeface="Dotum" pitchFamily="34" charset="-127"/>
                          <a:cs typeface="Times New Roman" panose="02020603050405020304" pitchFamily="18" charset="0"/>
                        </a:rPr>
                        <a:t>CR  =</a:t>
                      </a:r>
                      <a:endParaRPr kumimoji="1" lang="en-US" altLang="ko-KR" sz="1200" b="0" i="0" u="none" strike="noStrike" cap="none" normalizeH="0" baseline="0">
                        <a:ln>
                          <a:noFill/>
                        </a:ln>
                        <a:solidFill>
                          <a:schemeClr val="tx1"/>
                        </a:solidFill>
                        <a:effectLst/>
                        <a:latin typeface="Times New Roman" panose="02020603050405020304" pitchFamily="18" charset="0"/>
                        <a:ea typeface="Dotum" pitchFamily="34" charset="-127"/>
                        <a:cs typeface="Times New Roman" panose="02020603050405020304" pitchFamily="18" charset="0"/>
                      </a:endParaRPr>
                    </a:p>
                  </a:txBody>
                  <a:tcPr marL="91380" marR="91380" marT="45773" marB="45773" anchor="ctr" horzOverflow="overflow">
                    <a:lnL>
                      <a:noFill/>
                    </a:lnL>
                    <a:lnR>
                      <a:noFill/>
                    </a:lnR>
                    <a:lnT>
                      <a:noFill/>
                    </a:lnT>
                    <a:lnB>
                      <a:noFill/>
                    </a:lnB>
                    <a:lnTlToBr>
                      <a:noFill/>
                    </a:lnTlToBr>
                    <a:lnBlToTr>
                      <a:noFill/>
                    </a:lnBlToTr>
                    <a:noFill/>
                  </a:tcPr>
                </a:tc>
                <a:tc rowSpan="2">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20000"/>
                        </a:spcBef>
                        <a:spcAft>
                          <a:spcPct val="0"/>
                        </a:spcAft>
                        <a:buClrTx/>
                        <a:buSzTx/>
                        <a:buFontTx/>
                        <a:buNone/>
                      </a:pPr>
                      <a:endParaRPr kumimoji="1" lang="zh-CN" altLang="en-US" sz="1200" b="0" i="0" u="none" strike="noStrike" cap="none" normalizeH="0" baseline="0">
                        <a:ln>
                          <a:noFill/>
                        </a:ln>
                        <a:solidFill>
                          <a:schemeClr val="tx1"/>
                        </a:solidFill>
                        <a:effectLst/>
                        <a:latin typeface="Times New Roman" panose="02020603050405020304" pitchFamily="18" charset="0"/>
                        <a:ea typeface="Gulim" pitchFamily="34" charset="-127"/>
                      </a:endParaRPr>
                    </a:p>
                  </a:txBody>
                  <a:tcPr marL="91380" marR="91380" marT="45773" marB="45773" horzOverflow="overflow">
                    <a:lnL>
                      <a:noFill/>
                    </a:lnL>
                    <a:lnR>
                      <a:noFill/>
                    </a:lnR>
                    <a:lnT>
                      <a:noFill/>
                    </a:lnT>
                    <a:lnB>
                      <a:noFill/>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Times New Roman" panose="02020603050405020304" pitchFamily="18" charset="0"/>
                          <a:ea typeface="Dotum" pitchFamily="34" charset="-127"/>
                          <a:cs typeface="Times New Roman" panose="02020603050405020304" pitchFamily="18" charset="0"/>
                        </a:rPr>
                        <a:t>Luminance when displaying a white raster</a:t>
                      </a:r>
                      <a:endParaRPr kumimoji="1" lang="en-US" altLang="ko-KR" sz="1200" b="0" i="0" u="none" strike="noStrike" cap="none" normalizeH="0" baseline="0">
                        <a:ln>
                          <a:noFill/>
                        </a:ln>
                        <a:solidFill>
                          <a:schemeClr val="tx1"/>
                        </a:solidFill>
                        <a:effectLst/>
                        <a:latin typeface="Times New Roman" panose="02020603050405020304" pitchFamily="18" charset="0"/>
                        <a:ea typeface="Dotum" pitchFamily="34" charset="-127"/>
                        <a:cs typeface="Times New Roman" panose="02020603050405020304" pitchFamily="18" charset="0"/>
                      </a:endParaRPr>
                    </a:p>
                  </a:txBody>
                  <a:tcPr marL="91380" marR="91380" marT="45773" marB="45773"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274638">
                <a:tc vMerge="1">
                  <a:tcPr/>
                </a:tc>
                <a:tc vMerge="1">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rgbClr val="000000"/>
                          </a:solidFill>
                          <a:effectLst/>
                          <a:latin typeface="Times New Roman" panose="02020603050405020304" pitchFamily="18" charset="0"/>
                          <a:ea typeface="Dotum" pitchFamily="34" charset="-127"/>
                          <a:cs typeface="Times New Roman" panose="02020603050405020304" pitchFamily="18" charset="0"/>
                        </a:rPr>
                        <a:t>Luminance when displaying a black raster</a:t>
                      </a:r>
                      <a:endParaRPr kumimoji="1" lang="en-US" altLang="ko-KR" sz="1200" b="0" i="0" u="none" strike="noStrike" cap="none" normalizeH="0" baseline="0">
                        <a:ln>
                          <a:noFill/>
                        </a:ln>
                        <a:solidFill>
                          <a:schemeClr val="tx1"/>
                        </a:solidFill>
                        <a:effectLst/>
                        <a:latin typeface="Times New Roman" panose="02020603050405020304" pitchFamily="18" charset="0"/>
                        <a:ea typeface="Dotum" pitchFamily="34" charset="-127"/>
                        <a:cs typeface="Times New Roman" panose="02020603050405020304" pitchFamily="18" charset="0"/>
                      </a:endParaRPr>
                    </a:p>
                  </a:txBody>
                  <a:tcPr marL="91380" marR="91380" marT="45773" marB="45773"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灯片编号占位符 1"/>
          <p:cNvSpPr txBox="1">
            <a:spLocks noGrp="1"/>
          </p:cNvSpPr>
          <p:nvPr/>
        </p:nvSpPr>
        <p:spPr bwMode="auto">
          <a:xfrm>
            <a:off x="5661025" y="8607425"/>
            <a:ext cx="573088"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r" eaLnBrk="1" latinLnBrk="1" hangingPunct="1"/>
            <a:fld id="{58D4E779-02CA-4F7D-BECA-671CF10F4093}" type="slidenum">
              <a:rPr lang="en-US" altLang="ko-KR">
                <a:latin typeface="Arial" panose="020B0604020202020204" pitchFamily="34" charset="0"/>
              </a:rPr>
            </a:fld>
            <a:endParaRPr lang="en-US" altLang="ko-KR">
              <a:latin typeface="Arial" panose="020B0604020202020204" pitchFamily="34" charset="0"/>
            </a:endParaRPr>
          </a:p>
        </p:txBody>
      </p:sp>
      <p:sp>
        <p:nvSpPr>
          <p:cNvPr id="29699" name="Rectangle 2"/>
          <p:cNvSpPr>
            <a:spLocks noChangeArrowheads="1"/>
          </p:cNvSpPr>
          <p:nvPr/>
        </p:nvSpPr>
        <p:spPr bwMode="auto">
          <a:xfrm>
            <a:off x="127000" y="1187450"/>
            <a:ext cx="65420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76200">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eaLnBrk="1" latinLnBrk="1" hangingPunct="1"/>
            <a:r>
              <a:rPr lang="en-US" altLang="ko-KR" dirty="0">
                <a:latin typeface="Arial" panose="020B0604020202020204" pitchFamily="34" charset="0"/>
                <a:ea typeface="BatangChe" pitchFamily="49" charset="-128"/>
                <a:cs typeface="Times New Roman" panose="02020603050405020304" pitchFamily="18" charset="0"/>
              </a:rPr>
              <a:t>Figure 4. TFT-LCD FOB Outline Dimension (Front View)</a:t>
            </a:r>
            <a:endParaRPr lang="en-US" altLang="ko-KR" sz="1800" dirty="0">
              <a:latin typeface="Arial" panose="020B0604020202020204" pitchFamily="34" charset="0"/>
              <a:ea typeface="BatangChe" pitchFamily="49" charset="-128"/>
              <a:cs typeface="Times New Roman" panose="02020603050405020304" pitchFamily="18" charset="0"/>
            </a:endParaRPr>
          </a:p>
        </p:txBody>
      </p:sp>
      <p:sp>
        <p:nvSpPr>
          <p:cNvPr id="29700" name="Rectangle 3"/>
          <p:cNvSpPr>
            <a:spLocks noChangeArrowheads="1"/>
          </p:cNvSpPr>
          <p:nvPr/>
        </p:nvSpPr>
        <p:spPr bwMode="auto">
          <a:xfrm>
            <a:off x="115888" y="882650"/>
            <a:ext cx="6553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r>
              <a:rPr lang="en-US" altLang="ko-KR" sz="1400" b="1">
                <a:latin typeface="Arial" panose="020B0604020202020204" pitchFamily="34" charset="0"/>
              </a:rPr>
              <a:t>8.0  MECHANICAL OUTLINE DIMENSION</a:t>
            </a:r>
            <a:endParaRPr lang="en-US" altLang="ko-KR">
              <a:latin typeface="Arial" panose="020B0604020202020204" pitchFamily="34" charset="0"/>
            </a:endParaRPr>
          </a:p>
        </p:txBody>
      </p:sp>
      <p:pic>
        <p:nvPicPr>
          <p:cNvPr id="29701" name="Picture 7"/>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668463" y="3429000"/>
            <a:ext cx="4603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11"/>
          <p:cNvPicPr>
            <a:picLocks noChangeAspect="1" noChangeArrowheads="1"/>
          </p:cNvPicPr>
          <p:nvPr/>
        </p:nvPicPr>
        <p:blipFill>
          <a:blip r:embed="rId2">
            <a:extLst>
              <a:ext uri="{28A0092B-C50C-407E-A947-70E740481C1C}">
                <a14:useLocalDpi xmlns:a14="http://schemas.microsoft.com/office/drawing/2010/main" val="0"/>
              </a:ext>
            </a:extLst>
          </a:blip>
          <a:srcRect l="26151" t="33815" r="47697" b="18259"/>
          <a:stretch>
            <a:fillRect/>
          </a:stretch>
        </p:blipFill>
        <p:spPr bwMode="auto">
          <a:xfrm>
            <a:off x="396875" y="1944688"/>
            <a:ext cx="6064250" cy="525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188913" y="965200"/>
            <a:ext cx="6480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eaLnBrk="1" latinLnBrk="1" hangingPunct="1"/>
            <a:r>
              <a:rPr lang="en-US" altLang="ko-KR" dirty="0">
                <a:latin typeface="Arial" panose="020B0604020202020204" pitchFamily="34" charset="0"/>
                <a:ea typeface="BatangChe" pitchFamily="49" charset="-128"/>
                <a:cs typeface="Times New Roman" panose="02020603050405020304" pitchFamily="18" charset="0"/>
              </a:rPr>
              <a:t>Figure 5. TFT-LCD FOB Outline Dimensions (Rear view) </a:t>
            </a:r>
            <a:endParaRPr lang="en-US" altLang="ko-KR" dirty="0">
              <a:latin typeface="Arial" panose="020B0604020202020204" pitchFamily="34" charset="0"/>
              <a:ea typeface="BatangChe" pitchFamily="49" charset="-128"/>
              <a:cs typeface="Times New Roman" panose="02020603050405020304" pitchFamily="18" charset="0"/>
            </a:endParaRPr>
          </a:p>
        </p:txBody>
      </p:sp>
      <p:sp>
        <p:nvSpPr>
          <p:cNvPr id="30723" name="灯片编号占位符 1"/>
          <p:cNvSpPr txBox="1">
            <a:spLocks noGrp="1"/>
          </p:cNvSpPr>
          <p:nvPr/>
        </p:nvSpPr>
        <p:spPr bwMode="auto">
          <a:xfrm>
            <a:off x="5661025" y="8607425"/>
            <a:ext cx="573088"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r" eaLnBrk="1" latinLnBrk="1" hangingPunct="1"/>
            <a:r>
              <a:rPr lang="en-US" altLang="ko-KR">
                <a:latin typeface="Arial" panose="020B0604020202020204" pitchFamily="34" charset="0"/>
              </a:rPr>
              <a:t>21</a:t>
            </a:r>
            <a:endParaRPr lang="en-US" altLang="ko-KR">
              <a:latin typeface="Arial" panose="020B0604020202020204" pitchFamily="34" charset="0"/>
            </a:endParaRPr>
          </a:p>
        </p:txBody>
      </p:sp>
      <p:pic>
        <p:nvPicPr>
          <p:cNvPr id="30724" name="Picture 65"/>
          <p:cNvPicPr>
            <a:picLocks noChangeAspect="1" noChangeArrowheads="1"/>
          </p:cNvPicPr>
          <p:nvPr/>
        </p:nvPicPr>
        <p:blipFill>
          <a:blip r:embed="rId1">
            <a:extLst>
              <a:ext uri="{28A0092B-C50C-407E-A947-70E740481C1C}">
                <a14:useLocalDpi xmlns:a14="http://schemas.microsoft.com/office/drawing/2010/main" val="0"/>
              </a:ext>
            </a:extLst>
          </a:blip>
          <a:srcRect l="35318" t="21187" r="24702" b="15520"/>
          <a:stretch>
            <a:fillRect/>
          </a:stretch>
        </p:blipFill>
        <p:spPr bwMode="auto">
          <a:xfrm>
            <a:off x="188913" y="1519238"/>
            <a:ext cx="6480175" cy="4852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灯片编号占位符 1"/>
          <p:cNvSpPr txBox="1">
            <a:spLocks noGrp="1"/>
          </p:cNvSpPr>
          <p:nvPr/>
        </p:nvSpPr>
        <p:spPr bwMode="auto">
          <a:xfrm>
            <a:off x="5661025" y="8607425"/>
            <a:ext cx="573088"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r" eaLnBrk="1" latinLnBrk="1" hangingPunct="1"/>
            <a:fld id="{92435FA6-ADAC-4C28-9BC9-041D0EACE4BA}" type="slidenum">
              <a:rPr lang="en-US" altLang="ko-KR">
                <a:latin typeface="Arial" panose="020B0604020202020204" pitchFamily="34" charset="0"/>
              </a:rPr>
            </a:fld>
            <a:endParaRPr lang="en-US" altLang="ko-KR">
              <a:latin typeface="Arial" panose="020B0604020202020204" pitchFamily="34" charset="0"/>
            </a:endParaRPr>
          </a:p>
        </p:txBody>
      </p:sp>
      <p:sp>
        <p:nvSpPr>
          <p:cNvPr id="31747" name="Rectangle 2"/>
          <p:cNvSpPr>
            <a:spLocks noChangeArrowheads="1"/>
          </p:cNvSpPr>
          <p:nvPr/>
        </p:nvSpPr>
        <p:spPr bwMode="auto">
          <a:xfrm>
            <a:off x="115888" y="912813"/>
            <a:ext cx="65532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r>
              <a:rPr lang="en-US" altLang="ko-KR" sz="1400" b="1">
                <a:latin typeface="Arial" panose="020B0604020202020204" pitchFamily="34" charset="0"/>
              </a:rPr>
              <a:t>9.0 RELIABILITY TEST</a:t>
            </a:r>
            <a:endParaRPr lang="en-US" altLang="ko-KR" sz="1400" b="1">
              <a:latin typeface="Arial" panose="020B0604020202020204" pitchFamily="34" charset="0"/>
            </a:endParaRPr>
          </a:p>
          <a:p>
            <a:pPr eaLnBrk="1" latinLnBrk="1" hangingPunct="1"/>
            <a:r>
              <a:rPr lang="en-US" altLang="ko-KR" b="1">
                <a:latin typeface="Arial" panose="020B0604020202020204" pitchFamily="34" charset="0"/>
              </a:rPr>
              <a:t>         </a:t>
            </a:r>
            <a:r>
              <a:rPr lang="en-US" altLang="ko-KR">
                <a:latin typeface="Arial" panose="020B0604020202020204" pitchFamily="34" charset="0"/>
              </a:rPr>
              <a:t>The Reliability test items and its conditions are shown in below.</a:t>
            </a:r>
            <a:endParaRPr lang="en-US" altLang="ko-KR" b="1">
              <a:latin typeface="Arial" panose="020B0604020202020204" pitchFamily="34" charset="0"/>
            </a:endParaRPr>
          </a:p>
        </p:txBody>
      </p:sp>
      <p:sp>
        <p:nvSpPr>
          <p:cNvPr id="31748" name="Rectangle 3"/>
          <p:cNvSpPr>
            <a:spLocks noChangeArrowheads="1"/>
          </p:cNvSpPr>
          <p:nvPr/>
        </p:nvSpPr>
        <p:spPr bwMode="auto">
          <a:xfrm>
            <a:off x="115888" y="1403350"/>
            <a:ext cx="65547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eaLnBrk="1" latinLnBrk="1" hangingPunct="1"/>
            <a:r>
              <a:rPr lang="en-US" altLang="ko-KR">
                <a:latin typeface="Arial" panose="020B0604020202020204" pitchFamily="34" charset="0"/>
              </a:rPr>
              <a:t>&lt;Table 8. Reliability test&gt;</a:t>
            </a:r>
            <a:endParaRPr lang="en-US" altLang="ko-KR">
              <a:latin typeface="Arial" panose="020B0604020202020204" pitchFamily="34" charset="0"/>
            </a:endParaRPr>
          </a:p>
        </p:txBody>
      </p:sp>
      <p:sp>
        <p:nvSpPr>
          <p:cNvPr id="31749" name="TextBox 7"/>
          <p:cNvSpPr txBox="1">
            <a:spLocks noChangeArrowheads="1"/>
          </p:cNvSpPr>
          <p:nvPr/>
        </p:nvSpPr>
        <p:spPr bwMode="auto">
          <a:xfrm>
            <a:off x="212725" y="6361113"/>
            <a:ext cx="64309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346200" algn="l"/>
              </a:tabLst>
              <a:defRPr kumimoji="1" sz="1200">
                <a:solidFill>
                  <a:schemeClr val="tx1"/>
                </a:solidFill>
                <a:latin typeface="Gulim" pitchFamily="34" charset="-127"/>
                <a:ea typeface="Gulim" pitchFamily="34" charset="-127"/>
              </a:defRPr>
            </a:lvl1pPr>
            <a:lvl2pPr marL="742950" indent="-285750">
              <a:tabLst>
                <a:tab pos="1346200" algn="l"/>
              </a:tabLst>
              <a:defRPr kumimoji="1" sz="1200">
                <a:solidFill>
                  <a:schemeClr val="tx1"/>
                </a:solidFill>
                <a:latin typeface="Gulim" pitchFamily="34" charset="-127"/>
                <a:ea typeface="Gulim" pitchFamily="34" charset="-127"/>
              </a:defRPr>
            </a:lvl2pPr>
            <a:lvl3pPr marL="1143000" indent="-228600">
              <a:tabLst>
                <a:tab pos="1346200" algn="l"/>
              </a:tabLst>
              <a:defRPr kumimoji="1" sz="1200">
                <a:solidFill>
                  <a:schemeClr val="tx1"/>
                </a:solidFill>
                <a:latin typeface="Gulim" pitchFamily="34" charset="-127"/>
                <a:ea typeface="Gulim" pitchFamily="34" charset="-127"/>
              </a:defRPr>
            </a:lvl3pPr>
            <a:lvl4pPr marL="1600200" indent="-228600">
              <a:tabLst>
                <a:tab pos="1346200" algn="l"/>
              </a:tabLst>
              <a:defRPr kumimoji="1" sz="1200">
                <a:solidFill>
                  <a:schemeClr val="tx1"/>
                </a:solidFill>
                <a:latin typeface="Gulim" pitchFamily="34" charset="-127"/>
                <a:ea typeface="Gulim" pitchFamily="34" charset="-127"/>
              </a:defRPr>
            </a:lvl4pPr>
            <a:lvl5pPr marL="2057400" indent="-228600">
              <a:tabLst>
                <a:tab pos="1346200" algn="l"/>
              </a:tabLst>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tabLst>
                <a:tab pos="1346200" algn="l"/>
              </a:tabLs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tabLst>
                <a:tab pos="1346200" algn="l"/>
              </a:tabLs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tabLst>
                <a:tab pos="1346200" algn="l"/>
              </a:tabLs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tabLst>
                <a:tab pos="1346200" algn="l"/>
              </a:tabLst>
              <a:defRPr kumimoji="1" sz="1200">
                <a:solidFill>
                  <a:schemeClr val="tx1"/>
                </a:solidFill>
                <a:latin typeface="Gulim" pitchFamily="34" charset="-127"/>
                <a:ea typeface="Gulim" pitchFamily="34" charset="-127"/>
              </a:defRPr>
            </a:lvl9pPr>
          </a:lstStyle>
          <a:p>
            <a:r>
              <a:rPr lang="en-US" altLang="ko-KR" dirty="0">
                <a:latin typeface="Times New Roman" panose="02020603050405020304" pitchFamily="18" charset="0"/>
                <a:ea typeface="BatangChe" pitchFamily="49" charset="-128"/>
                <a:cs typeface="Times New Roman" panose="02020603050405020304" pitchFamily="18" charset="0"/>
              </a:rPr>
              <a:t>Notes : </a:t>
            </a:r>
            <a:endParaRPr lang="en-US" altLang="ko-KR" dirty="0">
              <a:latin typeface="Times New Roman" panose="02020603050405020304" pitchFamily="18" charset="0"/>
              <a:ea typeface="BatangChe" pitchFamily="49" charset="-128"/>
              <a:cs typeface="Times New Roman" panose="02020603050405020304" pitchFamily="18" charset="0"/>
            </a:endParaRPr>
          </a:p>
          <a:p>
            <a:r>
              <a:rPr lang="en-US" altLang="ko-KR" dirty="0">
                <a:latin typeface="Times New Roman" panose="02020603050405020304" pitchFamily="18" charset="0"/>
                <a:ea typeface="BatangChe" pitchFamily="49" charset="-128"/>
                <a:cs typeface="Times New Roman" panose="02020603050405020304" pitchFamily="18" charset="0"/>
              </a:rPr>
              <a:t>1. </a:t>
            </a:r>
            <a:r>
              <a:rPr lang="en-US" altLang="zh-CN" dirty="0">
                <a:latin typeface="Times New Roman" panose="02020603050405020304" pitchFamily="18" charset="0"/>
                <a:ea typeface="BatangChe" pitchFamily="49" charset="-128"/>
                <a:cs typeface="Times New Roman" panose="02020603050405020304" pitchFamily="18" charset="0"/>
              </a:rPr>
              <a:t>The fixture must be hard enough , so that the FOB would not be twisted or bent.</a:t>
            </a:r>
            <a:endParaRPr lang="en-US" altLang="zh-CN" dirty="0">
              <a:latin typeface="Times New Roman" panose="02020603050405020304" pitchFamily="18" charset="0"/>
              <a:ea typeface="BatangChe" pitchFamily="49" charset="-128"/>
              <a:cs typeface="Times New Roman" panose="02020603050405020304" pitchFamily="18" charset="0"/>
            </a:endParaRPr>
          </a:p>
          <a:p>
            <a:r>
              <a:rPr lang="en-US" altLang="ko-KR" dirty="0">
                <a:latin typeface="Times New Roman" panose="02020603050405020304" pitchFamily="18" charset="0"/>
                <a:ea typeface="BatangChe" pitchFamily="49" charset="-128"/>
                <a:cs typeface="Times New Roman" panose="02020603050405020304" pitchFamily="18" charset="0"/>
              </a:rPr>
              <a:t>2. Self- recovery and restart recovery is allowed. No hardware failures. </a:t>
            </a:r>
            <a:endParaRPr lang="en-US" altLang="ko-KR" dirty="0">
              <a:latin typeface="Times New Roman" panose="02020603050405020304" pitchFamily="18" charset="0"/>
              <a:ea typeface="BatangChe" pitchFamily="49" charset="-128"/>
              <a:cs typeface="Times New Roman" panose="02020603050405020304" pitchFamily="18" charset="0"/>
            </a:endParaRPr>
          </a:p>
        </p:txBody>
      </p:sp>
      <p:graphicFrame>
        <p:nvGraphicFramePr>
          <p:cNvPr id="2" name="Group 86"/>
          <p:cNvGraphicFramePr>
            <a:graphicFrameLocks noGrp="1"/>
          </p:cNvGraphicFramePr>
          <p:nvPr/>
        </p:nvGraphicFramePr>
        <p:xfrm>
          <a:off x="333375" y="1763713"/>
          <a:ext cx="6335713" cy="4291012"/>
        </p:xfrm>
        <a:graphic>
          <a:graphicData uri="http://schemas.openxmlformats.org/drawingml/2006/table">
            <a:tbl>
              <a:tblPr/>
              <a:tblGrid>
                <a:gridCol w="431800"/>
                <a:gridCol w="2016125"/>
                <a:gridCol w="3024188"/>
                <a:gridCol w="863600"/>
              </a:tblGrid>
              <a:tr h="363565">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1"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No</a:t>
                      </a:r>
                      <a:endParaRPr kumimoji="1" lang="en-US" altLang="ko-KR" sz="1200" b="1"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1"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Test Items</a:t>
                      </a:r>
                      <a:endParaRPr kumimoji="1" lang="en-US" altLang="ko-KR" sz="1200" b="1"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1"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Conditions</a:t>
                      </a:r>
                      <a:endParaRPr kumimoji="1" lang="en-US" altLang="ko-KR" sz="1200" b="1"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zh-CN" sz="1200" b="1"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Remark</a:t>
                      </a:r>
                      <a:endParaRPr kumimoji="1" lang="en-US" altLang="ko-KR" sz="1200" b="1"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63565">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1</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High temperature storage test</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Ta = 60</a:t>
                      </a:r>
                      <a:r>
                        <a:rPr kumimoji="0"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°C</a:t>
                      </a:r>
                      <a:r>
                        <a:rPr kumimoji="0" lang="en-US" altLang="ko-KR" sz="1200" b="0" i="0" u="none" strike="noStrike" cap="none" normalizeH="0" baseline="0">
                          <a:ln>
                            <a:noFill/>
                          </a:ln>
                          <a:solidFill>
                            <a:schemeClr val="tx1"/>
                          </a:solidFill>
                          <a:effectLst/>
                          <a:latin typeface="Times New Roman" panose="02020603050405020304" pitchFamily="18" charset="0"/>
                          <a:ea typeface="Dotum" pitchFamily="34" charset="-127"/>
                          <a:cs typeface="Times New Roman" panose="02020603050405020304" pitchFamily="18" charset="0"/>
                        </a:rPr>
                        <a:t> </a:t>
                      </a: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 60%</a:t>
                      </a:r>
                      <a:r>
                        <a:rPr kumimoji="1" lang="en-US" altLang="zh-CN"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RH, </a:t>
                      </a: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240 hrs</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3565">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2</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Low temperature storage test</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Ta = -20</a:t>
                      </a:r>
                      <a:r>
                        <a:rPr kumimoji="0"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°C</a:t>
                      </a:r>
                      <a:r>
                        <a:rPr kumimoji="0" lang="en-US" altLang="ko-KR" sz="1200" b="0" i="0" u="none" strike="noStrike" cap="none" normalizeH="0" baseline="0">
                          <a:ln>
                            <a:noFill/>
                          </a:ln>
                          <a:solidFill>
                            <a:schemeClr val="tx1"/>
                          </a:solidFill>
                          <a:effectLst/>
                          <a:latin typeface="Times New Roman" panose="02020603050405020304" pitchFamily="18" charset="0"/>
                          <a:ea typeface="Dotum" pitchFamily="34" charset="-127"/>
                          <a:cs typeface="Times New Roman" panose="02020603050405020304" pitchFamily="18" charset="0"/>
                        </a:rPr>
                        <a:t> </a:t>
                      </a: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 240 hrs</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9315">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3</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High temperature &amp; high humidity </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operation test</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Ta = 50</a:t>
                      </a:r>
                      <a:r>
                        <a:rPr kumimoji="0"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°C</a:t>
                      </a:r>
                      <a:r>
                        <a:rPr kumimoji="0" lang="en-US" altLang="ko-KR" sz="1200" b="0" i="0" u="none" strike="noStrike" cap="none" normalizeH="0" baseline="0">
                          <a:ln>
                            <a:noFill/>
                          </a:ln>
                          <a:solidFill>
                            <a:schemeClr val="tx1"/>
                          </a:solidFill>
                          <a:effectLst/>
                          <a:latin typeface="Times New Roman" panose="02020603050405020304" pitchFamily="18" charset="0"/>
                          <a:ea typeface="Dotum" pitchFamily="34" charset="-127"/>
                          <a:cs typeface="Times New Roman" panose="02020603050405020304" pitchFamily="18" charset="0"/>
                        </a:rPr>
                        <a:t> </a:t>
                      </a: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 80%RH, 240 hrs</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87">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4</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High temperature operation test</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Ta = 50</a:t>
                      </a:r>
                      <a:r>
                        <a:rPr kumimoji="0"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°C</a:t>
                      </a:r>
                      <a:r>
                        <a:rPr kumimoji="0" lang="en-US" altLang="ko-KR" sz="1200" b="0" i="0" u="none" strike="noStrike" cap="none" normalizeH="0" baseline="0">
                          <a:ln>
                            <a:noFill/>
                          </a:ln>
                          <a:solidFill>
                            <a:schemeClr val="tx1"/>
                          </a:solidFill>
                          <a:effectLst/>
                          <a:latin typeface="Times New Roman" panose="02020603050405020304" pitchFamily="18" charset="0"/>
                          <a:ea typeface="Dotum" pitchFamily="34" charset="-127"/>
                          <a:cs typeface="Times New Roman" panose="02020603050405020304" pitchFamily="18" charset="0"/>
                        </a:rPr>
                        <a:t> </a:t>
                      </a: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 60%RH, 240 hrs</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87">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5</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Low temperature operation test</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Ta = 0</a:t>
                      </a:r>
                      <a:r>
                        <a:rPr kumimoji="0"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°C</a:t>
                      </a:r>
                      <a:r>
                        <a:rPr kumimoji="0" lang="en-US" altLang="ko-KR" sz="1200" b="0" i="0" u="none" strike="noStrike" cap="none" normalizeH="0" baseline="0">
                          <a:ln>
                            <a:noFill/>
                          </a:ln>
                          <a:solidFill>
                            <a:schemeClr val="tx1"/>
                          </a:solidFill>
                          <a:effectLst/>
                          <a:latin typeface="Times New Roman" panose="02020603050405020304" pitchFamily="18" charset="0"/>
                          <a:ea typeface="Dotum" pitchFamily="34" charset="-127"/>
                          <a:cs typeface="Times New Roman" panose="02020603050405020304" pitchFamily="18" charset="0"/>
                        </a:rPr>
                        <a:t> </a:t>
                      </a: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 240 hrs</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9315">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6</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Thermal shock</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fr-FR"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Ta = -20 </a:t>
                      </a:r>
                      <a:r>
                        <a:rPr kumimoji="0"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°C</a:t>
                      </a:r>
                      <a:r>
                        <a:rPr kumimoji="0" lang="en-US" altLang="ko-KR" sz="1200" b="0" i="0" u="none" strike="noStrike" cap="none" normalizeH="0" baseline="0">
                          <a:ln>
                            <a:noFill/>
                          </a:ln>
                          <a:solidFill>
                            <a:schemeClr val="tx1"/>
                          </a:solidFill>
                          <a:effectLst/>
                          <a:latin typeface="Times New Roman" panose="02020603050405020304" pitchFamily="18" charset="0"/>
                          <a:ea typeface="Dotum" pitchFamily="34" charset="-127"/>
                          <a:cs typeface="Times New Roman" panose="02020603050405020304" pitchFamily="18" charset="0"/>
                        </a:rPr>
                        <a:t> </a:t>
                      </a:r>
                      <a:r>
                        <a:rPr kumimoji="1" lang="fr-FR"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 ↔ 60 </a:t>
                      </a:r>
                      <a:r>
                        <a:rPr kumimoji="0" lang="en-US" altLang="ko-KR" sz="1200" b="0" i="0" u="none" strike="noStrike" cap="none" normalizeH="0" baseline="0">
                          <a:ln>
                            <a:noFill/>
                          </a:ln>
                          <a:solidFill>
                            <a:schemeClr val="tx1"/>
                          </a:solidFill>
                          <a:effectLst/>
                          <a:latin typeface="Times New Roman" panose="02020603050405020304" pitchFamily="18" charset="0"/>
                          <a:ea typeface="Gulim" pitchFamily="34" charset="-127"/>
                          <a:cs typeface="Times New Roman" panose="02020603050405020304" pitchFamily="18" charset="0"/>
                        </a:rPr>
                        <a:t>°C</a:t>
                      </a:r>
                      <a:r>
                        <a:rPr kumimoji="0" lang="en-US" altLang="ko-KR" sz="1200" b="0" i="0" u="none" strike="noStrike" cap="none" normalizeH="0" baseline="0">
                          <a:ln>
                            <a:noFill/>
                          </a:ln>
                          <a:solidFill>
                            <a:schemeClr val="tx1"/>
                          </a:solidFill>
                          <a:effectLst/>
                          <a:latin typeface="Times New Roman" panose="02020603050405020304" pitchFamily="18" charset="0"/>
                          <a:ea typeface="Dotum" pitchFamily="34" charset="-127"/>
                        </a:rPr>
                        <a:t> </a:t>
                      </a:r>
                      <a:r>
                        <a:rPr kumimoji="1" lang="fr-FR"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rPr>
                        <a:t> (0.5 hr), </a:t>
                      </a: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rPr>
                        <a:t>60%</a:t>
                      </a:r>
                      <a:r>
                        <a:rPr kumimoji="1" lang="en-US" altLang="zh-CN"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rPr>
                        <a:t>±3%RH, </a:t>
                      </a:r>
                      <a:endParaRPr kumimoji="1" lang="en-US" altLang="zh-CN"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endParaRPr>
                    </a:p>
                    <a:p>
                      <a:pPr marL="0" marR="0" lvl="0" indent="0" algn="l" defTabSz="914400" rtl="0" eaLnBrk="1" fontAlgn="base" latinLnBrk="1" hangingPunct="1">
                        <a:lnSpc>
                          <a:spcPct val="100000"/>
                        </a:lnSpc>
                        <a:spcBef>
                          <a:spcPct val="0"/>
                        </a:spcBef>
                        <a:spcAft>
                          <a:spcPct val="0"/>
                        </a:spcAft>
                        <a:buClrTx/>
                        <a:buSzTx/>
                        <a:buFontTx/>
                        <a:buNone/>
                      </a:pPr>
                      <a:r>
                        <a:rPr kumimoji="1" lang="fr-FR"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rPr>
                        <a:t>100 cycle</a:t>
                      </a:r>
                      <a:endParaRPr kumimoji="1" lang="fr-FR"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endParaRPr>
                    </a:p>
                  </a:txBody>
                  <a:tcPr marL="90000" marR="90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9605">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7</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Vibration test</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(non-operating)</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 </a:t>
                      </a: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Ta = 25</a:t>
                      </a:r>
                      <a:r>
                        <a:rPr kumimoji="0"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°C</a:t>
                      </a:r>
                      <a:r>
                        <a:rPr kumimoji="0" lang="en-US" altLang="ko-KR" sz="1200" b="0" i="0" u="none" strike="noStrike" cap="none" normalizeH="0" baseline="0">
                          <a:ln>
                            <a:noFill/>
                          </a:ln>
                          <a:solidFill>
                            <a:schemeClr val="tx1"/>
                          </a:solidFill>
                          <a:effectLst/>
                          <a:latin typeface="Times New Roman" panose="02020603050405020304" pitchFamily="18" charset="0"/>
                          <a:ea typeface="Dotum" pitchFamily="34" charset="-127"/>
                          <a:cs typeface="Times New Roman" panose="02020603050405020304" pitchFamily="18" charset="0"/>
                        </a:rPr>
                        <a:t> </a:t>
                      </a: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 60%RH, </a:t>
                      </a:r>
                      <a:r>
                        <a:rPr kumimoji="1" lang="en-US" altLang="zh-CN"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1.5G, 10~500Hz,</a:t>
                      </a: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 </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p>
                      <a:pPr marL="0" marR="0" lvl="0" indent="0" algn="l"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Sine X,Y,Z  / Sweep rate : 1 hour</a:t>
                      </a:r>
                      <a:endParaRPr kumimoji="1" lang="en-US" altLang="zh-CN"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Note 1</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1193">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8</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Shock test</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(non-operating)</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ctr"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Ta = 25</a:t>
                      </a:r>
                      <a:r>
                        <a:rPr kumimoji="0"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°C</a:t>
                      </a:r>
                      <a:r>
                        <a:rPr kumimoji="0" lang="en-US" altLang="ko-KR" sz="1200" b="0" i="0" u="none" strike="noStrike" cap="none" normalizeH="0" baseline="0">
                          <a:ln>
                            <a:noFill/>
                          </a:ln>
                          <a:solidFill>
                            <a:schemeClr val="tx1"/>
                          </a:solidFill>
                          <a:effectLst/>
                          <a:latin typeface="Times New Roman" panose="02020603050405020304" pitchFamily="18" charset="0"/>
                          <a:ea typeface="Dotum" pitchFamily="34" charset="-127"/>
                          <a:cs typeface="Times New Roman" panose="02020603050405020304" pitchFamily="18" charset="0"/>
                        </a:rPr>
                        <a:t> </a:t>
                      </a: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 60%RH, 220G, Half Sine Wave 2msec±X,±Y,±Z Once for each direction</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zh-CN"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Note 1</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9315">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ctr"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9</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dirty="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Electro-static discharge test </a:t>
                      </a:r>
                      <a:endParaRPr kumimoji="1" lang="en-US" altLang="ko-KR" sz="1200" b="0" i="0" u="none" strike="noStrike" cap="none" normalizeH="0" baseline="0" dirty="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pPr>
                      <a:r>
                        <a:rPr kumimoji="1" lang="en-US" altLang="ko-KR" sz="1200" b="0" i="0" u="none" strike="noStrike" cap="none" normalizeH="0" baseline="0" dirty="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a:t>
                      </a:r>
                      <a:r>
                        <a:rPr kumimoji="1" lang="en-US" altLang="ko-KR" sz="1200" b="0" i="0" u="none" strike="noStrike" cap="none" normalizeH="0" baseline="0" dirty="0" smtClean="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operating LCM L</a:t>
                      </a:r>
                      <a:r>
                        <a:rPr kumimoji="1" lang="en-US" altLang="zh-CN" sz="1200" b="0" i="0" u="none" strike="noStrike" cap="none" normalizeH="0" baseline="0" dirty="0" smtClean="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evel</a:t>
                      </a:r>
                      <a:r>
                        <a:rPr kumimoji="1" lang="en-US" altLang="ko-KR" sz="1200" b="0" i="0" u="none" strike="noStrike" cap="none" normalizeH="0" baseline="0" dirty="0" smtClean="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a:t>
                      </a:r>
                      <a:endParaRPr kumimoji="1" lang="en-US" altLang="ko-KR" sz="1200" b="0" i="0" u="none" strike="noStrike" cap="none" normalizeH="0" baseline="0" dirty="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1" fontAlgn="base" latinLnBrk="1" hangingPunct="1">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Air          : 150 pF, 330Ω, </a:t>
                      </a:r>
                      <a:r>
                        <a:rPr kumimoji="1" lang="en-US" altLang="zh-CN"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a:t>
                      </a: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15 KV  </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Contact   : 150 pF, 330Ω, </a:t>
                      </a:r>
                      <a:r>
                        <a:rPr kumimoji="1" lang="en-US" altLang="zh-CN"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a:t>
                      </a: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8 KV</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pP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Ta = 25</a:t>
                      </a:r>
                      <a:r>
                        <a:rPr kumimoji="0"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°C</a:t>
                      </a:r>
                      <a:r>
                        <a:rPr kumimoji="0" lang="en-US" altLang="ko-KR" sz="1200" b="0" i="0" u="none" strike="noStrike" cap="none" normalizeH="0" baseline="0">
                          <a:ln>
                            <a:noFill/>
                          </a:ln>
                          <a:solidFill>
                            <a:schemeClr val="tx1"/>
                          </a:solidFill>
                          <a:effectLst/>
                          <a:latin typeface="Times New Roman" panose="02020603050405020304" pitchFamily="18" charset="0"/>
                          <a:ea typeface="Dotum" pitchFamily="34" charset="-127"/>
                          <a:cs typeface="Times New Roman" panose="02020603050405020304" pitchFamily="18" charset="0"/>
                        </a:rPr>
                        <a:t> </a:t>
                      </a:r>
                      <a:r>
                        <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 60%RH, </a:t>
                      </a:r>
                      <a:endParaRPr kumimoji="1" lang="en-US" altLang="ko-KR" sz="1200" b="0" i="0" u="none" strike="noStrike" cap="none" normalizeH="0" baseline="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kumimoji="1" sz="2800">
                          <a:solidFill>
                            <a:schemeClr val="tx1"/>
                          </a:solidFill>
                          <a:latin typeface="Gulim" pitchFamily="34" charset="-127"/>
                          <a:ea typeface="Gulim" pitchFamily="34" charset="-127"/>
                        </a:defRPr>
                      </a:lvl1pPr>
                      <a:lvl2pPr marL="742950" indent="-285750" latinLnBrk="1">
                        <a:spcBef>
                          <a:spcPct val="20000"/>
                        </a:spcBef>
                        <a:defRPr kumimoji="1" sz="2400">
                          <a:solidFill>
                            <a:schemeClr val="tx1"/>
                          </a:solidFill>
                          <a:latin typeface="Gulim" pitchFamily="34" charset="-127"/>
                          <a:ea typeface="Gulim" pitchFamily="34" charset="-127"/>
                        </a:defRPr>
                      </a:lvl2pPr>
                      <a:lvl3pPr marL="1143000" indent="-228600" latinLnBrk="1">
                        <a:spcBef>
                          <a:spcPct val="20000"/>
                        </a:spcBef>
                        <a:defRPr kumimoji="1" sz="2000">
                          <a:solidFill>
                            <a:schemeClr val="tx1"/>
                          </a:solidFill>
                          <a:latin typeface="Gulim" pitchFamily="34" charset="-127"/>
                          <a:ea typeface="Gulim" pitchFamily="34" charset="-127"/>
                        </a:defRPr>
                      </a:lvl3pPr>
                      <a:lvl4pPr marL="1600200" indent="-228600" latinLnBrk="1">
                        <a:spcBef>
                          <a:spcPct val="20000"/>
                        </a:spcBef>
                        <a:defRPr kumimoji="1">
                          <a:solidFill>
                            <a:schemeClr val="tx1"/>
                          </a:solidFill>
                          <a:latin typeface="Gulim" pitchFamily="34" charset="-127"/>
                          <a:ea typeface="Gulim" pitchFamily="34" charset="-127"/>
                        </a:defRPr>
                      </a:lvl4pPr>
                      <a:lvl5pPr marL="2057400" indent="-228600" latinLnBrk="1">
                        <a:spcBef>
                          <a:spcPct val="20000"/>
                        </a:spcBef>
                        <a:defRPr kumimoji="1">
                          <a:solidFill>
                            <a:schemeClr val="tx1"/>
                          </a:solidFill>
                          <a:latin typeface="Gulim" pitchFamily="34" charset="-127"/>
                          <a:ea typeface="Gulim" pitchFamily="34" charset="-127"/>
                        </a:defRPr>
                      </a:lvl5pPr>
                      <a:lvl6pPr marL="25146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6pPr>
                      <a:lvl7pPr marL="29718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7pPr>
                      <a:lvl8pPr marL="34290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8pPr>
                      <a:lvl9pPr marL="3886200" indent="-228600" eaLnBrk="0" fontAlgn="base" latinLnBrk="1" hangingPunct="0">
                        <a:spcBef>
                          <a:spcPct val="20000"/>
                        </a:spcBef>
                        <a:spcAft>
                          <a:spcPct val="0"/>
                        </a:spcAft>
                        <a:defRPr kumimoji="1">
                          <a:solidFill>
                            <a:schemeClr val="tx1"/>
                          </a:solidFill>
                          <a:latin typeface="Gulim" pitchFamily="34" charset="-127"/>
                          <a:ea typeface="Gulim" pitchFamily="34" charset="-127"/>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1" lang="en-US" altLang="zh-CN" sz="1200" b="0" i="0" u="none" strike="noStrike" cap="none" normalizeH="0" baseline="0" dirty="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Note  </a:t>
                      </a:r>
                      <a:r>
                        <a:rPr kumimoji="1" lang="en-US" altLang="ko-KR" sz="1200" b="0" i="0" u="none" strike="noStrike" cap="none" normalizeH="0" baseline="0" dirty="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rPr>
                        <a:t>2</a:t>
                      </a:r>
                      <a:endParaRPr kumimoji="1" lang="en-US" altLang="ko-KR" sz="1200" b="0" i="0" u="none" strike="noStrike" cap="none" normalizeH="0" baseline="0" dirty="0">
                        <a:ln>
                          <a:noFill/>
                        </a:ln>
                        <a:solidFill>
                          <a:schemeClr val="tx1"/>
                        </a:solidFill>
                        <a:effectLst/>
                        <a:latin typeface="Times New Roman" panose="02020603050405020304" pitchFamily="18" charset="0"/>
                        <a:ea typeface="BatangChe" panose="02030609000101010101" pitchFamily="49" charset="-127"/>
                        <a:cs typeface="Times New Roman" panose="02020603050405020304" pitchFamily="18" charset="0"/>
                      </a:endParaRPr>
                    </a:p>
                  </a:txBody>
                  <a:tcPr marL="90000" marR="90000" marT="0"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灯片编号占位符 1"/>
          <p:cNvSpPr txBox="1">
            <a:spLocks noGrp="1"/>
          </p:cNvSpPr>
          <p:nvPr/>
        </p:nvSpPr>
        <p:spPr bwMode="auto">
          <a:xfrm>
            <a:off x="5661025" y="8607425"/>
            <a:ext cx="573088"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r" eaLnBrk="1" latinLnBrk="1" hangingPunct="1"/>
            <a:fld id="{3530950B-930B-43F2-8FDE-0EE8CBB25835}" type="slidenum">
              <a:rPr lang="en-US" altLang="ko-KR">
                <a:latin typeface="Arial" panose="020B0604020202020204" pitchFamily="34" charset="0"/>
              </a:rPr>
            </a:fld>
            <a:endParaRPr lang="en-US" altLang="ko-KR">
              <a:latin typeface="Arial" panose="020B0604020202020204" pitchFamily="34" charset="0"/>
            </a:endParaRPr>
          </a:p>
        </p:txBody>
      </p:sp>
      <p:sp>
        <p:nvSpPr>
          <p:cNvPr id="32771" name="Text Box 2"/>
          <p:cNvSpPr txBox="1">
            <a:spLocks noChangeArrowheads="1"/>
          </p:cNvSpPr>
          <p:nvPr/>
        </p:nvSpPr>
        <p:spPr bwMode="auto">
          <a:xfrm>
            <a:off x="293688" y="971550"/>
            <a:ext cx="6557962" cy="581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2857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r>
              <a:rPr lang="en-US" altLang="zh-CN" sz="1400" b="1" dirty="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Symbol" panose="05050102010706020507" pitchFamily="18" charset="2"/>
              </a:rPr>
              <a:t>10.0 Precautions</a:t>
            </a:r>
            <a:endParaRPr lang="en-US" altLang="zh-CN" sz="1400" b="1" dirty="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Symbol" panose="05050102010706020507" pitchFamily="18" charset="2"/>
            </a:endParaRPr>
          </a:p>
          <a:p>
            <a:r>
              <a:rPr lang="en-US" altLang="zh-CN" dirty="0">
                <a:latin typeface="Arial" panose="020B0604020202020204" pitchFamily="34" charset="0"/>
                <a:ea typeface="微软雅黑" panose="020B0503020204020204" pitchFamily="34" charset="-122"/>
                <a:cs typeface="Arial" panose="020B0604020202020204" pitchFamily="34" charset="0"/>
              </a:rPr>
              <a:t>Please pay attention to the followings when you use this TFT LCD  Panel.</a:t>
            </a:r>
            <a:endParaRPr lang="en-US" altLang="zh-CN" b="1" dirty="0">
              <a:latin typeface="Arial" panose="020B0604020202020204" pitchFamily="34" charset="0"/>
              <a:ea typeface="微软雅黑" panose="020B0503020204020204" pitchFamily="34" charset="-122"/>
              <a:cs typeface="Arial" panose="020B0604020202020204" pitchFamily="34" charset="0"/>
            </a:endParaRPr>
          </a:p>
          <a:p>
            <a:pPr lvl="1">
              <a:buFont typeface="Arial" panose="020B0604020202020204" pitchFamily="34" charset="0"/>
              <a:buChar char="•"/>
            </a:pPr>
            <a:r>
              <a:rPr lang="en-US" altLang="ko-KR" b="1" dirty="0">
                <a:latin typeface="Times New Roman" panose="02020603050405020304" pitchFamily="18" charset="0"/>
                <a:ea typeface="微软雅黑" panose="020B0503020204020204" pitchFamily="34" charset="-122"/>
                <a:cs typeface="Times New Roman" panose="02020603050405020304" pitchFamily="18" charset="0"/>
              </a:rPr>
              <a:t>11.1 </a:t>
            </a:r>
            <a:r>
              <a:rPr lang="en-US" altLang="zh-CN" b="1" dirty="0">
                <a:latin typeface="Times New Roman" panose="02020603050405020304" pitchFamily="18" charset="0"/>
                <a:ea typeface="微软雅黑" panose="020B0503020204020204" pitchFamily="34" charset="-122"/>
              </a:rPr>
              <a:t>Mounting Precautions</a:t>
            </a:r>
            <a:endParaRPr lang="en-US" altLang="zh-CN" b="1" dirty="0">
              <a:latin typeface="Times New Roman" panose="02020603050405020304" pitchFamily="18" charset="0"/>
              <a:ea typeface="微软雅黑" panose="020B0503020204020204" pitchFamily="34" charset="-122"/>
            </a:endParaRPr>
          </a:p>
          <a:p>
            <a:pPr lvl="1">
              <a:buFont typeface="Arial" panose="020B0604020202020204" pitchFamily="34" charset="0"/>
              <a:buChar char="•"/>
            </a:pPr>
            <a:r>
              <a:rPr lang="en-US" altLang="ko-KR" dirty="0">
                <a:latin typeface="Times New Roman" panose="02020603050405020304" pitchFamily="18" charset="0"/>
              </a:rPr>
              <a:t>(1) </a:t>
            </a:r>
            <a:r>
              <a:rPr lang="ko-KR" altLang="zh-CN" dirty="0">
                <a:latin typeface="Times New Roman" panose="02020603050405020304" pitchFamily="18" charset="0"/>
              </a:rPr>
              <a:t>Use fingerstalls with soft gloves in order to keep display clean during the incoming </a:t>
            </a:r>
            <a:endParaRPr lang="en-US" altLang="ko-KR" dirty="0">
              <a:latin typeface="Times New Roman" panose="02020603050405020304" pitchFamily="18" charset="0"/>
            </a:endParaRPr>
          </a:p>
          <a:p>
            <a:r>
              <a:rPr lang="en-US" altLang="zh-CN" dirty="0">
                <a:latin typeface="Times New Roman" panose="02020603050405020304" pitchFamily="18" charset="0"/>
              </a:rPr>
              <a:t>inspection </a:t>
            </a:r>
            <a:r>
              <a:rPr lang="ko-KR" altLang="zh-CN" dirty="0">
                <a:latin typeface="Times New Roman" panose="02020603050405020304" pitchFamily="18" charset="0"/>
              </a:rPr>
              <a:t>and assembly process.</a:t>
            </a:r>
            <a:endParaRPr lang="zh-CN" altLang="zh-CN" dirty="0">
              <a:latin typeface="Times New Roman" panose="02020603050405020304" pitchFamily="18" charset="0"/>
            </a:endParaRPr>
          </a:p>
          <a:p>
            <a:pPr>
              <a:buFont typeface="Arial" panose="020B0604020202020204" pitchFamily="34" charset="0"/>
              <a:buChar char="•"/>
            </a:pPr>
            <a:r>
              <a:rPr lang="en-US" altLang="ko-KR" dirty="0">
                <a:latin typeface="Times New Roman" panose="02020603050405020304" pitchFamily="18" charset="0"/>
                <a:sym typeface="Wingdings" panose="05000000000000000000" pitchFamily="2" charset="2"/>
              </a:rPr>
              <a:t>(2) You must mount a FOB using specified mounting holes (Details refer to the drawings). </a:t>
            </a:r>
            <a:endParaRPr lang="en-US" altLang="ko-KR" dirty="0">
              <a:latin typeface="Times New Roman" panose="02020603050405020304" pitchFamily="18" charset="0"/>
              <a:sym typeface="Wingdings" panose="05000000000000000000" pitchFamily="2" charset="2"/>
            </a:endParaRPr>
          </a:p>
          <a:p>
            <a:pPr>
              <a:buFont typeface="Arial" panose="020B0604020202020204" pitchFamily="34" charset="0"/>
              <a:buChar char="•"/>
            </a:pPr>
            <a:r>
              <a:rPr lang="en-US" altLang="ko-KR" dirty="0">
                <a:latin typeface="Times New Roman" panose="02020603050405020304" pitchFamily="18" charset="0"/>
                <a:sym typeface="Wingdings" panose="05000000000000000000" pitchFamily="2" charset="2"/>
              </a:rPr>
              <a:t>(3) </a:t>
            </a:r>
            <a:r>
              <a:rPr lang="en-US" altLang="ko-KR" dirty="0">
                <a:latin typeface="Times New Roman" panose="02020603050405020304" pitchFamily="18" charset="0"/>
              </a:rPr>
              <a:t>Please make sure to avoid external forces applied to the Source PCB</a:t>
            </a:r>
            <a:r>
              <a:rPr lang="en-US" altLang="ko-KR" dirty="0">
                <a:latin typeface="Arial" panose="020B0604020202020204" pitchFamily="34" charset="0"/>
                <a:cs typeface="Arial" panose="020B0604020202020204" pitchFamily="34" charset="0"/>
              </a:rPr>
              <a:t> or FPC</a:t>
            </a:r>
            <a:r>
              <a:rPr lang="en-US" altLang="ko-KR" dirty="0">
                <a:latin typeface="Times New Roman" panose="02020603050405020304" pitchFamily="18" charset="0"/>
              </a:rPr>
              <a:t> and D-IC</a:t>
            </a:r>
            <a:endParaRPr lang="en-US" altLang="ko-KR" dirty="0">
              <a:latin typeface="Times New Roman" panose="02020603050405020304" pitchFamily="18" charset="0"/>
            </a:endParaRPr>
          </a:p>
          <a:p>
            <a:r>
              <a:rPr lang="en-US" altLang="ko-KR" dirty="0">
                <a:latin typeface="Times New Roman" panose="02020603050405020304" pitchFamily="18" charset="0"/>
              </a:rPr>
              <a:t> during the process of handling or assembling. If not, It causes panel damage or malfunction.</a:t>
            </a:r>
            <a:r>
              <a:rPr lang="en-US" altLang="ko-KR" dirty="0">
                <a:latin typeface="Times New Roman" panose="02020603050405020304" pitchFamily="18" charset="0"/>
                <a:sym typeface="Wingdings" panose="05000000000000000000" pitchFamily="2" charset="2"/>
              </a:rPr>
              <a:t>   </a:t>
            </a:r>
            <a:endParaRPr lang="en-US" altLang="ko-KR" dirty="0">
              <a:latin typeface="Times New Roman" panose="02020603050405020304" pitchFamily="18" charset="0"/>
              <a:sym typeface="Wingdings" panose="05000000000000000000" pitchFamily="2" charset="2"/>
            </a:endParaRPr>
          </a:p>
          <a:p>
            <a:pPr>
              <a:buFont typeface="Arial" panose="020B0604020202020204" pitchFamily="34" charset="0"/>
              <a:buChar char="•"/>
            </a:pPr>
            <a:r>
              <a:rPr lang="en-US" altLang="ko-KR" dirty="0">
                <a:latin typeface="Times New Roman" panose="02020603050405020304" pitchFamily="18" charset="0"/>
                <a:sym typeface="Wingdings" panose="05000000000000000000" pitchFamily="2" charset="2"/>
              </a:rPr>
              <a:t>(4) Note that polarizers are very fragile and could be easily damaged. Do not touch, push or rub </a:t>
            </a:r>
            <a:endParaRPr lang="en-US" altLang="ko-KR" dirty="0">
              <a:latin typeface="Times New Roman" panose="02020603050405020304" pitchFamily="18" charset="0"/>
              <a:sym typeface="Wingdings" panose="05000000000000000000" pitchFamily="2" charset="2"/>
            </a:endParaRPr>
          </a:p>
          <a:p>
            <a:r>
              <a:rPr lang="en-US" altLang="ko-KR" dirty="0">
                <a:latin typeface="Times New Roman" panose="02020603050405020304" pitchFamily="18" charset="0"/>
                <a:sym typeface="Wingdings" panose="05000000000000000000" pitchFamily="2" charset="2"/>
              </a:rPr>
              <a:t>the exposed polarizers with glass, tweezers or anything harder than HB pencil lead. And  please do not rub with dust clothes with chemical treatment.</a:t>
            </a:r>
            <a:endParaRPr lang="en-US" altLang="ko-KR" dirty="0">
              <a:latin typeface="Times New Roman" panose="02020603050405020304" pitchFamily="18" charset="0"/>
              <a:sym typeface="Wingdings" panose="05000000000000000000" pitchFamily="2" charset="2"/>
            </a:endParaRPr>
          </a:p>
          <a:p>
            <a:pPr>
              <a:buFont typeface="Arial" panose="020B0604020202020204" pitchFamily="34" charset="0"/>
              <a:buChar char="•"/>
            </a:pPr>
            <a:r>
              <a:rPr lang="en-US" altLang="ko-KR" dirty="0">
                <a:latin typeface="Times New Roman" panose="02020603050405020304" pitchFamily="18" charset="0"/>
              </a:rPr>
              <a:t>(5) </a:t>
            </a:r>
            <a:r>
              <a:rPr lang="en-US" altLang="ko-KR" dirty="0">
                <a:latin typeface="Times New Roman" panose="02020603050405020304" pitchFamily="18" charset="0"/>
                <a:sym typeface="Wingdings" panose="05000000000000000000" pitchFamily="2" charset="2"/>
              </a:rPr>
              <a:t>Do not pull or fold the source D-IC which connect the source PCB</a:t>
            </a:r>
            <a:r>
              <a:rPr lang="en-US" altLang="ko-KR" dirty="0">
                <a:latin typeface="Arial" panose="020B0604020202020204" pitchFamily="34" charset="0"/>
                <a:cs typeface="Arial" panose="020B0604020202020204" pitchFamily="34" charset="0"/>
              </a:rPr>
              <a:t> or FPC</a:t>
            </a:r>
            <a:r>
              <a:rPr lang="en-US" altLang="ko-KR" dirty="0">
                <a:latin typeface="Times New Roman" panose="02020603050405020304" pitchFamily="18" charset="0"/>
                <a:sym typeface="Wingdings" panose="05000000000000000000" pitchFamily="2" charset="2"/>
              </a:rPr>
              <a:t> and the panel.</a:t>
            </a:r>
            <a:endParaRPr lang="en-US" altLang="ko-KR" dirty="0">
              <a:latin typeface="Times New Roman" panose="02020603050405020304" pitchFamily="18" charset="0"/>
              <a:sym typeface="Wingdings" panose="05000000000000000000" pitchFamily="2" charset="2"/>
            </a:endParaRPr>
          </a:p>
          <a:p>
            <a:pPr>
              <a:buFont typeface="Arial" panose="020B0604020202020204" pitchFamily="34" charset="0"/>
              <a:buChar char="•"/>
            </a:pPr>
            <a:r>
              <a:rPr lang="en-US" altLang="ko-KR" dirty="0">
                <a:latin typeface="Times New Roman" panose="02020603050405020304" pitchFamily="18" charset="0"/>
                <a:sym typeface="Wingdings" panose="05000000000000000000" pitchFamily="2" charset="2"/>
              </a:rPr>
              <a:t>Do not pull or fold the LED wire.</a:t>
            </a:r>
            <a:endParaRPr lang="en-US" altLang="ko-KR" dirty="0">
              <a:latin typeface="微软雅黑" panose="020B0503020204020204" pitchFamily="34" charset="-122"/>
              <a:ea typeface="微软雅黑" panose="020B0503020204020204" pitchFamily="34" charset="-122"/>
              <a:sym typeface="Wingdings" panose="05000000000000000000" pitchFamily="2" charset="2"/>
            </a:endParaRPr>
          </a:p>
          <a:p>
            <a:pPr>
              <a:buFont typeface="Arial" panose="020B0604020202020204" pitchFamily="34" charset="0"/>
              <a:buChar char="•"/>
            </a:pPr>
            <a:r>
              <a:rPr lang="en-US" altLang="ko-KR" dirty="0">
                <a:latin typeface="Times New Roman" panose="02020603050405020304" pitchFamily="18" charset="0"/>
                <a:sym typeface="Wingdings" panose="05000000000000000000" pitchFamily="2" charset="2"/>
              </a:rPr>
              <a:t>(6) After removing the protective film, when the surface becomes dusty, please wipe gently with</a:t>
            </a:r>
            <a:endParaRPr lang="en-US" altLang="ko-KR" dirty="0">
              <a:latin typeface="Times New Roman" panose="02020603050405020304" pitchFamily="18" charset="0"/>
              <a:sym typeface="Wingdings" panose="05000000000000000000" pitchFamily="2" charset="2"/>
            </a:endParaRPr>
          </a:p>
          <a:p>
            <a:r>
              <a:rPr lang="en-US" altLang="ko-KR" dirty="0">
                <a:latin typeface="Times New Roman" panose="02020603050405020304" pitchFamily="18" charset="0"/>
                <a:sym typeface="Wingdings" panose="05000000000000000000" pitchFamily="2" charset="2"/>
              </a:rPr>
              <a:t>absorbent cotton or other soft materials like chamois soaks with alcohol or purified water.</a:t>
            </a:r>
            <a:endParaRPr lang="en-US" altLang="ko-KR" dirty="0">
              <a:latin typeface="Times New Roman" panose="02020603050405020304" pitchFamily="18" charset="0"/>
              <a:sym typeface="Wingdings" panose="05000000000000000000" pitchFamily="2" charset="2"/>
            </a:endParaRPr>
          </a:p>
          <a:p>
            <a:pPr>
              <a:buFont typeface="Arial" panose="020B0604020202020204" pitchFamily="34" charset="0"/>
              <a:buChar char="•"/>
            </a:pPr>
            <a:r>
              <a:rPr lang="en-US" altLang="ko-KR" dirty="0">
                <a:latin typeface="Times New Roman" panose="02020603050405020304" pitchFamily="18" charset="0"/>
                <a:sym typeface="Wingdings" panose="05000000000000000000" pitchFamily="2" charset="2"/>
              </a:rPr>
              <a:t>Do not strong polar solvent because they cause chemical damage to the polarizer.</a:t>
            </a:r>
            <a:endParaRPr lang="en-US" altLang="ko-KR" dirty="0">
              <a:latin typeface="Times New Roman" panose="02020603050405020304" pitchFamily="18" charset="0"/>
              <a:sym typeface="Wingdings" panose="05000000000000000000" pitchFamily="2" charset="2"/>
            </a:endParaRPr>
          </a:p>
          <a:p>
            <a:pPr>
              <a:buFont typeface="Arial" panose="020B0604020202020204" pitchFamily="34" charset="0"/>
              <a:buChar char="•"/>
            </a:pPr>
            <a:r>
              <a:rPr lang="en-US" altLang="ko-KR" dirty="0">
                <a:latin typeface="Times New Roman" panose="02020603050405020304" pitchFamily="18" charset="0"/>
                <a:sym typeface="Wingdings" panose="05000000000000000000" pitchFamily="2" charset="2"/>
              </a:rPr>
              <a:t>(7) Wipe off saliva or water drops as soon as possible. Their long time contact with polarizer </a:t>
            </a:r>
            <a:endParaRPr lang="en-US" altLang="ko-KR" dirty="0">
              <a:latin typeface="Times New Roman" panose="02020603050405020304" pitchFamily="18" charset="0"/>
              <a:sym typeface="Wingdings" panose="05000000000000000000" pitchFamily="2" charset="2"/>
            </a:endParaRPr>
          </a:p>
          <a:p>
            <a:r>
              <a:rPr lang="en-US" altLang="ko-KR" dirty="0">
                <a:latin typeface="Times New Roman" panose="02020603050405020304" pitchFamily="18" charset="0"/>
                <a:sym typeface="Wingdings" panose="05000000000000000000" pitchFamily="2" charset="2"/>
              </a:rPr>
              <a:t>causes deformations and color fading.</a:t>
            </a:r>
            <a:endParaRPr lang="en-US" altLang="ko-KR" dirty="0">
              <a:latin typeface="Times New Roman" panose="02020603050405020304" pitchFamily="18" charset="0"/>
              <a:sym typeface="Wingdings" panose="05000000000000000000" pitchFamily="2" charset="2"/>
            </a:endParaRPr>
          </a:p>
          <a:p>
            <a:pPr>
              <a:buFont typeface="Arial" panose="020B0604020202020204" pitchFamily="34" charset="0"/>
              <a:buChar char="•"/>
            </a:pPr>
            <a:r>
              <a:rPr lang="en-US" altLang="ko-KR" dirty="0">
                <a:latin typeface="Times New Roman" panose="02020603050405020304" pitchFamily="18" charset="0"/>
                <a:sym typeface="Wingdings" panose="05000000000000000000" pitchFamily="2" charset="2"/>
              </a:rPr>
              <a:t>(8) Protection film for polarizer on the FOB shall be slowly peeled off just before use so that </a:t>
            </a:r>
            <a:endParaRPr lang="en-US" altLang="ko-KR" dirty="0">
              <a:latin typeface="Times New Roman" panose="02020603050405020304" pitchFamily="18" charset="0"/>
              <a:sym typeface="Wingdings" panose="05000000000000000000" pitchFamily="2" charset="2"/>
            </a:endParaRPr>
          </a:p>
          <a:p>
            <a:r>
              <a:rPr lang="en-US" altLang="ko-KR" dirty="0">
                <a:latin typeface="Times New Roman" panose="02020603050405020304" pitchFamily="18" charset="0"/>
                <a:sym typeface="Wingdings" panose="05000000000000000000" pitchFamily="2" charset="2"/>
              </a:rPr>
              <a:t>the electrostatic charge can be minimized.</a:t>
            </a:r>
            <a:endParaRPr lang="en-US" altLang="ko-KR" dirty="0">
              <a:latin typeface="Times New Roman" panose="02020603050405020304" pitchFamily="18" charset="0"/>
              <a:sym typeface="Wingdings" panose="05000000000000000000" pitchFamily="2" charset="2"/>
            </a:endParaRPr>
          </a:p>
          <a:p>
            <a:pPr>
              <a:buFont typeface="Arial" panose="020B0604020202020204" pitchFamily="34" charset="0"/>
              <a:buChar char="•"/>
            </a:pPr>
            <a:r>
              <a:rPr lang="en-US" altLang="ko-KR" dirty="0">
                <a:latin typeface="Times New Roman" panose="02020603050405020304" pitchFamily="18" charset="0"/>
                <a:sym typeface="Wingdings" panose="05000000000000000000" pitchFamily="2" charset="2"/>
              </a:rPr>
              <a:t>(9) </a:t>
            </a:r>
            <a:r>
              <a:rPr lang="en-US" altLang="zh-CN" dirty="0">
                <a:latin typeface="Times New Roman" panose="02020603050405020304" pitchFamily="18" charset="0"/>
                <a:ea typeface="微软雅黑" panose="020B0503020204020204" pitchFamily="34" charset="-122"/>
              </a:rPr>
              <a:t>Since the LCD is made of glass, do not apply strong mechanical impact or static load onto it.  </a:t>
            </a:r>
            <a:endParaRPr lang="en-US" altLang="zh-CN" dirty="0">
              <a:latin typeface="Times New Roman" panose="02020603050405020304" pitchFamily="18" charset="0"/>
              <a:ea typeface="微软雅黑" panose="020B0503020204020204" pitchFamily="34" charset="-122"/>
            </a:endParaRPr>
          </a:p>
          <a:p>
            <a:r>
              <a:rPr lang="en-US" altLang="zh-CN" dirty="0">
                <a:latin typeface="Times New Roman" panose="02020603050405020304" pitchFamily="18" charset="0"/>
                <a:ea typeface="微软雅黑" panose="020B0503020204020204" pitchFamily="34" charset="-122"/>
              </a:rPr>
              <a:t>Handling with care since shock, vibration, and careless handling may seriously affect the product. If it falls from a high place or receives a strong shock, the glass may be broken. </a:t>
            </a:r>
            <a:endParaRPr lang="en-US" altLang="ko-KR" dirty="0">
              <a:latin typeface="Times New Roman" panose="02020603050405020304" pitchFamily="18" charset="0"/>
              <a:ea typeface="微软雅黑" panose="020B0503020204020204" pitchFamily="34" charset="-122"/>
              <a:sym typeface="Wingdings" panose="05000000000000000000" pitchFamily="2" charset="2"/>
            </a:endParaRPr>
          </a:p>
          <a:p>
            <a:pPr>
              <a:buFont typeface="Arial" panose="020B0604020202020204" pitchFamily="34" charset="0"/>
              <a:buChar char="•"/>
            </a:pPr>
            <a:r>
              <a:rPr lang="en-US" altLang="ko-KR" dirty="0">
                <a:latin typeface="Times New Roman" panose="02020603050405020304" pitchFamily="18" charset="0"/>
                <a:sym typeface="Wingdings" panose="05000000000000000000" pitchFamily="2" charset="2"/>
              </a:rPr>
              <a:t>(10) Do not disassemble the FOB.</a:t>
            </a:r>
            <a:endParaRPr lang="en-US" altLang="ko-KR" dirty="0">
              <a:latin typeface="Times New Roman" panose="02020603050405020304" pitchFamily="18" charset="0"/>
              <a:sym typeface="Wingdings" panose="05000000000000000000" pitchFamily="2" charset="2"/>
            </a:endParaRPr>
          </a:p>
          <a:p>
            <a:pPr>
              <a:buFont typeface="Arial" panose="020B0604020202020204" pitchFamily="34" charset="0"/>
              <a:buChar char="•"/>
            </a:pPr>
            <a:r>
              <a:rPr lang="en-US" altLang="ko-KR" dirty="0">
                <a:latin typeface="Times New Roman" panose="02020603050405020304" pitchFamily="18" charset="0"/>
                <a:sym typeface="Wingdings" panose="05000000000000000000" pitchFamily="2" charset="2"/>
              </a:rPr>
              <a:t>(11) To determine the optimum mounting angle, refer to the viewing angle range in the  specification for each model.</a:t>
            </a:r>
            <a:endParaRPr lang="en-US" altLang="ko-KR" dirty="0">
              <a:latin typeface="Times New Roman" panose="02020603050405020304" pitchFamily="18" charset="0"/>
              <a:sym typeface="Wingdings" panose="05000000000000000000" pitchFamily="2" charset="2"/>
            </a:endParaRPr>
          </a:p>
          <a:p>
            <a:pPr>
              <a:buFont typeface="Arial" panose="020B0604020202020204" pitchFamily="34" charset="0"/>
              <a:buChar char="•"/>
            </a:pPr>
            <a:r>
              <a:rPr lang="en-US" altLang="ko-KR" dirty="0">
                <a:latin typeface="Times New Roman" panose="02020603050405020304" pitchFamily="18" charset="0"/>
                <a:sym typeface="Wingdings" panose="05000000000000000000" pitchFamily="2" charset="2"/>
              </a:rPr>
              <a:t>(12) If the customer's set presses the main parts of the LCD, the LCD may show the abnormal</a:t>
            </a:r>
            <a:endParaRPr lang="en-US" altLang="ko-KR" dirty="0">
              <a:latin typeface="Times New Roman" panose="02020603050405020304" pitchFamily="18" charset="0"/>
              <a:sym typeface="Wingdings" panose="05000000000000000000" pitchFamily="2" charset="2"/>
            </a:endParaRPr>
          </a:p>
          <a:p>
            <a:r>
              <a:rPr lang="en-US" altLang="ko-KR" dirty="0">
                <a:latin typeface="Times New Roman" panose="02020603050405020304" pitchFamily="18" charset="0"/>
                <a:sym typeface="Wingdings" panose="05000000000000000000" pitchFamily="2" charset="2"/>
              </a:rPr>
              <a:t>display. But this phenomenon does not mean the malfunction of the LCD and should be pressed by the way of mutual agreement.</a:t>
            </a:r>
            <a:endParaRPr lang="en-US" altLang="ko-KR" dirty="0">
              <a:latin typeface="Times New Roman" panose="02020603050405020304" pitchFamily="18" charset="0"/>
              <a:sym typeface="Wingdings" panose="05000000000000000000" pitchFamily="2" charset="2"/>
            </a:endParaRPr>
          </a:p>
          <a:p>
            <a:pPr>
              <a:buFont typeface="Arial" panose="020B0604020202020204" pitchFamily="34" charset="0"/>
              <a:buChar char="•"/>
            </a:pPr>
            <a:r>
              <a:rPr lang="en-US" altLang="zh-CN" dirty="0">
                <a:latin typeface="Times New Roman" panose="02020603050405020304" pitchFamily="18" charset="0"/>
                <a:cs typeface="Times New Roman" panose="02020603050405020304" pitchFamily="18" charset="0"/>
                <a:sym typeface="Wingdings" panose="05000000000000000000" pitchFamily="2" charset="2"/>
              </a:rPr>
              <a:t>(13)</a:t>
            </a:r>
            <a:r>
              <a:rPr lang="en-US" altLang="zh-CN" dirty="0">
                <a:latin typeface="Times New Roman" panose="02020603050405020304" pitchFamily="18" charset="0"/>
                <a:cs typeface="Times New Roman" panose="02020603050405020304" pitchFamily="18" charset="0"/>
              </a:rPr>
              <a:t>Do not drop water or any chemicals onto the LCD’s surface. </a:t>
            </a:r>
            <a:endParaRPr lang="en-US" altLang="zh-CN" dirty="0">
              <a:latin typeface="Times New Roman" panose="02020603050405020304" pitchFamily="18" charset="0"/>
              <a:cs typeface="Times New Roman" panose="02020603050405020304" pitchFamily="18" charset="0"/>
            </a:endParaRPr>
          </a:p>
          <a:p>
            <a:endParaRPr lang="en-US" altLang="zh-CN" sz="1000" dirty="0">
              <a:solidFill>
                <a:srgbClr val="0000FF"/>
              </a:solidFill>
              <a:latin typeface="微软雅黑" panose="020B0503020204020204" pitchFamily="34" charset="-122"/>
              <a:ea typeface="微软雅黑" panose="020B0503020204020204" pitchFamily="34" charset="-122"/>
              <a:sym typeface="Wingdings" panose="05000000000000000000" pitchFamily="2" charset="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fld id="{7E1A527C-40D4-48D2-8267-FE3092C5EC88}" type="slidenum">
              <a:rPr lang="en-US" altLang="ko-KR">
                <a:latin typeface="Arial" panose="020B0604020202020204" pitchFamily="34" charset="0"/>
              </a:rPr>
            </a:fld>
            <a:endParaRPr lang="en-US" altLang="ko-KR">
              <a:latin typeface="Arial" panose="020B0604020202020204" pitchFamily="34" charset="0"/>
            </a:endParaRPr>
          </a:p>
        </p:txBody>
      </p:sp>
      <p:sp>
        <p:nvSpPr>
          <p:cNvPr id="33795" name="Rectangle 62"/>
          <p:cNvSpPr>
            <a:spLocks noChangeArrowheads="1"/>
          </p:cNvSpPr>
          <p:nvPr/>
        </p:nvSpPr>
        <p:spPr bwMode="auto">
          <a:xfrm>
            <a:off x="115888" y="1463675"/>
            <a:ext cx="6608762" cy="609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171450" indent="-171450">
              <a:defRPr kumimoji="1" sz="1200">
                <a:solidFill>
                  <a:schemeClr val="tx1"/>
                </a:solidFill>
                <a:latin typeface="Gulim" pitchFamily="34" charset="-127"/>
                <a:ea typeface="Gulim" pitchFamily="34" charset="-127"/>
              </a:defRPr>
            </a:lvl1pPr>
            <a:lvl2pPr>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marL="0" lvl="1"/>
            <a:r>
              <a:rPr lang="en-US" altLang="ko-KR" sz="1400" b="1" dirty="0">
                <a:latin typeface="Times New Roman" panose="02020603050405020304" pitchFamily="18" charset="0"/>
              </a:rPr>
              <a:t>10.1 </a:t>
            </a:r>
            <a:r>
              <a:rPr lang="en-US" altLang="zh-CN" sz="1400" b="1" dirty="0">
                <a:latin typeface="Times New Roman" panose="02020603050405020304" pitchFamily="18" charset="0"/>
              </a:rPr>
              <a:t>Operating Precautions </a:t>
            </a:r>
            <a:r>
              <a:rPr lang="en-US" altLang="ko-KR" sz="1400" b="1" dirty="0">
                <a:latin typeface="Times New Roman" panose="02020603050405020304" pitchFamily="18" charset="0"/>
              </a:rPr>
              <a:t> </a:t>
            </a:r>
            <a:endParaRPr lang="en-US" altLang="ko-KR" dirty="0">
              <a:latin typeface="Times New Roman" panose="02020603050405020304" pitchFamily="18" charset="0"/>
            </a:endParaRPr>
          </a:p>
          <a:p>
            <a:pPr>
              <a:buFont typeface="Arial" panose="020B0604020202020204" pitchFamily="34" charset="0"/>
              <a:buChar char="•"/>
            </a:pPr>
            <a:r>
              <a:rPr lang="en-US" altLang="ko-KR" dirty="0">
                <a:latin typeface="Times New Roman" panose="02020603050405020304" pitchFamily="18" charset="0"/>
              </a:rPr>
              <a:t> (1) Be careful for condensation at sudden temperature change. Condensation makes damage to</a:t>
            </a:r>
            <a:endParaRPr lang="en-US" altLang="ko-KR" dirty="0">
              <a:latin typeface="Times New Roman" panose="02020603050405020304" pitchFamily="18" charset="0"/>
            </a:endParaRPr>
          </a:p>
          <a:p>
            <a:r>
              <a:rPr lang="en-US" altLang="ko-KR" dirty="0">
                <a:latin typeface="Times New Roman" panose="02020603050405020304" pitchFamily="18" charset="0"/>
              </a:rPr>
              <a:t>polarizer or electrical contacted parts. And after fading condensation, smear or spot will occur. </a:t>
            </a:r>
            <a:endParaRPr lang="en-US" altLang="ko-KR" dirty="0">
              <a:latin typeface="Times New Roman" panose="02020603050405020304" pitchFamily="18" charset="0"/>
            </a:endParaRPr>
          </a:p>
          <a:p>
            <a:pPr>
              <a:buFont typeface="Arial" panose="020B0604020202020204" pitchFamily="34" charset="0"/>
              <a:buChar char="•"/>
            </a:pPr>
            <a:r>
              <a:rPr lang="en-US" altLang="ko-KR" dirty="0">
                <a:latin typeface="Times New Roman" panose="02020603050405020304" pitchFamily="18" charset="0"/>
                <a:sym typeface="Wingdings" panose="05000000000000000000" pitchFamily="2" charset="2"/>
              </a:rPr>
              <a:t> (2) FOB has high frequency circuits. Sufficient suppression to the electromagnetic </a:t>
            </a:r>
            <a:endParaRPr lang="en-US" altLang="ko-KR" dirty="0">
              <a:latin typeface="Times New Roman" panose="02020603050405020304" pitchFamily="18" charset="0"/>
              <a:sym typeface="Wingdings" panose="05000000000000000000" pitchFamily="2" charset="2"/>
            </a:endParaRPr>
          </a:p>
          <a:p>
            <a:r>
              <a:rPr lang="en-US" altLang="ko-KR" dirty="0">
                <a:latin typeface="Times New Roman" panose="02020603050405020304" pitchFamily="18" charset="0"/>
                <a:sym typeface="Wingdings" panose="05000000000000000000" pitchFamily="2" charset="2"/>
              </a:rPr>
              <a:t>interference shall be done by system manufacturers. Grounding and shielding methods may be important to minimized the interference.</a:t>
            </a:r>
            <a:endParaRPr lang="en-US" altLang="ko-KR" dirty="0">
              <a:latin typeface="Times New Roman" panose="02020603050405020304" pitchFamily="18" charset="0"/>
              <a:sym typeface="Wingdings" panose="05000000000000000000" pitchFamily="2" charset="2"/>
            </a:endParaRPr>
          </a:p>
          <a:p>
            <a:pPr>
              <a:buFont typeface="Arial" panose="020B0604020202020204" pitchFamily="34" charset="0"/>
              <a:buChar char="•"/>
            </a:pPr>
            <a:r>
              <a:rPr lang="en-US" altLang="ko-KR" dirty="0">
                <a:latin typeface="Times New Roman" panose="02020603050405020304" pitchFamily="18" charset="0"/>
                <a:sym typeface="Wingdings" panose="05000000000000000000" pitchFamily="2" charset="2"/>
              </a:rPr>
              <a:t> (3) The electrochemical reaction caused by DC voltage will lead to LCD degradation, so DC  </a:t>
            </a:r>
            <a:endParaRPr lang="en-US" altLang="ko-KR" dirty="0">
              <a:latin typeface="Times New Roman" panose="02020603050405020304" pitchFamily="18" charset="0"/>
              <a:sym typeface="Wingdings" panose="05000000000000000000" pitchFamily="2" charset="2"/>
            </a:endParaRPr>
          </a:p>
          <a:p>
            <a:r>
              <a:rPr lang="en-US" altLang="ko-KR" dirty="0">
                <a:latin typeface="Times New Roman" panose="02020603050405020304" pitchFamily="18" charset="0"/>
                <a:sym typeface="Wingdings" panose="05000000000000000000" pitchFamily="2" charset="2"/>
              </a:rPr>
              <a:t>drive should be avoided.</a:t>
            </a:r>
            <a:endParaRPr lang="en-US" altLang="ko-KR" dirty="0">
              <a:latin typeface="Times New Roman" panose="02020603050405020304" pitchFamily="18" charset="0"/>
              <a:sym typeface="Wingdings" panose="05000000000000000000" pitchFamily="2" charset="2"/>
            </a:endParaRPr>
          </a:p>
          <a:p>
            <a:pPr>
              <a:buFont typeface="Arial" panose="020B0604020202020204" pitchFamily="34" charset="0"/>
              <a:buChar char="•"/>
            </a:pPr>
            <a:r>
              <a:rPr lang="en-US" altLang="ko-KR" dirty="0">
                <a:latin typeface="Times New Roman" panose="02020603050405020304" pitchFamily="18" charset="0"/>
                <a:sym typeface="Wingdings" panose="05000000000000000000" pitchFamily="2" charset="2"/>
              </a:rPr>
              <a:t>(4) The LCD FOBs use C-MOS LSI drivers, so customers are recommended that any unused</a:t>
            </a:r>
            <a:endParaRPr lang="en-US" altLang="ko-KR" dirty="0">
              <a:latin typeface="Times New Roman" panose="02020603050405020304" pitchFamily="18" charset="0"/>
              <a:sym typeface="Wingdings" panose="05000000000000000000" pitchFamily="2" charset="2"/>
            </a:endParaRPr>
          </a:p>
          <a:p>
            <a:r>
              <a:rPr lang="en-US" altLang="ko-KR" dirty="0">
                <a:latin typeface="Times New Roman" panose="02020603050405020304" pitchFamily="18" charset="0"/>
                <a:sym typeface="Wingdings" panose="05000000000000000000" pitchFamily="2" charset="2"/>
              </a:rPr>
              <a:t>input terminal would be connected to </a:t>
            </a:r>
            <a:r>
              <a:rPr lang="en-US" altLang="ko-KR" dirty="0" err="1">
                <a:latin typeface="Times New Roman" panose="02020603050405020304" pitchFamily="18" charset="0"/>
                <a:sym typeface="Wingdings" panose="05000000000000000000" pitchFamily="2" charset="2"/>
              </a:rPr>
              <a:t>Vdd</a:t>
            </a:r>
            <a:r>
              <a:rPr lang="en-US" altLang="ko-KR" dirty="0">
                <a:latin typeface="Times New Roman" panose="02020603050405020304" pitchFamily="18" charset="0"/>
                <a:sym typeface="Wingdings" panose="05000000000000000000" pitchFamily="2" charset="2"/>
              </a:rPr>
              <a:t> or </a:t>
            </a:r>
            <a:r>
              <a:rPr lang="en-US" altLang="ko-KR" dirty="0" err="1">
                <a:latin typeface="Times New Roman" panose="02020603050405020304" pitchFamily="18" charset="0"/>
                <a:sym typeface="Wingdings" panose="05000000000000000000" pitchFamily="2" charset="2"/>
              </a:rPr>
              <a:t>Vss</a:t>
            </a:r>
            <a:r>
              <a:rPr lang="en-US" altLang="ko-KR" dirty="0">
                <a:latin typeface="Times New Roman" panose="02020603050405020304" pitchFamily="18" charset="0"/>
                <a:sym typeface="Wingdings" panose="05000000000000000000" pitchFamily="2" charset="2"/>
              </a:rPr>
              <a:t>, do not input any signals before power is turn on, and ground you body, work/assembly area, assembly </a:t>
            </a:r>
            <a:r>
              <a:rPr lang="en-US" altLang="ko-KR" dirty="0" err="1">
                <a:latin typeface="Times New Roman" panose="02020603050405020304" pitchFamily="18" charset="0"/>
                <a:sym typeface="Wingdings" panose="05000000000000000000" pitchFamily="2" charset="2"/>
              </a:rPr>
              <a:t>equipments</a:t>
            </a:r>
            <a:r>
              <a:rPr lang="en-US" altLang="ko-KR" dirty="0">
                <a:latin typeface="Times New Roman" panose="02020603050405020304" pitchFamily="18" charset="0"/>
                <a:sym typeface="Wingdings" panose="05000000000000000000" pitchFamily="2" charset="2"/>
              </a:rPr>
              <a:t> to protect against static electricity.</a:t>
            </a:r>
            <a:endParaRPr lang="en-US" altLang="ko-KR" dirty="0">
              <a:latin typeface="Times New Roman" panose="02020603050405020304" pitchFamily="18" charset="0"/>
              <a:sym typeface="Wingdings" panose="05000000000000000000" pitchFamily="2" charset="2"/>
            </a:endParaRPr>
          </a:p>
          <a:p>
            <a:pPr>
              <a:buFont typeface="Arial" panose="020B0604020202020204" pitchFamily="34" charset="0"/>
              <a:buChar char="•"/>
            </a:pPr>
            <a:r>
              <a:rPr lang="en-US" altLang="ko-KR" dirty="0">
                <a:latin typeface="Times New Roman" panose="02020603050405020304" pitchFamily="18" charset="0"/>
              </a:rPr>
              <a:t>(5) </a:t>
            </a:r>
            <a:r>
              <a:rPr lang="en-US" altLang="ko-KR" dirty="0">
                <a:latin typeface="Times New Roman" panose="02020603050405020304" pitchFamily="18" charset="0"/>
                <a:sym typeface="Wingdings" panose="05000000000000000000" pitchFamily="2" charset="2"/>
              </a:rPr>
              <a:t>Do not exceed the absolute maximum rating value. (supply voltage variation, input voltage </a:t>
            </a:r>
            <a:endParaRPr lang="en-US" altLang="ko-KR" dirty="0">
              <a:latin typeface="Times New Roman" panose="02020603050405020304" pitchFamily="18" charset="0"/>
              <a:sym typeface="Wingdings" panose="05000000000000000000" pitchFamily="2" charset="2"/>
            </a:endParaRPr>
          </a:p>
          <a:p>
            <a:r>
              <a:rPr lang="en-US" altLang="ko-KR" dirty="0">
                <a:latin typeface="Times New Roman" panose="02020603050405020304" pitchFamily="18" charset="0"/>
                <a:sym typeface="Wingdings" panose="05000000000000000000" pitchFamily="2" charset="2"/>
              </a:rPr>
              <a:t>variation, variation in part contents and environmental temperature, and so on) Otherwise the FOB may be damaged.</a:t>
            </a:r>
            <a:endParaRPr lang="en-US" altLang="ko-KR" dirty="0">
              <a:latin typeface="Times New Roman" panose="02020603050405020304" pitchFamily="18" charset="0"/>
              <a:sym typeface="Wingdings" panose="05000000000000000000" pitchFamily="2" charset="2"/>
            </a:endParaRPr>
          </a:p>
          <a:p>
            <a:pPr>
              <a:buFont typeface="Arial" panose="020B0604020202020204" pitchFamily="34" charset="0"/>
              <a:buChar char="•"/>
            </a:pPr>
            <a:r>
              <a:rPr lang="en-US" altLang="ko-KR" dirty="0">
                <a:latin typeface="Times New Roman" panose="02020603050405020304" pitchFamily="18" charset="0"/>
                <a:sym typeface="Wingdings" panose="05000000000000000000" pitchFamily="2" charset="2"/>
              </a:rPr>
              <a:t>(6) Design the length of cable to connect between the connector for back-light and the converter </a:t>
            </a:r>
            <a:endParaRPr lang="en-US" altLang="ko-KR" dirty="0">
              <a:latin typeface="Times New Roman" panose="02020603050405020304" pitchFamily="18" charset="0"/>
              <a:sym typeface="Wingdings" panose="05000000000000000000" pitchFamily="2" charset="2"/>
            </a:endParaRPr>
          </a:p>
          <a:p>
            <a:r>
              <a:rPr lang="en-US" altLang="ko-KR" dirty="0">
                <a:latin typeface="Times New Roman" panose="02020603050405020304" pitchFamily="18" charset="0"/>
                <a:sym typeface="Wingdings" panose="05000000000000000000" pitchFamily="2" charset="2"/>
              </a:rPr>
              <a:t>as short as possible and the shorter cable shall be connected directly.</a:t>
            </a:r>
            <a:endParaRPr lang="en-US" altLang="ko-KR" dirty="0">
              <a:latin typeface="Times New Roman" panose="02020603050405020304" pitchFamily="18" charset="0"/>
              <a:sym typeface="Wingdings" panose="05000000000000000000" pitchFamily="2" charset="2"/>
            </a:endParaRPr>
          </a:p>
          <a:p>
            <a:r>
              <a:rPr lang="en-US" altLang="ko-KR" dirty="0">
                <a:latin typeface="Times New Roman" panose="02020603050405020304" pitchFamily="18" charset="0"/>
                <a:sym typeface="Wingdings" panose="05000000000000000000" pitchFamily="2" charset="2"/>
              </a:rPr>
              <a:t>The longer cable between that of back-light and that of converter may cause the luminance of LED to lower and need a higher startup voltage(Vs).</a:t>
            </a:r>
            <a:endParaRPr lang="en-US" altLang="ko-KR" dirty="0">
              <a:latin typeface="Times New Roman" panose="02020603050405020304" pitchFamily="18" charset="0"/>
              <a:sym typeface="Wingdings" panose="05000000000000000000" pitchFamily="2" charset="2"/>
            </a:endParaRPr>
          </a:p>
          <a:p>
            <a:pPr>
              <a:buFont typeface="Arial" panose="020B0604020202020204" pitchFamily="34" charset="0"/>
              <a:buChar char="•"/>
            </a:pPr>
            <a:r>
              <a:rPr lang="en-US" altLang="ko-KR" dirty="0">
                <a:latin typeface="Times New Roman" panose="02020603050405020304" pitchFamily="18" charset="0"/>
                <a:sym typeface="Wingdings" panose="05000000000000000000" pitchFamily="2" charset="2"/>
              </a:rPr>
              <a:t>(7) Connectors are precise devices for connecting PCB and transmitting electrical signals. Operators should insert and unplug MDL in parallel when assembling MDL.</a:t>
            </a:r>
            <a:endParaRPr lang="en-US" altLang="ko-KR" dirty="0">
              <a:latin typeface="Times New Roman" panose="02020603050405020304" pitchFamily="18" charset="0"/>
              <a:sym typeface="Wingdings" panose="05000000000000000000" pitchFamily="2" charset="2"/>
            </a:endParaRPr>
          </a:p>
          <a:p>
            <a:pPr>
              <a:buFont typeface="Arial" panose="020B0604020202020204" pitchFamily="34" charset="0"/>
              <a:buChar char="•"/>
            </a:pPr>
            <a:r>
              <a:rPr lang="en-US" altLang="ko-KR" dirty="0">
                <a:latin typeface="Times New Roman" panose="02020603050405020304" pitchFamily="18" charset="0"/>
                <a:sym typeface="Wingdings" panose="05000000000000000000" pitchFamily="2" charset="2"/>
              </a:rPr>
              <a:t>(8) Do not connect or disconnect the cable to/ from the FOB at the "Power On" condition.</a:t>
            </a:r>
            <a:endParaRPr lang="en-US" altLang="ko-KR" dirty="0">
              <a:latin typeface="Times New Roman" panose="02020603050405020304" pitchFamily="18" charset="0"/>
              <a:sym typeface="Wingdings" panose="05000000000000000000" pitchFamily="2" charset="2"/>
            </a:endParaRPr>
          </a:p>
          <a:p>
            <a:pPr>
              <a:buFont typeface="Arial" panose="020B0604020202020204" pitchFamily="34" charset="0"/>
              <a:buChar char="•"/>
            </a:pPr>
            <a:r>
              <a:rPr lang="en-US" altLang="ko-KR" dirty="0">
                <a:latin typeface="Times New Roman" panose="02020603050405020304" pitchFamily="18" charset="0"/>
                <a:sym typeface="Wingdings" panose="05000000000000000000" pitchFamily="2" charset="2"/>
              </a:rPr>
              <a:t>(9) When the FOB is operating, do not lose CLK, ENAB signals. If any one  these </a:t>
            </a:r>
            <a:endParaRPr lang="en-US" altLang="ko-KR" dirty="0">
              <a:latin typeface="Times New Roman" panose="02020603050405020304" pitchFamily="18" charset="0"/>
              <a:sym typeface="Wingdings" panose="05000000000000000000" pitchFamily="2" charset="2"/>
            </a:endParaRPr>
          </a:p>
          <a:p>
            <a:r>
              <a:rPr lang="en-US" altLang="ko-KR" dirty="0">
                <a:latin typeface="Times New Roman" panose="02020603050405020304" pitchFamily="18" charset="0"/>
                <a:sym typeface="Wingdings" panose="05000000000000000000" pitchFamily="2" charset="2"/>
              </a:rPr>
              <a:t>signals is lost, the LCD panel would be damaged.</a:t>
            </a:r>
            <a:endParaRPr lang="en-US" altLang="ko-KR" dirty="0">
              <a:latin typeface="Times New Roman" panose="02020603050405020304" pitchFamily="18" charset="0"/>
              <a:sym typeface="Wingdings" panose="05000000000000000000" pitchFamily="2" charset="2"/>
            </a:endParaRPr>
          </a:p>
          <a:p>
            <a:pPr>
              <a:buFont typeface="Arial" panose="020B0604020202020204" pitchFamily="34" charset="0"/>
              <a:buChar char="•"/>
            </a:pPr>
            <a:r>
              <a:rPr lang="en-US" altLang="ko-KR" dirty="0">
                <a:latin typeface="Times New Roman" panose="02020603050405020304" pitchFamily="18" charset="0"/>
                <a:sym typeface="Wingdings" panose="05000000000000000000" pitchFamily="2" charset="2"/>
              </a:rPr>
              <a:t>(10) Obey the supply voltage sequence. If wrong sequence is applied, the FOB would be damaged. </a:t>
            </a:r>
            <a:endParaRPr lang="en-US" altLang="ko-KR" dirty="0">
              <a:latin typeface="Times New Roman" panose="02020603050405020304" pitchFamily="18" charset="0"/>
              <a:sym typeface="Wingdings" panose="05000000000000000000" pitchFamily="2" charset="2"/>
            </a:endParaRPr>
          </a:p>
          <a:p>
            <a:pPr>
              <a:buFont typeface="Arial" panose="020B0604020202020204" pitchFamily="34" charset="0"/>
              <a:buChar char="•"/>
            </a:pPr>
            <a:r>
              <a:rPr lang="en-US" altLang="zh-CN" dirty="0">
                <a:latin typeface="Times New Roman" panose="02020603050405020304" pitchFamily="18" charset="0"/>
                <a:cs typeface="Times New Roman" panose="02020603050405020304" pitchFamily="18" charset="0"/>
                <a:sym typeface="Wingdings" panose="05000000000000000000" pitchFamily="2" charset="2"/>
              </a:rPr>
              <a:t>(11) </a:t>
            </a:r>
            <a:r>
              <a:rPr lang="en-US" altLang="zh-CN" dirty="0">
                <a:latin typeface="Times New Roman" panose="02020603050405020304" pitchFamily="18" charset="0"/>
                <a:cs typeface="Times New Roman" panose="02020603050405020304" pitchFamily="18" charset="0"/>
              </a:rPr>
              <a:t>Do not re-adjust variable resistor or switch etc.</a:t>
            </a:r>
            <a:endParaRPr lang="en-US" altLang="zh-CN" dirty="0">
              <a:latin typeface="Times New Roman" panose="02020603050405020304" pitchFamily="18" charset="0"/>
              <a:cs typeface="Times New Roman" panose="02020603050405020304" pitchFamily="18" charset="0"/>
            </a:endParaRPr>
          </a:p>
          <a:p>
            <a:endParaRPr lang="en-US" altLang="ko-KR" sz="1400" b="1" dirty="0">
              <a:latin typeface="Times New Roman" panose="02020603050405020304" pitchFamily="18" charset="0"/>
              <a:sym typeface="Wingdings" panose="05000000000000000000" pitchFamily="2" charset="2"/>
            </a:endParaRPr>
          </a:p>
          <a:p>
            <a:r>
              <a:rPr lang="en-US" altLang="ko-KR" sz="1400" b="1" dirty="0">
                <a:latin typeface="Times New Roman" panose="02020603050405020304" pitchFamily="18" charset="0"/>
                <a:sym typeface="Wingdings" panose="05000000000000000000" pitchFamily="2" charset="2"/>
              </a:rPr>
              <a:t>10.2 Electrostatic Discharge Control</a:t>
            </a:r>
            <a:endParaRPr lang="en-US" altLang="ko-KR" sz="1400" b="1" dirty="0">
              <a:latin typeface="Times New Roman" panose="02020603050405020304" pitchFamily="18" charset="0"/>
              <a:sym typeface="Wingdings" panose="05000000000000000000" pitchFamily="2" charset="2"/>
            </a:endParaRPr>
          </a:p>
          <a:p>
            <a:pPr>
              <a:buFont typeface="Arial" panose="020B0604020202020204" pitchFamily="34" charset="0"/>
              <a:buChar char="•"/>
            </a:pPr>
            <a:r>
              <a:rPr lang="en-US" altLang="ko-KR" dirty="0">
                <a:latin typeface="Times New Roman" panose="02020603050405020304" pitchFamily="18" charset="0"/>
                <a:sym typeface="Wingdings" panose="05000000000000000000" pitchFamily="2" charset="2"/>
              </a:rPr>
              <a:t>(1) Since a FOB is composed of electronic circuits, it is not strong to electrostatic discharge. </a:t>
            </a:r>
            <a:endParaRPr lang="en-US" altLang="ko-KR" dirty="0">
              <a:latin typeface="Times New Roman" panose="02020603050405020304" pitchFamily="18" charset="0"/>
              <a:sym typeface="Wingdings" panose="05000000000000000000" pitchFamily="2" charset="2"/>
            </a:endParaRPr>
          </a:p>
          <a:p>
            <a:r>
              <a:rPr lang="en-US" altLang="ko-KR" dirty="0">
                <a:latin typeface="Times New Roman" panose="02020603050405020304" pitchFamily="18" charset="0"/>
                <a:sym typeface="Wingdings" panose="05000000000000000000" pitchFamily="2" charset="2"/>
              </a:rPr>
              <a:t>Make certain that treatment persons are connected to ground through wrist band etc. And</a:t>
            </a:r>
            <a:endParaRPr lang="en-US" altLang="ko-KR" dirty="0">
              <a:latin typeface="Times New Roman" panose="02020603050405020304" pitchFamily="18" charset="0"/>
              <a:sym typeface="Wingdings" panose="05000000000000000000" pitchFamily="2" charset="2"/>
            </a:endParaRPr>
          </a:p>
          <a:p>
            <a:r>
              <a:rPr lang="en-US" altLang="ko-KR" dirty="0">
                <a:latin typeface="Times New Roman" panose="02020603050405020304" pitchFamily="18" charset="0"/>
                <a:sym typeface="Wingdings" panose="05000000000000000000" pitchFamily="2" charset="2"/>
              </a:rPr>
              <a:t>don’t touch interface pin directly. Keep products as far away from static electricity as possible.</a:t>
            </a:r>
            <a:endParaRPr lang="en-US" altLang="ko-KR" dirty="0">
              <a:latin typeface="Times New Roman" panose="02020603050405020304" pitchFamily="18" charset="0"/>
              <a:sym typeface="Wingdings" panose="05000000000000000000" pitchFamily="2" charset="2"/>
            </a:endParaRPr>
          </a:p>
          <a:p>
            <a:pPr>
              <a:buFont typeface="Arial" panose="020B0604020202020204" pitchFamily="34" charset="0"/>
              <a:buChar char="•"/>
            </a:pPr>
            <a:r>
              <a:rPr lang="en-US" altLang="ko-KR" dirty="0">
                <a:latin typeface="Times New Roman" panose="02020603050405020304" pitchFamily="18" charset="0"/>
                <a:sym typeface="Wingdings" panose="05000000000000000000" pitchFamily="2" charset="2"/>
              </a:rPr>
              <a:t>(2) Avoid the use work clothing made of synthetic fibers. We recommend cotton clothing or other conductivity-treated fibers.</a:t>
            </a:r>
            <a:endParaRPr lang="en-US" altLang="ko-KR" dirty="0">
              <a:latin typeface="Times New Roman" panose="02020603050405020304" pitchFamily="18" charset="0"/>
              <a:sym typeface="Wingdings" panose="05000000000000000000" pitchFamily="2" charset="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fld id="{1893A380-F0F3-4623-BB1C-F57852E39E81}" type="slidenum">
              <a:rPr lang="en-US" altLang="ko-KR">
                <a:latin typeface="Arial" panose="020B0604020202020204" pitchFamily="34" charset="0"/>
              </a:rPr>
            </a:fld>
            <a:endParaRPr lang="en-US" altLang="ko-KR">
              <a:latin typeface="Arial" panose="020B0604020202020204" pitchFamily="34" charset="0"/>
            </a:endParaRPr>
          </a:p>
        </p:txBody>
      </p:sp>
      <p:sp>
        <p:nvSpPr>
          <p:cNvPr id="34819" name="Rectangle 62"/>
          <p:cNvSpPr>
            <a:spLocks noChangeArrowheads="1"/>
          </p:cNvSpPr>
          <p:nvPr/>
        </p:nvSpPr>
        <p:spPr bwMode="auto">
          <a:xfrm>
            <a:off x="160338" y="1300163"/>
            <a:ext cx="6553200" cy="597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kumimoji="1" sz="1200">
                <a:solidFill>
                  <a:schemeClr val="tx1"/>
                </a:solidFill>
                <a:latin typeface="Gulim" pitchFamily="34" charset="-127"/>
                <a:ea typeface="Gulim" pitchFamily="34" charset="-127"/>
              </a:defRPr>
            </a:lvl1pPr>
            <a:lvl2pPr>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r>
              <a:rPr lang="en-US" altLang="ko-KR" sz="1600" b="1" dirty="0">
                <a:latin typeface="Times New Roman" panose="02020603050405020304" pitchFamily="18" charset="0"/>
                <a:sym typeface="Wingdings" panose="05000000000000000000" pitchFamily="2" charset="2"/>
              </a:rPr>
              <a:t>10.3  </a:t>
            </a:r>
            <a:r>
              <a:rPr lang="en-US" altLang="zh-CN" sz="1600" b="1" dirty="0">
                <a:latin typeface="Times New Roman" panose="02020603050405020304" pitchFamily="18" charset="0"/>
              </a:rPr>
              <a:t>Precautions for Strong Light Exposure </a:t>
            </a:r>
            <a:endParaRPr lang="en-US" altLang="zh-CN" sz="1600" b="1" dirty="0">
              <a:latin typeface="Times New Roman" panose="02020603050405020304" pitchFamily="18" charset="0"/>
            </a:endParaRPr>
          </a:p>
          <a:p>
            <a:r>
              <a:rPr lang="en-US" altLang="zh-CN" dirty="0">
                <a:latin typeface="Times New Roman" panose="02020603050405020304" pitchFamily="18" charset="0"/>
              </a:rPr>
              <a:t>It is not allowed to store or Operate directly in strong light or in high temperature and humidity for a long time; Strong light exposure causes degradation of polarizer and color filter.</a:t>
            </a:r>
            <a:endParaRPr lang="en-US" altLang="zh-CN" dirty="0">
              <a:latin typeface="Times New Roman" panose="02020603050405020304" pitchFamily="18" charset="0"/>
            </a:endParaRPr>
          </a:p>
          <a:p>
            <a:endParaRPr lang="en-US" altLang="zh-CN" dirty="0">
              <a:latin typeface="Times New Roman" panose="02020603050405020304" pitchFamily="18" charset="0"/>
            </a:endParaRPr>
          </a:p>
          <a:p>
            <a:pPr marL="0" lvl="1"/>
            <a:r>
              <a:rPr lang="en-US" altLang="zh-CN" sz="1400" b="1" dirty="0">
                <a:latin typeface="Times New Roman" panose="02020603050405020304" pitchFamily="18" charset="0"/>
              </a:rPr>
              <a:t>10.4 Storage Precautions</a:t>
            </a:r>
            <a:endParaRPr lang="en-US" altLang="zh-CN" sz="1400" b="1" dirty="0">
              <a:latin typeface="Times New Roman" panose="02020603050405020304" pitchFamily="18" charset="0"/>
            </a:endParaRPr>
          </a:p>
          <a:p>
            <a:pPr marL="0" lvl="1"/>
            <a:r>
              <a:rPr lang="en-US" altLang="ko-KR" dirty="0">
                <a:latin typeface="Times New Roman" panose="02020603050405020304" pitchFamily="18" charset="0"/>
              </a:rPr>
              <a:t>When storing FOBs as spares for a long time, the following precautions are necessary.</a:t>
            </a:r>
            <a:endParaRPr lang="en-US" altLang="ko-KR" dirty="0">
              <a:latin typeface="Times New Roman" panose="02020603050405020304" pitchFamily="18" charset="0"/>
            </a:endParaRPr>
          </a:p>
          <a:p>
            <a:pPr marL="0" lvl="1">
              <a:buFont typeface="Arial" panose="020B0604020202020204" pitchFamily="34" charset="0"/>
              <a:buChar char="•"/>
            </a:pPr>
            <a:r>
              <a:rPr lang="en-US" altLang="zh-CN" dirty="0">
                <a:latin typeface="Times New Roman" panose="02020603050405020304" pitchFamily="18" charset="0"/>
              </a:rPr>
              <a:t>(1) Control of ventilation and temperature is necessary.</a:t>
            </a:r>
            <a:endParaRPr lang="en-US" altLang="zh-CN" dirty="0">
              <a:latin typeface="Times New Roman" panose="02020603050405020304" pitchFamily="18" charset="0"/>
            </a:endParaRPr>
          </a:p>
          <a:p>
            <a:pPr marL="0" lvl="1">
              <a:buFont typeface="Arial" panose="020B0604020202020204" pitchFamily="34" charset="0"/>
              <a:buChar char="•"/>
            </a:pPr>
            <a:r>
              <a:rPr lang="en-US" altLang="zh-CN" dirty="0">
                <a:latin typeface="Times New Roman" panose="02020603050405020304" pitchFamily="18" charset="0"/>
              </a:rPr>
              <a:t>(2) Please make sure to protect the product from strong light exposure, water or moisture. </a:t>
            </a:r>
            <a:endParaRPr lang="en-US" altLang="zh-CN" dirty="0">
              <a:latin typeface="Times New Roman" panose="02020603050405020304" pitchFamily="18" charset="0"/>
            </a:endParaRPr>
          </a:p>
          <a:p>
            <a:pPr marL="0" lvl="1"/>
            <a:r>
              <a:rPr lang="en-US" altLang="zh-CN" dirty="0">
                <a:latin typeface="Times New Roman" panose="02020603050405020304" pitchFamily="18" charset="0"/>
              </a:rPr>
              <a:t>     Be careful for condensation.</a:t>
            </a:r>
            <a:endParaRPr lang="en-US" altLang="zh-CN" dirty="0">
              <a:latin typeface="Times New Roman" panose="02020603050405020304" pitchFamily="18" charset="0"/>
            </a:endParaRPr>
          </a:p>
          <a:p>
            <a:pPr marL="0" lvl="1">
              <a:buFont typeface="Arial" panose="020B0604020202020204" pitchFamily="34" charset="0"/>
              <a:buChar char="•"/>
            </a:pPr>
            <a:r>
              <a:rPr lang="en-US" altLang="zh-CN" dirty="0">
                <a:latin typeface="Times New Roman" panose="02020603050405020304" pitchFamily="18" charset="0"/>
              </a:rPr>
              <a:t>(3) Store in a polyethylene bag with sealed so as not to enter fresh air outside in it.</a:t>
            </a:r>
            <a:endParaRPr lang="en-US" altLang="zh-CN" dirty="0">
              <a:latin typeface="Times New Roman" panose="02020603050405020304" pitchFamily="18" charset="0"/>
            </a:endParaRPr>
          </a:p>
          <a:p>
            <a:pPr>
              <a:buFont typeface="Arial" panose="020B0604020202020204" pitchFamily="34" charset="0"/>
              <a:buChar char="•"/>
            </a:pPr>
            <a:r>
              <a:rPr lang="en-US" altLang="zh-CN" dirty="0">
                <a:latin typeface="Times New Roman" panose="02020603050405020304" pitchFamily="18" charset="0"/>
              </a:rPr>
              <a:t>(4)Do not store the LCD near organic solvents or corrosive gasses.</a:t>
            </a:r>
            <a:r>
              <a:rPr lang="en-US" altLang="zh-CN" sz="1000" dirty="0">
                <a:latin typeface="微软雅黑" panose="020B0503020204020204" pitchFamily="34" charset="-122"/>
                <a:ea typeface="微软雅黑" panose="020B0503020204020204" pitchFamily="34" charset="-122"/>
              </a:rPr>
              <a:t> </a:t>
            </a:r>
            <a:endParaRPr lang="en-US" altLang="zh-CN" sz="1000" dirty="0">
              <a:latin typeface="微软雅黑" panose="020B0503020204020204" pitchFamily="34" charset="-122"/>
              <a:ea typeface="微软雅黑" panose="020B0503020204020204" pitchFamily="34" charset="-122"/>
            </a:endParaRPr>
          </a:p>
          <a:p>
            <a:pPr marL="0" lvl="1">
              <a:buFont typeface="Arial" panose="020B0604020202020204" pitchFamily="34" charset="0"/>
              <a:buChar char="•"/>
            </a:pPr>
            <a:r>
              <a:rPr lang="en-US" altLang="zh-CN" dirty="0">
                <a:latin typeface="Times New Roman" panose="02020603050405020304" pitchFamily="18" charset="0"/>
              </a:rPr>
              <a:t>(5) Please keep the FOB at a circumstance shown below Fig.</a:t>
            </a:r>
            <a:r>
              <a:rPr lang="en-US" altLang="zh-CN" sz="1000" dirty="0">
                <a:solidFill>
                  <a:srgbClr val="0000FF"/>
                </a:solidFill>
                <a:latin typeface="Times New Roman" panose="02020603050405020304" pitchFamily="18" charset="0"/>
              </a:rPr>
              <a:t> </a:t>
            </a:r>
            <a:endParaRPr lang="en-US" altLang="zh-CN" sz="1000" dirty="0">
              <a:solidFill>
                <a:srgbClr val="0000FF"/>
              </a:solidFill>
              <a:latin typeface="Times New Roman" panose="02020603050405020304" pitchFamily="18" charset="0"/>
            </a:endParaRPr>
          </a:p>
          <a:p>
            <a:pPr marL="0" lvl="1"/>
            <a:r>
              <a:rPr lang="en-US" altLang="zh-CN" dirty="0">
                <a:solidFill>
                  <a:srgbClr val="FF0000"/>
                </a:solidFill>
                <a:latin typeface="Times New Roman" panose="02020603050405020304" pitchFamily="18" charset="0"/>
              </a:rPr>
              <a:t>        </a:t>
            </a:r>
            <a:endParaRPr lang="en-US" altLang="zh-CN" dirty="0">
              <a:solidFill>
                <a:srgbClr val="FF0000"/>
              </a:solidFill>
              <a:latin typeface="Times New Roman" panose="02020603050405020304" pitchFamily="18" charset="0"/>
            </a:endParaRPr>
          </a:p>
          <a:p>
            <a:pPr marL="0" lvl="1"/>
            <a:r>
              <a:rPr lang="en-US" altLang="zh-CN" sz="1400" b="1" dirty="0">
                <a:latin typeface="Times New Roman" panose="02020603050405020304" pitchFamily="18" charset="0"/>
              </a:rPr>
              <a:t>10.5 Precautions for Protection Film</a:t>
            </a:r>
            <a:endParaRPr lang="en-US" altLang="zh-CN" sz="1000" b="1" dirty="0">
              <a:latin typeface="微软雅黑" panose="020B0503020204020204" pitchFamily="34" charset="-122"/>
              <a:ea typeface="微软雅黑" panose="020B0503020204020204" pitchFamily="34" charset="-122"/>
            </a:endParaRPr>
          </a:p>
          <a:p>
            <a:pPr marL="0" lvl="1">
              <a:buFont typeface="Arial" panose="020B0604020202020204" pitchFamily="34" charset="0"/>
              <a:buChar char="•"/>
            </a:pPr>
            <a:r>
              <a:rPr lang="zh-CN" altLang="en-US" sz="1000" dirty="0">
                <a:solidFill>
                  <a:srgbClr val="0000FF"/>
                </a:solidFill>
                <a:latin typeface="Times New Roman" panose="02020603050405020304" pitchFamily="18" charset="0"/>
              </a:rPr>
              <a:t> </a:t>
            </a:r>
            <a:r>
              <a:rPr lang="en-US" altLang="zh-CN" dirty="0">
                <a:latin typeface="Times New Roman" panose="02020603050405020304" pitchFamily="18" charset="0"/>
              </a:rPr>
              <a:t>(1) Remove the protective film slowly, keeping the removing direction approximate</a:t>
            </a:r>
            <a:endParaRPr lang="en-US" altLang="zh-CN" dirty="0">
              <a:latin typeface="Times New Roman" panose="02020603050405020304" pitchFamily="18" charset="0"/>
            </a:endParaRPr>
          </a:p>
          <a:p>
            <a:pPr marL="0" lvl="1"/>
            <a:r>
              <a:rPr lang="en-US" altLang="zh-CN" dirty="0">
                <a:latin typeface="Times New Roman" panose="02020603050405020304" pitchFamily="18" charset="0"/>
              </a:rPr>
              <a:t>30-degree not vertical from panel surface, If possible, under ESD control device like ion blower, and the humidity of working room should be kept over 50%RH to reduce the risk of static charge.</a:t>
            </a:r>
            <a:r>
              <a:rPr lang="zh-CN" altLang="en-US" dirty="0">
                <a:solidFill>
                  <a:srgbClr val="0000FF"/>
                </a:solidFill>
                <a:latin typeface="Times New Roman" panose="02020603050405020304" pitchFamily="18" charset="0"/>
              </a:rPr>
              <a:t> </a:t>
            </a:r>
            <a:endParaRPr lang="en-US" altLang="zh-CN" dirty="0">
              <a:solidFill>
                <a:srgbClr val="0000FF"/>
              </a:solidFill>
              <a:latin typeface="Times New Roman" panose="02020603050405020304" pitchFamily="18" charset="0"/>
            </a:endParaRPr>
          </a:p>
          <a:p>
            <a:pPr marL="0" lvl="1">
              <a:buFont typeface="Arial" panose="020B0604020202020204" pitchFamily="34" charset="0"/>
              <a:buChar char="•"/>
            </a:pPr>
            <a:r>
              <a:rPr lang="zh-CN" altLang="en-US" dirty="0">
                <a:solidFill>
                  <a:srgbClr val="0000FF"/>
                </a:solidFill>
                <a:latin typeface="Times New Roman" panose="02020603050405020304" pitchFamily="18" charset="0"/>
              </a:rPr>
              <a:t> </a:t>
            </a:r>
            <a:r>
              <a:rPr lang="en-US" altLang="zh-CN" dirty="0">
                <a:latin typeface="Times New Roman" panose="02020603050405020304" pitchFamily="18" charset="0"/>
              </a:rPr>
              <a:t>(2) In handling the LCD, wear non-charged material gloves. And the conducting wrist to the earth and the conducting shoes to the earth are necessary.</a:t>
            </a:r>
            <a:endParaRPr lang="en-US" altLang="zh-CN" dirty="0">
              <a:latin typeface="Times New Roman" panose="02020603050405020304" pitchFamily="18" charset="0"/>
            </a:endParaRPr>
          </a:p>
          <a:p>
            <a:pPr marL="0" lvl="1"/>
            <a:endParaRPr lang="en-US" altLang="zh-CN" dirty="0">
              <a:solidFill>
                <a:srgbClr val="FF0000"/>
              </a:solidFill>
              <a:latin typeface="Times New Roman" panose="02020603050405020304" pitchFamily="18" charset="0"/>
            </a:endParaRPr>
          </a:p>
          <a:p>
            <a:pPr marL="0" lvl="1"/>
            <a:r>
              <a:rPr lang="en-US" altLang="zh-CN" sz="1400" b="1" dirty="0">
                <a:latin typeface="Times New Roman" panose="02020603050405020304" pitchFamily="18" charset="0"/>
                <a:cs typeface="Times New Roman" panose="02020603050405020304" pitchFamily="18" charset="0"/>
              </a:rPr>
              <a:t>10.6 Appropriate Condition for Display</a:t>
            </a:r>
            <a:endParaRPr lang="en-US" altLang="zh-CN" sz="1400" b="1" dirty="0">
              <a:latin typeface="Times New Roman" panose="02020603050405020304" pitchFamily="18" charset="0"/>
              <a:cs typeface="Times New Roman" panose="02020603050405020304" pitchFamily="18" charset="0"/>
            </a:endParaRPr>
          </a:p>
          <a:p>
            <a:pPr marL="0" lvl="1">
              <a:buFont typeface="Arial" panose="020B0604020202020204" pitchFamily="34" charset="0"/>
              <a:buChar char="•"/>
            </a:pPr>
            <a:r>
              <a:rPr lang="en-US" altLang="zh-CN" dirty="0">
                <a:latin typeface="Times New Roman" panose="02020603050405020304" pitchFamily="18" charset="0"/>
              </a:rPr>
              <a:t>(1) Normal operating condition</a:t>
            </a:r>
            <a:endParaRPr lang="en-US" altLang="zh-CN" dirty="0">
              <a:latin typeface="Times New Roman" panose="02020603050405020304" pitchFamily="18" charset="0"/>
            </a:endParaRPr>
          </a:p>
          <a:p>
            <a:pPr marL="0" lvl="1"/>
            <a:r>
              <a:rPr lang="en-US" altLang="zh-CN" dirty="0">
                <a:latin typeface="Times New Roman" panose="02020603050405020304" pitchFamily="18" charset="0"/>
              </a:rPr>
              <a:t>   - Temperature: 0 ~ 40℃</a:t>
            </a:r>
            <a:endParaRPr lang="en-US" altLang="zh-CN" dirty="0">
              <a:latin typeface="Times New Roman" panose="02020603050405020304" pitchFamily="18" charset="0"/>
            </a:endParaRPr>
          </a:p>
          <a:p>
            <a:pPr marL="0" lvl="1"/>
            <a:r>
              <a:rPr lang="en-US" altLang="zh-CN" dirty="0">
                <a:latin typeface="Times New Roman" panose="02020603050405020304" pitchFamily="18" charset="0"/>
              </a:rPr>
              <a:t>   - Operating Ambient Humidity : 10 ~ 90 %</a:t>
            </a:r>
            <a:endParaRPr lang="en-US" altLang="zh-CN" dirty="0">
              <a:latin typeface="Times New Roman" panose="02020603050405020304" pitchFamily="18" charset="0"/>
            </a:endParaRPr>
          </a:p>
          <a:p>
            <a:pPr marL="0" lvl="1"/>
            <a:r>
              <a:rPr lang="en-US" altLang="zh-CN" dirty="0">
                <a:latin typeface="Times New Roman" panose="02020603050405020304" pitchFamily="18" charset="0"/>
              </a:rPr>
              <a:t>   - Display pattern: dynamic pattern (Real display)</a:t>
            </a:r>
            <a:endParaRPr lang="en-US" altLang="zh-CN" dirty="0">
              <a:latin typeface="Times New Roman" panose="02020603050405020304" pitchFamily="18" charset="0"/>
            </a:endParaRPr>
          </a:p>
          <a:p>
            <a:pPr marL="0" lvl="1"/>
            <a:r>
              <a:rPr lang="en-US" altLang="zh-CN" dirty="0">
                <a:solidFill>
                  <a:srgbClr val="0000FF"/>
                </a:solidFill>
              </a:rPr>
              <a:t> </a:t>
            </a:r>
            <a:r>
              <a:rPr lang="en-US" altLang="zh-CN" dirty="0"/>
              <a:t> </a:t>
            </a:r>
            <a:r>
              <a:rPr lang="en-US" altLang="zh-CN" dirty="0">
                <a:latin typeface="Times New Roman" panose="02020603050405020304" pitchFamily="18" charset="0"/>
              </a:rPr>
              <a:t>-Long-term lighting products recommended regular shutdown</a:t>
            </a:r>
            <a:endParaRPr lang="en-US" altLang="zh-CN" dirty="0">
              <a:latin typeface="Times New Roman" panose="02020603050405020304" pitchFamily="18" charset="0"/>
            </a:endParaRPr>
          </a:p>
          <a:p>
            <a:pPr marL="0" lvl="1">
              <a:buFont typeface="Arial" panose="020B0604020202020204" pitchFamily="34" charset="0"/>
              <a:buChar char="•"/>
            </a:pPr>
            <a:r>
              <a:rPr lang="en-US" altLang="zh-CN" dirty="0">
                <a:latin typeface="Times New Roman" panose="02020603050405020304" pitchFamily="18" charset="0"/>
              </a:rPr>
              <a:t>(2)</a:t>
            </a:r>
            <a:r>
              <a:rPr lang="en-US" altLang="ko-KR" dirty="0">
                <a:latin typeface="Times New Roman" panose="02020603050405020304" pitchFamily="18" charset="0"/>
                <a:sym typeface="Wingdings" panose="05000000000000000000" pitchFamily="2" charset="2"/>
              </a:rPr>
              <a:t> Special operating condition</a:t>
            </a:r>
            <a:endParaRPr lang="en-US" altLang="ko-KR" dirty="0">
              <a:latin typeface="Times New Roman" panose="02020603050405020304" pitchFamily="18" charset="0"/>
              <a:sym typeface="Wingdings" panose="05000000000000000000" pitchFamily="2" charset="2"/>
            </a:endParaRPr>
          </a:p>
          <a:p>
            <a:pPr marL="0" lvl="1"/>
            <a:r>
              <a:rPr lang="en-US" altLang="zh-CN" dirty="0">
                <a:latin typeface="Times New Roman" panose="02020603050405020304" pitchFamily="18" charset="0"/>
              </a:rPr>
              <a:t>If the product will be used in extreme conditions such as high temperature, humidity, display patterns or 7</a:t>
            </a:r>
            <a:r>
              <a:rPr lang="zh-CN" altLang="en-US" dirty="0">
                <a:latin typeface="Times New Roman" panose="02020603050405020304" pitchFamily="18" charset="0"/>
              </a:rPr>
              <a:t>*</a:t>
            </a:r>
            <a:r>
              <a:rPr lang="en-US" altLang="zh-CN" dirty="0">
                <a:latin typeface="Times New Roman" panose="02020603050405020304" pitchFamily="18" charset="0"/>
              </a:rPr>
              <a:t>24hrs operation time etc.., It is strongly recommended to contact BOE for Application  engineering advice. Otherwise, its reliability and function may not be guaranteed. </a:t>
            </a:r>
            <a:endParaRPr lang="en-US" altLang="zh-CN" sz="1000" dirty="0">
              <a:latin typeface="微软雅黑" panose="020B0503020204020204" pitchFamily="34" charset="-122"/>
              <a:ea typeface="微软雅黑" panose="020B0503020204020204" pitchFamily="34" charset="-122"/>
            </a:endParaRPr>
          </a:p>
          <a:p>
            <a:pPr marL="0" lvl="1">
              <a:buFont typeface="Arial" panose="020B0604020202020204" pitchFamily="34" charset="0"/>
              <a:buChar char="•"/>
            </a:pPr>
            <a:r>
              <a:rPr lang="en-US" altLang="zh-CN" dirty="0">
                <a:latin typeface="Times New Roman" panose="02020603050405020304" pitchFamily="18" charset="0"/>
              </a:rPr>
              <a:t>(3)Black image or moving image is strongly recommended as a screen save.</a:t>
            </a:r>
            <a:endParaRPr lang="en-US" altLang="zh-CN" dirty="0">
              <a:latin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灯片编号占位符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fld id="{BE7B803D-AF53-471C-AC12-8FD79B6BF29A}" type="slidenum">
              <a:rPr lang="en-US" altLang="ko-KR">
                <a:latin typeface="Arial" panose="020B0604020202020204" pitchFamily="34" charset="0"/>
              </a:rPr>
            </a:fld>
            <a:endParaRPr lang="en-US" altLang="ko-KR">
              <a:latin typeface="Arial" panose="020B0604020202020204" pitchFamily="34" charset="0"/>
            </a:endParaRPr>
          </a:p>
        </p:txBody>
      </p:sp>
      <p:sp>
        <p:nvSpPr>
          <p:cNvPr id="35843" name="Rectangle 62"/>
          <p:cNvSpPr>
            <a:spLocks noChangeArrowheads="1"/>
          </p:cNvSpPr>
          <p:nvPr/>
        </p:nvSpPr>
        <p:spPr bwMode="auto">
          <a:xfrm>
            <a:off x="115888" y="1042988"/>
            <a:ext cx="6553200" cy="674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kumimoji="1" sz="1200">
                <a:solidFill>
                  <a:schemeClr val="tx1"/>
                </a:solidFill>
                <a:latin typeface="Gulim" pitchFamily="34" charset="-127"/>
                <a:ea typeface="Gulim" pitchFamily="34" charset="-127"/>
              </a:defRPr>
            </a:lvl1pPr>
            <a:lvl2pPr marL="171450" indent="-1714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lvl="1">
              <a:buFont typeface="Arial" panose="020B0604020202020204" pitchFamily="34" charset="0"/>
              <a:buChar char="•"/>
            </a:pPr>
            <a:r>
              <a:rPr lang="en-US" altLang="zh-CN" dirty="0">
                <a:latin typeface="Times New Roman" panose="02020603050405020304" pitchFamily="18" charset="0"/>
              </a:rPr>
              <a:t> (4) Lifetime in this spec. is guaranteed only when commercial display is used according to </a:t>
            </a:r>
            <a:endParaRPr lang="en-US" altLang="zh-CN" dirty="0">
              <a:latin typeface="Times New Roman" panose="02020603050405020304" pitchFamily="18" charset="0"/>
            </a:endParaRPr>
          </a:p>
          <a:p>
            <a:pPr lvl="1"/>
            <a:r>
              <a:rPr lang="en-US" altLang="zh-CN" dirty="0">
                <a:latin typeface="Times New Roman" panose="02020603050405020304" pitchFamily="18" charset="0"/>
              </a:rPr>
              <a:t>operating usages.</a:t>
            </a:r>
            <a:endParaRPr lang="en-US" altLang="zh-CN" dirty="0">
              <a:latin typeface="Times New Roman" panose="02020603050405020304" pitchFamily="18" charset="0"/>
            </a:endParaRPr>
          </a:p>
          <a:p>
            <a:pPr lvl="1">
              <a:buFont typeface="Arial" panose="020B0604020202020204" pitchFamily="34" charset="0"/>
              <a:buChar char="•"/>
            </a:pPr>
            <a:r>
              <a:rPr lang="en-US" altLang="zh-CN" dirty="0">
                <a:solidFill>
                  <a:srgbClr val="0000FF"/>
                </a:solidFill>
                <a:latin typeface="Times New Roman" panose="02020603050405020304" pitchFamily="18" charset="0"/>
              </a:rPr>
              <a:t> </a:t>
            </a:r>
            <a:r>
              <a:rPr lang="en-US" altLang="zh-CN" dirty="0">
                <a:latin typeface="Times New Roman" panose="02020603050405020304" pitchFamily="18" charset="0"/>
              </a:rPr>
              <a:t>(5) Please contract BOE in advance when you want to switch between portrait and  </a:t>
            </a:r>
            <a:endParaRPr lang="en-US" altLang="zh-CN" dirty="0">
              <a:latin typeface="Times New Roman" panose="02020603050405020304" pitchFamily="18" charset="0"/>
            </a:endParaRPr>
          </a:p>
          <a:p>
            <a:pPr lvl="1"/>
            <a:r>
              <a:rPr lang="en-US" altLang="zh-CN" dirty="0">
                <a:latin typeface="Times New Roman" panose="02020603050405020304" pitchFamily="18" charset="0"/>
              </a:rPr>
              <a:t>landscape screen </a:t>
            </a:r>
            <a:endParaRPr lang="en-US" altLang="zh-CN" sz="1100" dirty="0">
              <a:latin typeface="Times New Roman" panose="02020603050405020304" pitchFamily="18" charset="0"/>
            </a:endParaRPr>
          </a:p>
          <a:p>
            <a:pPr lvl="1">
              <a:buFont typeface="Arial" panose="020B0604020202020204" pitchFamily="34" charset="0"/>
              <a:buChar char="•"/>
            </a:pPr>
            <a:r>
              <a:rPr lang="en-US" altLang="zh-CN" sz="1100" dirty="0">
                <a:latin typeface="Times New Roman" panose="02020603050405020304" pitchFamily="18" charset="0"/>
              </a:rPr>
              <a:t> </a:t>
            </a:r>
            <a:r>
              <a:rPr lang="en-US" altLang="zh-CN" dirty="0">
                <a:latin typeface="Times New Roman" panose="02020603050405020304" pitchFamily="18" charset="0"/>
              </a:rPr>
              <a:t>(6) Please contact BOE in advance for outdoor operation.</a:t>
            </a:r>
            <a:endParaRPr lang="en-US" altLang="zh-CN" dirty="0">
              <a:latin typeface="Times New Roman" panose="02020603050405020304" pitchFamily="18" charset="0"/>
            </a:endParaRPr>
          </a:p>
          <a:p>
            <a:pPr lvl="1">
              <a:buFont typeface="Arial" panose="020B0604020202020204" pitchFamily="34" charset="0"/>
              <a:buChar char="•"/>
            </a:pPr>
            <a:r>
              <a:rPr lang="en-US" altLang="zh-CN" dirty="0">
                <a:latin typeface="Times New Roman" panose="02020603050405020304" pitchFamily="18" charset="0"/>
              </a:rPr>
              <a:t> (7) Please contact BOE in advance when you display the same pattern for a long time.</a:t>
            </a:r>
            <a:r>
              <a:rPr lang="en-US" altLang="zh-CN" sz="1600" dirty="0">
                <a:latin typeface="Times New Roman" panose="02020603050405020304" pitchFamily="18" charset="0"/>
              </a:rPr>
              <a:t> </a:t>
            </a:r>
            <a:endParaRPr lang="en-US" altLang="zh-CN" dirty="0">
              <a:latin typeface="Times New Roman" panose="02020603050405020304" pitchFamily="18" charset="0"/>
            </a:endParaRPr>
          </a:p>
          <a:p>
            <a:pPr lvl="1">
              <a:buFont typeface="Arial" panose="020B0604020202020204" pitchFamily="34" charset="0"/>
              <a:buChar char="•"/>
            </a:pPr>
            <a:r>
              <a:rPr lang="en-US" altLang="zh-CN" dirty="0">
                <a:latin typeface="Times New Roman" panose="02020603050405020304" pitchFamily="18" charset="0"/>
              </a:rPr>
              <a:t> (8) If the FOB keeps displaying the same pattern for a long period of time, the image may be </a:t>
            </a:r>
            <a:endParaRPr lang="en-US" altLang="zh-CN" dirty="0">
              <a:latin typeface="Times New Roman" panose="02020603050405020304" pitchFamily="18" charset="0"/>
            </a:endParaRPr>
          </a:p>
          <a:p>
            <a:pPr lvl="1"/>
            <a:r>
              <a:rPr lang="en-US" altLang="zh-CN" dirty="0">
                <a:latin typeface="Times New Roman" panose="02020603050405020304" pitchFamily="18" charset="0"/>
              </a:rPr>
              <a:t>"</a:t>
            </a:r>
            <a:r>
              <a:rPr lang="en-US" altLang="zh-CN" dirty="0" err="1">
                <a:latin typeface="Times New Roman" panose="02020603050405020304" pitchFamily="18" charset="0"/>
              </a:rPr>
              <a:t>sticked</a:t>
            </a:r>
            <a:r>
              <a:rPr lang="en-US" altLang="zh-CN" dirty="0">
                <a:latin typeface="Times New Roman" panose="02020603050405020304" pitchFamily="18" charset="0"/>
              </a:rPr>
              <a:t>" to the screen. To avoid image sticking, it is recommended to use a screen saver.</a:t>
            </a:r>
            <a:endParaRPr lang="en-US" altLang="zh-CN" dirty="0">
              <a:latin typeface="Times New Roman" panose="02020603050405020304" pitchFamily="18" charset="0"/>
            </a:endParaRPr>
          </a:p>
          <a:p>
            <a:pPr lvl="1">
              <a:buFont typeface="Arial" panose="020B0604020202020204" pitchFamily="34" charset="0"/>
              <a:buChar char="•"/>
            </a:pPr>
            <a:r>
              <a:rPr lang="en-US" altLang="zh-CN" dirty="0">
                <a:latin typeface="Times New Roman" panose="02020603050405020304" pitchFamily="18" charset="0"/>
              </a:rPr>
              <a:t> (9) Do not exceed the absolute maximum rating value. (supply voltage variation, input voltage </a:t>
            </a:r>
            <a:endParaRPr lang="en-US" altLang="zh-CN" dirty="0">
              <a:latin typeface="Times New Roman" panose="02020603050405020304" pitchFamily="18" charset="0"/>
            </a:endParaRPr>
          </a:p>
          <a:p>
            <a:pPr lvl="1"/>
            <a:r>
              <a:rPr lang="en-US" altLang="zh-CN" dirty="0">
                <a:latin typeface="Times New Roman" panose="02020603050405020304" pitchFamily="18" charset="0"/>
              </a:rPr>
              <a:t>variation, variation in part contents and environmental temperature, and so on) Otherwise the FOB may be damaged.</a:t>
            </a:r>
            <a:endParaRPr lang="en-US" altLang="zh-CN" dirty="0">
              <a:latin typeface="Times New Roman" panose="02020603050405020304" pitchFamily="18" charset="0"/>
            </a:endParaRPr>
          </a:p>
          <a:p>
            <a:pPr lvl="1">
              <a:buFont typeface="Arial" panose="020B0604020202020204" pitchFamily="34" charset="0"/>
              <a:buChar char="•"/>
            </a:pPr>
            <a:r>
              <a:rPr lang="en-US" altLang="zh-CN" dirty="0">
                <a:latin typeface="Times New Roman" panose="02020603050405020304" pitchFamily="18" charset="0"/>
              </a:rPr>
              <a:t> (10) </a:t>
            </a:r>
            <a:r>
              <a:rPr lang="en-US" altLang="ko-KR" dirty="0">
                <a:latin typeface="Times New Roman" panose="02020603050405020304" pitchFamily="18" charset="0"/>
              </a:rPr>
              <a:t>Dew drop atmosphere should be avoided.</a:t>
            </a:r>
            <a:endParaRPr lang="en-US" altLang="ko-KR" dirty="0">
              <a:latin typeface="Times New Roman" panose="02020603050405020304" pitchFamily="18" charset="0"/>
            </a:endParaRPr>
          </a:p>
          <a:p>
            <a:pPr lvl="1">
              <a:buFont typeface="Arial" panose="020B0604020202020204" pitchFamily="34" charset="0"/>
              <a:buChar char="•"/>
            </a:pPr>
            <a:r>
              <a:rPr lang="en-US" altLang="zh-CN" dirty="0">
                <a:latin typeface="Times New Roman" panose="02020603050405020304" pitchFamily="18" charset="0"/>
              </a:rPr>
              <a:t> (11) The storage room should be equipped with a good ventilation facility and avoid to expose to </a:t>
            </a:r>
            <a:r>
              <a:rPr lang="en-US" altLang="zh-CN" dirty="0">
                <a:latin typeface="Times New Roman" panose="02020603050405020304" pitchFamily="18" charset="0"/>
                <a:cs typeface="Times New Roman" panose="02020603050405020304" pitchFamily="18" charset="0"/>
              </a:rPr>
              <a:t>corrosive gas </a:t>
            </a:r>
            <a:r>
              <a:rPr lang="en-US" altLang="zh-CN" dirty="0">
                <a:latin typeface="Times New Roman" panose="02020603050405020304" pitchFamily="18" charset="0"/>
              </a:rPr>
              <a:t>, which has a temperature controlling system</a:t>
            </a:r>
            <a:r>
              <a:rPr lang="en-US" altLang="zh-CN" sz="1000" dirty="0">
                <a:latin typeface="微软雅黑" panose="020B0503020204020204" pitchFamily="34" charset="-122"/>
                <a:ea typeface="微软雅黑" panose="020B0503020204020204" pitchFamily="34" charset="-122"/>
              </a:rPr>
              <a:t>. </a:t>
            </a:r>
            <a:endParaRPr lang="en-US" altLang="zh-CN" sz="1000" dirty="0">
              <a:latin typeface="微软雅黑" panose="020B0503020204020204" pitchFamily="34" charset="-122"/>
              <a:ea typeface="微软雅黑" panose="020B0503020204020204" pitchFamily="34" charset="-122"/>
            </a:endParaRPr>
          </a:p>
          <a:p>
            <a:pPr lvl="1">
              <a:buFont typeface="Arial" panose="020B0604020202020204" pitchFamily="34" charset="0"/>
              <a:buChar char="•"/>
            </a:pPr>
            <a:r>
              <a:rPr lang="en-US" altLang="zh-CN" dirty="0">
                <a:latin typeface="Times New Roman" panose="02020603050405020304" pitchFamily="18" charset="0"/>
              </a:rPr>
              <a:t> (12) </a:t>
            </a:r>
            <a:r>
              <a:rPr lang="en-US" altLang="ko-KR" dirty="0">
                <a:latin typeface="Times New Roman" panose="02020603050405020304" pitchFamily="18" charset="0"/>
              </a:rPr>
              <a:t>When expose to drastic fluctuation of temperature (hot to cold or cold to hot</a:t>
            </a:r>
            <a:r>
              <a:rPr lang="ko-KR" altLang="en-US" dirty="0">
                <a:latin typeface="Times New Roman" panose="02020603050405020304" pitchFamily="18" charset="0"/>
              </a:rPr>
              <a:t>） </a:t>
            </a:r>
            <a:r>
              <a:rPr lang="en-US" altLang="ko-KR" dirty="0">
                <a:latin typeface="Times New Roman" panose="02020603050405020304" pitchFamily="18" charset="0"/>
              </a:rPr>
              <a:t>,the LCD  may be affected; Specifically, drastic temperature fluctuation from cold to hot ,produces dew on the LCD's surface which may affect the operation of the polarizer and the LCD.</a:t>
            </a:r>
            <a:endParaRPr lang="en-US" altLang="ko-KR" dirty="0">
              <a:latin typeface="Times New Roman" panose="02020603050405020304" pitchFamily="18" charset="0"/>
            </a:endParaRPr>
          </a:p>
          <a:p>
            <a:pPr lvl="1">
              <a:buFont typeface="Arial" panose="020B0604020202020204" pitchFamily="34" charset="0"/>
              <a:buChar char="•"/>
            </a:pPr>
            <a:r>
              <a:rPr lang="en-US" altLang="zh-CN" dirty="0">
                <a:latin typeface="Times New Roman" panose="02020603050405020304" pitchFamily="18" charset="0"/>
              </a:rPr>
              <a:t> (13) Response time will be extremely delayed at lower temperature than the operating  temperature range and on the other hand at higher temperature LCD may turn black at temperature above its operational range. However those phenomena do not mean malfunction or out of order with the LCD. The LCD will revert to normal operation once the temperature returns to the recommended temperature range for normal operation</a:t>
            </a:r>
            <a:endParaRPr lang="en-US" altLang="zh-CN" dirty="0">
              <a:latin typeface="Times New Roman" panose="02020603050405020304" pitchFamily="18" charset="0"/>
            </a:endParaRPr>
          </a:p>
          <a:p>
            <a:pPr lvl="1"/>
            <a:endParaRPr lang="en-US" altLang="zh-CN" sz="1400" b="1" dirty="0">
              <a:latin typeface="Times New Roman" panose="02020603050405020304" pitchFamily="18" charset="0"/>
            </a:endParaRPr>
          </a:p>
          <a:p>
            <a:pPr lvl="1"/>
            <a:r>
              <a:rPr lang="en-US" altLang="zh-CN" sz="1400" b="1" dirty="0">
                <a:latin typeface="Times New Roman" panose="02020603050405020304" pitchFamily="18" charset="0"/>
              </a:rPr>
              <a:t>10.7 Others</a:t>
            </a:r>
            <a:endParaRPr lang="en-US" altLang="zh-CN" sz="1400" b="1" dirty="0">
              <a:latin typeface="Times New Roman" panose="02020603050405020304" pitchFamily="18" charset="0"/>
            </a:endParaRPr>
          </a:p>
          <a:p>
            <a:pPr lvl="1"/>
            <a:r>
              <a:rPr lang="en-US" altLang="zh-CN" b="1" dirty="0">
                <a:latin typeface="Times New Roman" panose="02020603050405020304" pitchFamily="18" charset="0"/>
              </a:rPr>
              <a:t>A. LC Leak           </a:t>
            </a:r>
            <a:endParaRPr lang="en-US" altLang="zh-CN" b="1" dirty="0">
              <a:latin typeface="Times New Roman" panose="02020603050405020304" pitchFamily="18" charset="0"/>
            </a:endParaRPr>
          </a:p>
          <a:p>
            <a:pPr>
              <a:lnSpc>
                <a:spcPts val="1700"/>
              </a:lnSpc>
              <a:buFont typeface="Arial" panose="020B0604020202020204" pitchFamily="34" charset="0"/>
              <a:buChar char="•"/>
            </a:pPr>
            <a:r>
              <a:rPr lang="en-US" altLang="ko-KR" dirty="0">
                <a:latin typeface="Times New Roman" panose="02020603050405020304" pitchFamily="18" charset="0"/>
                <a:ea typeface="微软雅黑" panose="020B0503020204020204" pitchFamily="34" charset="-122"/>
              </a:rPr>
              <a:t>If the liquid crystal material leaks from the panel, it is recommended to wash the LC with acetone or ethanol and then burn it.</a:t>
            </a:r>
            <a:endParaRPr lang="en-US" altLang="ko-KR" dirty="0">
              <a:latin typeface="Times New Roman" panose="02020603050405020304" pitchFamily="18" charset="0"/>
              <a:ea typeface="微软雅黑" panose="020B0503020204020204" pitchFamily="34" charset="-122"/>
            </a:endParaRPr>
          </a:p>
          <a:p>
            <a:pPr>
              <a:lnSpc>
                <a:spcPts val="1700"/>
              </a:lnSpc>
              <a:buFont typeface="Arial" panose="020B0604020202020204" pitchFamily="34" charset="0"/>
              <a:buChar char="•"/>
            </a:pPr>
            <a:r>
              <a:rPr lang="en-US" altLang="ko-KR" dirty="0">
                <a:latin typeface="Times New Roman" panose="02020603050405020304" pitchFamily="18" charset="0"/>
                <a:ea typeface="微软雅黑" panose="020B0503020204020204" pitchFamily="34" charset="-122"/>
              </a:rPr>
              <a:t>In case of contact with hands, skin or clothes, it has to be washed away thoroughly with soap.</a:t>
            </a:r>
            <a:r>
              <a:rPr lang="en-US" altLang="ko-KR" dirty="0">
                <a:latin typeface="Times New Roman" panose="02020603050405020304" pitchFamily="18" charset="0"/>
                <a:ea typeface="微软雅黑" panose="020B0503020204020204" pitchFamily="34" charset="-122"/>
                <a:sym typeface="Wingdings" panose="05000000000000000000" pitchFamily="2" charset="2"/>
              </a:rPr>
              <a:t> </a:t>
            </a:r>
            <a:endParaRPr lang="en-US" altLang="ko-KR" dirty="0">
              <a:latin typeface="Times New Roman" panose="02020603050405020304" pitchFamily="18" charset="0"/>
              <a:ea typeface="微软雅黑" panose="020B0503020204020204" pitchFamily="34" charset="-122"/>
              <a:sym typeface="Wingdings" panose="05000000000000000000" pitchFamily="2" charset="2"/>
            </a:endParaRPr>
          </a:p>
          <a:p>
            <a:pPr>
              <a:lnSpc>
                <a:spcPts val="1700"/>
              </a:lnSpc>
              <a:buFont typeface="Arial" panose="020B0604020202020204" pitchFamily="34" charset="0"/>
              <a:buChar char="•"/>
            </a:pPr>
            <a:r>
              <a:rPr lang="en-US" altLang="ko-KR" dirty="0">
                <a:latin typeface="Times New Roman" panose="02020603050405020304" pitchFamily="18" charset="0"/>
                <a:ea typeface="微软雅黑" panose="020B0503020204020204" pitchFamily="34" charset="-122"/>
                <a:sym typeface="Wingdings" panose="05000000000000000000" pitchFamily="2" charset="2"/>
              </a:rPr>
              <a:t>If LC in mouth, mouth need to be washed, drink plenty of water to induce vomiting and follow medical advice. </a:t>
            </a:r>
            <a:endParaRPr lang="en-US" altLang="ko-KR" dirty="0">
              <a:latin typeface="Times New Roman" panose="02020603050405020304" pitchFamily="18" charset="0"/>
              <a:ea typeface="微软雅黑" panose="020B0503020204020204" pitchFamily="34" charset="-122"/>
              <a:sym typeface="Wingdings" panose="05000000000000000000" pitchFamily="2" charset="2"/>
            </a:endParaRPr>
          </a:p>
          <a:p>
            <a:pPr>
              <a:lnSpc>
                <a:spcPts val="1700"/>
              </a:lnSpc>
              <a:buFont typeface="Arial" panose="020B0604020202020204" pitchFamily="34" charset="0"/>
              <a:buChar char="•"/>
            </a:pPr>
            <a:r>
              <a:rPr lang="en-US" altLang="ko-KR" dirty="0">
                <a:latin typeface="Times New Roman" panose="02020603050405020304" pitchFamily="18" charset="0"/>
                <a:ea typeface="微软雅黑" panose="020B0503020204020204" pitchFamily="34" charset="-122"/>
                <a:sym typeface="Wingdings" panose="05000000000000000000" pitchFamily="2" charset="2"/>
              </a:rPr>
              <a:t>If LC touch eyes, eyes need to be washed with running water at least 15 minutes. </a:t>
            </a:r>
            <a:endParaRPr lang="en-US" altLang="ko-KR" dirty="0">
              <a:latin typeface="Times New Roman" panose="02020603050405020304" pitchFamily="18" charset="0"/>
              <a:ea typeface="微软雅黑" panose="020B0503020204020204" pitchFamily="34" charset="-122"/>
              <a:sym typeface="Wingdings" panose="05000000000000000000" pitchFamily="2" charset="2"/>
            </a:endParaRPr>
          </a:p>
          <a:p>
            <a:pPr>
              <a:lnSpc>
                <a:spcPts val="1700"/>
              </a:lnSpc>
            </a:pPr>
            <a:r>
              <a:rPr lang="en-US" altLang="ko-KR" b="1" dirty="0">
                <a:latin typeface="Times New Roman" panose="02020603050405020304" pitchFamily="18" charset="0"/>
                <a:ea typeface="微软雅黑" panose="020B0503020204020204" pitchFamily="34" charset="-122"/>
                <a:sym typeface="Wingdings" panose="05000000000000000000" pitchFamily="2" charset="2"/>
              </a:rPr>
              <a:t>B. Rework</a:t>
            </a:r>
            <a:endParaRPr lang="en-US" altLang="ko-KR" b="1" dirty="0">
              <a:latin typeface="Times New Roman" panose="02020603050405020304" pitchFamily="18" charset="0"/>
              <a:ea typeface="微软雅黑" panose="020B0503020204020204" pitchFamily="34" charset="-122"/>
              <a:sym typeface="Wingdings" panose="05000000000000000000" pitchFamily="2" charset="2"/>
            </a:endParaRPr>
          </a:p>
          <a:p>
            <a:pPr>
              <a:lnSpc>
                <a:spcPts val="1700"/>
              </a:lnSpc>
              <a:buFont typeface="Arial" panose="020B0604020202020204" pitchFamily="34" charset="0"/>
              <a:buChar char="•"/>
            </a:pPr>
            <a:r>
              <a:rPr lang="en-US" altLang="ko-KR" dirty="0">
                <a:latin typeface="Times New Roman" panose="02020603050405020304" pitchFamily="18" charset="0"/>
                <a:ea typeface="微软雅黑" panose="020B0503020204020204" pitchFamily="34" charset="-122"/>
              </a:rPr>
              <a:t>When returning the FOB for repair or etc., Please pack the FOB not to be </a:t>
            </a:r>
            <a:r>
              <a:rPr lang="en-US" altLang="ko-KR" dirty="0">
                <a:latin typeface="Times New Roman" panose="02020603050405020304" pitchFamily="18" charset="0"/>
                <a:ea typeface="微软雅黑" panose="020B0503020204020204" pitchFamily="34" charset="-122"/>
                <a:sym typeface="Wingdings" panose="05000000000000000000" pitchFamily="2" charset="2"/>
              </a:rPr>
              <a:t>broken. We recommend to use the original shipping packages.</a:t>
            </a:r>
            <a:endParaRPr lang="en-US" altLang="ko-KR" dirty="0">
              <a:latin typeface="Times New Roman" panose="02020603050405020304" pitchFamily="18" charset="0"/>
              <a:ea typeface="微软雅黑" panose="020B0503020204020204" pitchFamily="34" charset="-122"/>
              <a:sym typeface="Wingdings" panose="05000000000000000000" pitchFamily="2" charset="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ChangeArrowheads="1"/>
          </p:cNvSpPr>
          <p:nvPr/>
        </p:nvSpPr>
        <p:spPr bwMode="auto">
          <a:xfrm>
            <a:off x="115888" y="962025"/>
            <a:ext cx="66262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r>
              <a:rPr lang="en-US" altLang="ko-KR" sz="1400" b="1">
                <a:latin typeface="Arial" panose="020B0604020202020204" pitchFamily="34" charset="0"/>
              </a:rPr>
              <a:t>11.0 LABEL</a:t>
            </a:r>
            <a:endParaRPr lang="en-US" altLang="ko-KR" sz="1400" b="1">
              <a:latin typeface="Arial" panose="020B0604020202020204" pitchFamily="34" charset="0"/>
            </a:endParaRPr>
          </a:p>
          <a:p>
            <a:pPr eaLnBrk="1" latinLnBrk="1" hangingPunct="1">
              <a:spcBef>
                <a:spcPct val="50000"/>
              </a:spcBef>
            </a:pPr>
            <a:r>
              <a:rPr lang="en-US" altLang="ko-KR">
                <a:latin typeface="Tahoma" panose="020B0604030504040204" pitchFamily="34" charset="0"/>
              </a:rPr>
              <a:t>  (1) Product label</a:t>
            </a:r>
            <a:endParaRPr lang="en-US" altLang="ko-KR" b="1">
              <a:latin typeface="Arial" panose="020B0604020202020204" pitchFamily="34" charset="0"/>
            </a:endParaRPr>
          </a:p>
        </p:txBody>
      </p:sp>
      <p:sp>
        <p:nvSpPr>
          <p:cNvPr id="36867" name="灯片编号占位符 2"/>
          <p:cNvSpPr txBox="1">
            <a:spLocks noGrp="1"/>
          </p:cNvSpPr>
          <p:nvPr/>
        </p:nvSpPr>
        <p:spPr bwMode="auto">
          <a:xfrm>
            <a:off x="5661025" y="8607425"/>
            <a:ext cx="573088"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r" eaLnBrk="1" latinLnBrk="1" hangingPunct="1"/>
            <a:fld id="{ED2A5523-A7A2-4E6D-A81A-54B7BE4A006E}" type="slidenum">
              <a:rPr lang="en-US" altLang="ko-KR">
                <a:latin typeface="Arial" panose="020B0604020202020204" pitchFamily="34" charset="0"/>
              </a:rPr>
            </a:fld>
            <a:endParaRPr lang="en-US" altLang="ko-KR">
              <a:latin typeface="Arial" panose="020B0604020202020204" pitchFamily="34" charset="0"/>
            </a:endParaRPr>
          </a:p>
        </p:txBody>
      </p:sp>
      <p:sp>
        <p:nvSpPr>
          <p:cNvPr id="36868" name="TextBox 12994"/>
          <p:cNvSpPr txBox="1">
            <a:spLocks noChangeArrowheads="1"/>
          </p:cNvSpPr>
          <p:nvPr/>
        </p:nvSpPr>
        <p:spPr bwMode="auto">
          <a:xfrm>
            <a:off x="357188" y="3952875"/>
            <a:ext cx="273843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latinLnBrk="1"/>
            <a:r>
              <a:rPr lang="en-US" altLang="zh-CN" dirty="0">
                <a:latin typeface="Times New Roman" panose="02020603050405020304" pitchFamily="18" charset="0"/>
                <a:cs typeface="Times New Roman" panose="02020603050405020304" pitchFamily="18" charset="0"/>
              </a:rPr>
              <a:t>FOB ID Naming Rule:</a:t>
            </a:r>
            <a:endParaRPr lang="zh-CN" altLang="en-US" dirty="0">
              <a:latin typeface="Times New Roman" panose="02020603050405020304" pitchFamily="18" charset="0"/>
              <a:cs typeface="Times New Roman" panose="02020603050405020304" pitchFamily="18" charset="0"/>
            </a:endParaRPr>
          </a:p>
        </p:txBody>
      </p:sp>
      <p:sp>
        <p:nvSpPr>
          <p:cNvPr id="36869" name="Rectangle 3"/>
          <p:cNvSpPr>
            <a:spLocks noChangeArrowheads="1"/>
          </p:cNvSpPr>
          <p:nvPr/>
        </p:nvSpPr>
        <p:spPr bwMode="auto">
          <a:xfrm>
            <a:off x="282575" y="4297363"/>
            <a:ext cx="655478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a:r>
              <a:rPr lang="en-US" altLang="ko-KR" dirty="0">
                <a:latin typeface="Times New Roman" panose="02020603050405020304" pitchFamily="18" charset="0"/>
                <a:cs typeface="Times New Roman" panose="02020603050405020304" pitchFamily="18" charset="0"/>
              </a:rPr>
              <a:t>&lt;Table 7. FOB ID Naming Rule&gt;</a:t>
            </a:r>
            <a:endParaRPr lang="en-US" altLang="ko-KR" dirty="0">
              <a:latin typeface="Times New Roman" panose="02020603050405020304" pitchFamily="18" charset="0"/>
              <a:cs typeface="Times New Roman" panose="02020603050405020304" pitchFamily="18" charset="0"/>
            </a:endParaRPr>
          </a:p>
        </p:txBody>
      </p:sp>
      <p:sp>
        <p:nvSpPr>
          <p:cNvPr id="36870" name="矩形 5"/>
          <p:cNvSpPr>
            <a:spLocks noChangeArrowheads="1"/>
          </p:cNvSpPr>
          <p:nvPr/>
        </p:nvSpPr>
        <p:spPr bwMode="auto">
          <a:xfrm>
            <a:off x="2728913" y="3751263"/>
            <a:ext cx="16891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a:r>
              <a:rPr lang="en-US" altLang="ko-KR">
                <a:solidFill>
                  <a:srgbClr val="000000"/>
                </a:solidFill>
                <a:latin typeface="Times New Roman" panose="02020603050405020304" pitchFamily="18" charset="0"/>
                <a:ea typeface="BatangChe" pitchFamily="49" charset="-128"/>
                <a:cs typeface="Times New Roman" panose="02020603050405020304" pitchFamily="18" charset="0"/>
              </a:rPr>
              <a:t>Figure 6. Product Label </a:t>
            </a:r>
            <a:endParaRPr lang="en-US" altLang="ko-KR" sz="1800">
              <a:latin typeface="Times New Roman" panose="02020603050405020304" pitchFamily="18" charset="0"/>
              <a:ea typeface="BatangChe" pitchFamily="49" charset="-128"/>
              <a:cs typeface="Times New Roman" panose="02020603050405020304" pitchFamily="18" charset="0"/>
            </a:endParaRPr>
          </a:p>
        </p:txBody>
      </p:sp>
      <p:pic>
        <p:nvPicPr>
          <p:cNvPr id="36871" name="Picture 2" descr="김병철씨"/>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79413" y="6429375"/>
            <a:ext cx="612933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2" name="Text Box 3"/>
          <p:cNvSpPr txBox="1">
            <a:spLocks noChangeArrowheads="1"/>
          </p:cNvSpPr>
          <p:nvPr/>
        </p:nvSpPr>
        <p:spPr bwMode="auto">
          <a:xfrm>
            <a:off x="115888" y="6154738"/>
            <a:ext cx="65532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spcBef>
                <a:spcPct val="50000"/>
              </a:spcBef>
            </a:pPr>
            <a:r>
              <a:rPr lang="en-US" altLang="ko-KR">
                <a:latin typeface="Arial" panose="020B0604020202020204" pitchFamily="34" charset="0"/>
              </a:rPr>
              <a:t>  (2) High voltage caution label</a:t>
            </a:r>
            <a:endParaRPr lang="en-US" altLang="ko-KR">
              <a:latin typeface="Arial" panose="020B0604020202020204" pitchFamily="34" charset="0"/>
            </a:endParaRPr>
          </a:p>
        </p:txBody>
      </p:sp>
      <p:pic>
        <p:nvPicPr>
          <p:cNvPr id="3687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413" y="4768850"/>
            <a:ext cx="6143625" cy="782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74"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1725" y="1649413"/>
            <a:ext cx="4581525"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灯片编号占位符 2"/>
          <p:cNvSpPr txBox="1">
            <a:spLocks noGrp="1"/>
          </p:cNvSpPr>
          <p:nvPr/>
        </p:nvSpPr>
        <p:spPr bwMode="auto">
          <a:xfrm>
            <a:off x="5661025" y="8607425"/>
            <a:ext cx="573088"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r" eaLnBrk="1" latinLnBrk="1" hangingPunct="1"/>
            <a:fld id="{568CF1BF-CD41-4B7A-9A04-F610CCC9D68B}" type="slidenum">
              <a:rPr lang="en-US" altLang="ko-KR">
                <a:latin typeface="Arial" panose="020B0604020202020204" pitchFamily="34" charset="0"/>
              </a:rPr>
            </a:fld>
            <a:endParaRPr lang="en-US" altLang="ko-KR">
              <a:latin typeface="Arial" panose="020B0604020202020204" pitchFamily="34" charset="0"/>
            </a:endParaRPr>
          </a:p>
        </p:txBody>
      </p:sp>
      <p:sp>
        <p:nvSpPr>
          <p:cNvPr id="10" name="Text Box 4"/>
          <p:cNvSpPr txBox="1">
            <a:spLocks noChangeArrowheads="1"/>
          </p:cNvSpPr>
          <p:nvPr/>
        </p:nvSpPr>
        <p:spPr bwMode="auto">
          <a:xfrm>
            <a:off x="21755" y="1075981"/>
            <a:ext cx="6524625" cy="273050"/>
          </a:xfrm>
          <a:prstGeom prst="rect">
            <a:avLst/>
          </a:prstGeom>
          <a:noFill/>
          <a:ln w="9525">
            <a:noFill/>
            <a:miter lim="800000"/>
          </a:ln>
        </p:spPr>
        <p:txBody>
          <a:bodyPr>
            <a:spAutoFit/>
          </a:bodyPr>
          <a:lstStyle/>
          <a:p>
            <a:pPr>
              <a:spcBef>
                <a:spcPct val="50000"/>
              </a:spcBef>
            </a:pPr>
            <a:r>
              <a:rPr lang="en-US" altLang="ko-KR" dirty="0">
                <a:latin typeface="Arial" panose="020B0604020202020204" pitchFamily="34" charset="0"/>
              </a:rPr>
              <a:t>  (3) Box label</a:t>
            </a:r>
            <a:endParaRPr lang="en-US" altLang="ko-KR" dirty="0">
              <a:latin typeface="Arial" panose="020B0604020202020204" pitchFamily="34" charset="0"/>
            </a:endParaRPr>
          </a:p>
        </p:txBody>
      </p:sp>
      <p:sp>
        <p:nvSpPr>
          <p:cNvPr id="12" name="Rectangle 3"/>
          <p:cNvSpPr>
            <a:spLocks noChangeArrowheads="1"/>
          </p:cNvSpPr>
          <p:nvPr/>
        </p:nvSpPr>
        <p:spPr bwMode="auto">
          <a:xfrm>
            <a:off x="197875" y="6617477"/>
            <a:ext cx="6554787" cy="276999"/>
          </a:xfrm>
          <a:prstGeom prst="rect">
            <a:avLst/>
          </a:prstGeom>
          <a:noFill/>
          <a:ln w="9525">
            <a:noFill/>
            <a:miter lim="800000"/>
          </a:ln>
        </p:spPr>
        <p:txBody>
          <a:bodyPr anchor="ctr">
            <a:spAutoFit/>
          </a:bodyPr>
          <a:lstStyle/>
          <a:p>
            <a:pPr algn="ctr"/>
            <a:r>
              <a:rPr lang="en-US" altLang="ko-KR" dirty="0">
                <a:latin typeface="Times New Roman" panose="02020603050405020304" pitchFamily="18" charset="0"/>
                <a:cs typeface="Times New Roman" panose="02020603050405020304" pitchFamily="18" charset="0"/>
              </a:rPr>
              <a:t>&lt;Table </a:t>
            </a:r>
            <a:r>
              <a:rPr lang="en-US" altLang="ko-KR" dirty="0" smtClean="0">
                <a:latin typeface="Times New Roman" panose="02020603050405020304" pitchFamily="18" charset="0"/>
                <a:cs typeface="Times New Roman" panose="02020603050405020304" pitchFamily="18" charset="0"/>
              </a:rPr>
              <a:t>8. </a:t>
            </a:r>
            <a:r>
              <a:rPr lang="en-US" altLang="ko-KR" dirty="0">
                <a:latin typeface="Times New Roman" panose="02020603050405020304" pitchFamily="18" charset="0"/>
                <a:cs typeface="Times New Roman" panose="02020603050405020304" pitchFamily="18" charset="0"/>
              </a:rPr>
              <a:t>Box Label Naming Rule &gt;</a:t>
            </a:r>
            <a:endParaRPr lang="en-US" altLang="ko-KR" dirty="0">
              <a:latin typeface="Times New Roman" panose="02020603050405020304" pitchFamily="18" charset="0"/>
              <a:cs typeface="Times New Roman" panose="02020603050405020304" pitchFamily="18" charset="0"/>
            </a:endParaRPr>
          </a:p>
        </p:txBody>
      </p:sp>
      <p:sp>
        <p:nvSpPr>
          <p:cNvPr id="13" name="矩形 12"/>
          <p:cNvSpPr/>
          <p:nvPr/>
        </p:nvSpPr>
        <p:spPr>
          <a:xfrm>
            <a:off x="2570570" y="4033211"/>
            <a:ext cx="1426994" cy="276999"/>
          </a:xfrm>
          <a:prstGeom prst="rect">
            <a:avLst/>
          </a:prstGeom>
        </p:spPr>
        <p:txBody>
          <a:bodyPr wrap="none">
            <a:spAutoFit/>
          </a:bodyPr>
          <a:lstStyle/>
          <a:p>
            <a:pPr algn="ctr"/>
            <a:r>
              <a:rPr lang="en-US" altLang="ko-KR" dirty="0" smtClean="0">
                <a:solidFill>
                  <a:srgbClr val="000000"/>
                </a:solidFill>
                <a:latin typeface="Times New Roman" panose="02020603050405020304" pitchFamily="18" charset="0"/>
                <a:ea typeface="BatangChe" panose="02030609000101010101" pitchFamily="49" charset="-127"/>
                <a:cs typeface="Times New Roman" panose="02020603050405020304" pitchFamily="18" charset="0"/>
              </a:rPr>
              <a:t>Figure7. </a:t>
            </a:r>
            <a:r>
              <a:rPr lang="en-US" altLang="ko-KR" dirty="0">
                <a:solidFill>
                  <a:srgbClr val="000000"/>
                </a:solidFill>
                <a:latin typeface="Times New Roman" panose="02020603050405020304" pitchFamily="18" charset="0"/>
                <a:ea typeface="Gulim" pitchFamily="34" charset="-127"/>
                <a:cs typeface="Times New Roman" panose="02020603050405020304" pitchFamily="18" charset="0"/>
              </a:rPr>
              <a:t>Box  Label</a:t>
            </a:r>
            <a:endParaRPr lang="en-US" altLang="ko-KR" sz="1800" dirty="0">
              <a:latin typeface="Times New Roman" panose="02020603050405020304" pitchFamily="18" charset="0"/>
              <a:ea typeface="BatangChe" panose="02030609000101010101" pitchFamily="49" charset="-127"/>
              <a:cs typeface="Times New Roman" panose="02020603050405020304" pitchFamily="18" charset="0"/>
            </a:endParaRPr>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340768" y="1611121"/>
            <a:ext cx="3591711" cy="2160000"/>
          </a:xfrm>
          <a:prstGeom prst="rect">
            <a:avLst/>
          </a:prstGeom>
        </p:spPr>
      </p:pic>
      <p:sp>
        <p:nvSpPr>
          <p:cNvPr id="16" name="TextBox 36"/>
          <p:cNvSpPr txBox="1"/>
          <p:nvPr/>
        </p:nvSpPr>
        <p:spPr>
          <a:xfrm>
            <a:off x="1002969" y="4549982"/>
            <a:ext cx="4944600" cy="1708160"/>
          </a:xfrm>
          <a:prstGeom prst="rect">
            <a:avLst/>
          </a:prstGeom>
          <a:noFill/>
        </p:spPr>
        <p:txBody>
          <a:bodyPr wrap="square">
            <a:spAutoFit/>
          </a:bodyPr>
          <a:lstStyle/>
          <a:p>
            <a:pPr latinLnBrk="0">
              <a:lnSpc>
                <a:spcPct val="125000"/>
              </a:lnSpc>
              <a:defRPr/>
            </a:pPr>
            <a:r>
              <a:rPr lang="en-US" altLang="zh-CN" dirty="0">
                <a:solidFill>
                  <a:srgbClr val="000000">
                    <a:lumMod val="10000"/>
                  </a:srgbClr>
                </a:solidFill>
                <a:latin typeface="Times New Roman" panose="02020603050405020304" pitchFamily="18" charset="0"/>
                <a:ea typeface="Gulim" pitchFamily="34" charset="-127"/>
                <a:cs typeface="Times New Roman" panose="02020603050405020304" pitchFamily="18" charset="0"/>
              </a:rPr>
              <a:t>Serial number marked part needs to print, show as follows:</a:t>
            </a:r>
            <a:endParaRPr lang="en-US" altLang="zh-CN" dirty="0">
              <a:solidFill>
                <a:srgbClr val="000000">
                  <a:lumMod val="10000"/>
                </a:srgbClr>
              </a:solidFill>
              <a:latin typeface="Times New Roman" panose="02020603050405020304" pitchFamily="18" charset="0"/>
              <a:ea typeface="Gulim" pitchFamily="34" charset="-127"/>
              <a:cs typeface="Times New Roman" panose="02020603050405020304" pitchFamily="18" charset="0"/>
            </a:endParaRPr>
          </a:p>
          <a:p>
            <a:pPr latinLnBrk="0">
              <a:lnSpc>
                <a:spcPct val="125000"/>
              </a:lnSpc>
              <a:defRPr/>
            </a:pPr>
            <a:r>
              <a:rPr lang="en-US" altLang="zh-CN" dirty="0">
                <a:solidFill>
                  <a:srgbClr val="000000">
                    <a:lumMod val="10000"/>
                  </a:srgbClr>
                </a:solidFill>
                <a:latin typeface="Times New Roman" panose="02020603050405020304" pitchFamily="18" charset="0"/>
                <a:ea typeface="宋体" panose="02010600030101010101" pitchFamily="2" charset="-122"/>
                <a:cs typeface="Times New Roman" panose="02020603050405020304" pitchFamily="18" charset="0"/>
              </a:rPr>
              <a:t>1.      </a:t>
            </a:r>
            <a:r>
              <a:rPr lang="en-US" altLang="zh-CN" dirty="0">
                <a:solidFill>
                  <a:srgbClr val="000000">
                    <a:lumMod val="10000"/>
                  </a:srgbClr>
                </a:solidFill>
                <a:latin typeface="Times New Roman" panose="02020603050405020304" pitchFamily="18" charset="0"/>
                <a:ea typeface="Gulim" pitchFamily="34" charset="-127"/>
                <a:cs typeface="Times New Roman" panose="02020603050405020304" pitchFamily="18" charset="0"/>
              </a:rPr>
              <a:t>FG-CODE(Before 12 bit)             2.     Product quantity</a:t>
            </a:r>
            <a:endParaRPr lang="en-US" altLang="zh-CN" dirty="0">
              <a:solidFill>
                <a:srgbClr val="000000">
                  <a:lumMod val="10000"/>
                </a:srgbClr>
              </a:solidFill>
              <a:latin typeface="Times New Roman" panose="02020603050405020304" pitchFamily="18" charset="0"/>
              <a:ea typeface="Gulim" pitchFamily="34" charset="-127"/>
              <a:cs typeface="Times New Roman" panose="02020603050405020304" pitchFamily="18" charset="0"/>
            </a:endParaRPr>
          </a:p>
          <a:p>
            <a:pPr latinLnBrk="0">
              <a:lnSpc>
                <a:spcPct val="125000"/>
              </a:lnSpc>
              <a:defRPr/>
            </a:pPr>
            <a:r>
              <a:rPr lang="en-US" altLang="zh-CN" dirty="0">
                <a:solidFill>
                  <a:srgbClr val="000000">
                    <a:lumMod val="10000"/>
                  </a:srgbClr>
                </a:solidFill>
                <a:latin typeface="Times New Roman" panose="02020603050405020304" pitchFamily="18" charset="0"/>
                <a:ea typeface="Gulim" pitchFamily="34" charset="-127"/>
                <a:cs typeface="Times New Roman" panose="02020603050405020304" pitchFamily="18" charset="0"/>
              </a:rPr>
              <a:t>3.      Box ID                                          4.     Date</a:t>
            </a:r>
            <a:endParaRPr lang="en-US" altLang="zh-CN" dirty="0">
              <a:solidFill>
                <a:srgbClr val="000000">
                  <a:lumMod val="10000"/>
                </a:srgbClr>
              </a:solidFill>
              <a:latin typeface="Times New Roman" panose="02020603050405020304" pitchFamily="18" charset="0"/>
              <a:ea typeface="Gulim" pitchFamily="34" charset="-127"/>
              <a:cs typeface="Times New Roman" panose="02020603050405020304" pitchFamily="18" charset="0"/>
            </a:endParaRPr>
          </a:p>
          <a:p>
            <a:pPr marL="342900" indent="-342900" latinLnBrk="0">
              <a:lnSpc>
                <a:spcPct val="125000"/>
              </a:lnSpc>
              <a:buFontTx/>
              <a:buAutoNum type="arabicPeriod" startAt="5"/>
              <a:defRPr/>
            </a:pPr>
            <a:r>
              <a:rPr lang="en-US" altLang="zh-CN" dirty="0">
                <a:solidFill>
                  <a:srgbClr val="000000">
                    <a:lumMod val="10000"/>
                  </a:srgbClr>
                </a:solidFill>
                <a:latin typeface="Times New Roman" panose="02020603050405020304" pitchFamily="18" charset="0"/>
                <a:ea typeface="Gulim" pitchFamily="34" charset="-127"/>
                <a:cs typeface="Times New Roman" panose="02020603050405020304" pitchFamily="18" charset="0"/>
              </a:rPr>
              <a:t>The client section material number(The client)</a:t>
            </a:r>
            <a:endParaRPr lang="en-US" altLang="zh-CN" dirty="0">
              <a:solidFill>
                <a:srgbClr val="000000">
                  <a:lumMod val="10000"/>
                </a:srgbClr>
              </a:solidFill>
              <a:latin typeface="Times New Roman" panose="02020603050405020304" pitchFamily="18" charset="0"/>
              <a:ea typeface="Gulim" pitchFamily="34" charset="-127"/>
              <a:cs typeface="Times New Roman" panose="02020603050405020304" pitchFamily="18" charset="0"/>
            </a:endParaRPr>
          </a:p>
          <a:p>
            <a:pPr marL="342900" indent="-342900" latinLnBrk="0">
              <a:lnSpc>
                <a:spcPct val="125000"/>
              </a:lnSpc>
              <a:buFontTx/>
              <a:buAutoNum type="arabicPeriod" startAt="5"/>
              <a:defRPr/>
            </a:pPr>
            <a:r>
              <a:rPr lang="en-US" altLang="zh-CN" dirty="0">
                <a:solidFill>
                  <a:srgbClr val="000000">
                    <a:lumMod val="10000"/>
                  </a:srgbClr>
                </a:solidFill>
                <a:latin typeface="Times New Roman" panose="02020603050405020304" pitchFamily="18" charset="0"/>
                <a:ea typeface="Gulim" pitchFamily="34" charset="-127"/>
                <a:cs typeface="Times New Roman" panose="02020603050405020304" pitchFamily="18" charset="0"/>
              </a:rPr>
              <a:t>FG-Code After four </a:t>
            </a:r>
            <a:endParaRPr lang="en-US" altLang="zh-CN" dirty="0">
              <a:solidFill>
                <a:srgbClr val="000000">
                  <a:lumMod val="10000"/>
                </a:srgbClr>
              </a:solidFill>
              <a:latin typeface="Times New Roman" panose="02020603050405020304" pitchFamily="18" charset="0"/>
              <a:ea typeface="Gulim" pitchFamily="34" charset="-127"/>
              <a:cs typeface="Times New Roman" panose="02020603050405020304" pitchFamily="18" charset="0"/>
            </a:endParaRPr>
          </a:p>
          <a:p>
            <a:pPr marL="342900" indent="-342900" latinLnBrk="0">
              <a:lnSpc>
                <a:spcPct val="125000"/>
              </a:lnSpc>
              <a:buFontTx/>
              <a:buAutoNum type="arabicPeriod" startAt="5"/>
              <a:defRPr/>
            </a:pPr>
            <a:r>
              <a:rPr lang="en-US" altLang="zh-CN" dirty="0">
                <a:solidFill>
                  <a:srgbClr val="000000">
                    <a:lumMod val="10000"/>
                  </a:srgbClr>
                </a:solidFill>
                <a:latin typeface="Times New Roman" panose="02020603050405020304" pitchFamily="18" charset="0"/>
                <a:ea typeface="Gulim" pitchFamily="34" charset="-127"/>
                <a:cs typeface="Times New Roman" panose="02020603050405020304" pitchFamily="18" charset="0"/>
              </a:rPr>
              <a:t>The supplier code </a:t>
            </a:r>
            <a:endParaRPr lang="en-US" altLang="zh-CN" dirty="0">
              <a:solidFill>
                <a:srgbClr val="000000">
                  <a:lumMod val="10000"/>
                </a:srgbClr>
              </a:solidFill>
              <a:latin typeface="Times New Roman" panose="02020603050405020304" pitchFamily="18" charset="0"/>
              <a:ea typeface="Gulim" pitchFamily="34" charset="-127"/>
              <a:cs typeface="Times New Roman" panose="02020603050405020304" pitchFamily="18" charset="0"/>
            </a:endParaRPr>
          </a:p>
          <a:p>
            <a:pPr marL="342900" indent="-342900" latinLnBrk="0">
              <a:lnSpc>
                <a:spcPct val="125000"/>
              </a:lnSpc>
              <a:defRPr/>
            </a:pPr>
            <a:r>
              <a:rPr lang="en-US" altLang="zh-CN" dirty="0">
                <a:solidFill>
                  <a:srgbClr val="000000">
                    <a:lumMod val="10000"/>
                  </a:srgbClr>
                </a:solidFill>
                <a:latin typeface="Times New Roman" panose="02020603050405020304" pitchFamily="18" charset="0"/>
                <a:ea typeface="Gulim" pitchFamily="34" charset="-127"/>
                <a:cs typeface="Times New Roman" panose="02020603050405020304" pitchFamily="18" charset="0"/>
              </a:rPr>
              <a:t>Total Size:100×60mm</a:t>
            </a:r>
            <a:endParaRPr lang="en-US" altLang="zh-CN" dirty="0">
              <a:solidFill>
                <a:srgbClr val="000000">
                  <a:lumMod val="10000"/>
                </a:srgbClr>
              </a:solidFill>
              <a:latin typeface="Times New Roman" panose="02020603050405020304" pitchFamily="18" charset="0"/>
              <a:ea typeface="Gulim" pitchFamily="34" charset="-127"/>
              <a:cs typeface="Times New Roman" panose="02020603050405020304" pitchFamily="18" charset="0"/>
            </a:endParaRPr>
          </a:p>
        </p:txBody>
      </p:sp>
      <p:pic>
        <p:nvPicPr>
          <p:cNvPr id="17" name="图片 16"/>
          <p:cNvPicPr>
            <a:picLocks noChangeAspect="1"/>
          </p:cNvPicPr>
          <p:nvPr/>
        </p:nvPicPr>
        <p:blipFill>
          <a:blip r:embed="rId2"/>
          <a:stretch>
            <a:fillRect/>
          </a:stretch>
        </p:blipFill>
        <p:spPr>
          <a:xfrm>
            <a:off x="197875" y="7036155"/>
            <a:ext cx="6505863" cy="1152128"/>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灯片编号占位符 2"/>
          <p:cNvSpPr txBox="1">
            <a:spLocks noGrp="1"/>
          </p:cNvSpPr>
          <p:nvPr/>
        </p:nvSpPr>
        <p:spPr bwMode="auto">
          <a:xfrm>
            <a:off x="5661025" y="8607425"/>
            <a:ext cx="573088"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r" eaLnBrk="1" latinLnBrk="1" hangingPunct="1"/>
            <a:fld id="{99E08F9E-C281-4BD9-92AA-98673CDA91D0}" type="slidenum">
              <a:rPr lang="en-US" altLang="ko-KR">
                <a:latin typeface="Arial" panose="020B0604020202020204" pitchFamily="34" charset="0"/>
              </a:rPr>
            </a:fld>
            <a:endParaRPr lang="en-US" altLang="ko-KR">
              <a:latin typeface="Arial" panose="020B0604020202020204" pitchFamily="34" charset="0"/>
            </a:endParaRPr>
          </a:p>
        </p:txBody>
      </p:sp>
      <p:sp>
        <p:nvSpPr>
          <p:cNvPr id="38915" name="Rectangle 3"/>
          <p:cNvSpPr>
            <a:spLocks noChangeArrowheads="1"/>
          </p:cNvSpPr>
          <p:nvPr/>
        </p:nvSpPr>
        <p:spPr bwMode="auto">
          <a:xfrm>
            <a:off x="115888" y="900113"/>
            <a:ext cx="65532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r>
              <a:rPr lang="en-US" altLang="ko-KR" sz="1400" b="1">
                <a:latin typeface="Arial" panose="020B0604020202020204" pitchFamily="34" charset="0"/>
              </a:rPr>
              <a:t>12.0  PACKING INFORMATION</a:t>
            </a:r>
            <a:endParaRPr lang="en-US" altLang="ko-KR" sz="1400" b="1">
              <a:solidFill>
                <a:srgbClr val="0000FF"/>
              </a:solidFill>
              <a:latin typeface="Arial" panose="020B0604020202020204" pitchFamily="34" charset="0"/>
            </a:endParaRPr>
          </a:p>
          <a:p>
            <a:pPr eaLnBrk="1" latinLnBrk="1" hangingPunct="1"/>
            <a:endParaRPr lang="en-US" altLang="ko-KR" b="1">
              <a:latin typeface="Arial" panose="020B0604020202020204" pitchFamily="34" charset="0"/>
            </a:endParaRPr>
          </a:p>
        </p:txBody>
      </p:sp>
      <p:grpSp>
        <p:nvGrpSpPr>
          <p:cNvPr id="38916" name="组合 4"/>
          <p:cNvGrpSpPr/>
          <p:nvPr/>
        </p:nvGrpSpPr>
        <p:grpSpPr bwMode="auto">
          <a:xfrm>
            <a:off x="496888" y="1981200"/>
            <a:ext cx="2217737" cy="1044575"/>
            <a:chOff x="531986" y="1647003"/>
            <a:chExt cx="2218036" cy="1043900"/>
          </a:xfrm>
        </p:grpSpPr>
        <p:pic>
          <p:nvPicPr>
            <p:cNvPr id="38956" name="Picture 8"/>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80375" y="1801778"/>
              <a:ext cx="1436889" cy="88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957" name="Text Box 53"/>
            <p:cNvSpPr txBox="1">
              <a:spLocks noChangeArrowheads="1"/>
            </p:cNvSpPr>
            <p:nvPr/>
          </p:nvSpPr>
          <p:spPr bwMode="auto">
            <a:xfrm>
              <a:off x="577377" y="1679537"/>
              <a:ext cx="594904" cy="158796"/>
            </a:xfrm>
            <a:prstGeom prst="rect">
              <a:avLst/>
            </a:prstGeom>
            <a:noFill/>
            <a:ln>
              <a:noFill/>
            </a:ln>
            <a:effectLst>
              <a:prstShdw prst="shdw17" dist="17961" dir="2700000">
                <a:srgbClr val="990000"/>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ysDot"/>
                  <a:miter lim="800000"/>
                  <a:headEnd/>
                  <a:tailEnd/>
                </a14:hiddenLine>
              </a:ext>
            </a:extLst>
          </p:spPr>
          <p:txBody>
            <a:bodyPr lIns="0" tIns="0" rIns="0" bIns="0"/>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eaLnBrk="1" hangingPunct="1">
                <a:lnSpc>
                  <a:spcPts val="1400"/>
                </a:lnSpc>
              </a:pPr>
              <a:r>
                <a:rPr lang="en-US" altLang="zh-CN" sz="900">
                  <a:latin typeface="微软雅黑" panose="020B0503020204020204" pitchFamily="34" charset="-122"/>
                  <a:ea typeface="微软雅黑" panose="020B0503020204020204" pitchFamily="34" charset="-122"/>
                </a:rPr>
                <a:t>Spacer</a:t>
              </a:r>
              <a:endParaRPr lang="zh-CN" altLang="en-US" sz="900">
                <a:latin typeface="微软雅黑" panose="020B0503020204020204" pitchFamily="34" charset="-122"/>
                <a:ea typeface="微软雅黑" panose="020B0503020204020204" pitchFamily="34" charset="-122"/>
              </a:endParaRPr>
            </a:p>
          </p:txBody>
        </p:sp>
        <p:sp>
          <p:nvSpPr>
            <p:cNvPr id="38958" name="Text Box 53"/>
            <p:cNvSpPr txBox="1">
              <a:spLocks noChangeArrowheads="1"/>
            </p:cNvSpPr>
            <p:nvPr/>
          </p:nvSpPr>
          <p:spPr bwMode="auto">
            <a:xfrm>
              <a:off x="577377" y="1914844"/>
              <a:ext cx="594904" cy="158796"/>
            </a:xfrm>
            <a:prstGeom prst="rect">
              <a:avLst/>
            </a:prstGeom>
            <a:noFill/>
            <a:ln>
              <a:noFill/>
            </a:ln>
            <a:effectLst>
              <a:prstShdw prst="shdw17" dist="17961" dir="2700000">
                <a:srgbClr val="990000"/>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ysDot"/>
                  <a:miter lim="800000"/>
                  <a:headEnd/>
                  <a:tailEnd/>
                </a14:hiddenLine>
              </a:ext>
            </a:extLst>
          </p:spPr>
          <p:txBody>
            <a:bodyPr lIns="0" tIns="0" rIns="0" bIns="0"/>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eaLnBrk="1" hangingPunct="1">
                <a:lnSpc>
                  <a:spcPts val="1400"/>
                </a:lnSpc>
              </a:pPr>
              <a:r>
                <a:rPr lang="en-US" altLang="zh-CN" sz="900">
                  <a:latin typeface="微软雅黑" panose="020B0503020204020204" pitchFamily="34" charset="-122"/>
                  <a:ea typeface="微软雅黑" panose="020B0503020204020204" pitchFamily="34" charset="-122"/>
                </a:rPr>
                <a:t>OC</a:t>
              </a:r>
              <a:endParaRPr lang="zh-CN" altLang="en-US" sz="900">
                <a:latin typeface="微软雅黑" panose="020B0503020204020204" pitchFamily="34" charset="-122"/>
                <a:ea typeface="微软雅黑" panose="020B0503020204020204" pitchFamily="34" charset="-122"/>
              </a:endParaRPr>
            </a:p>
          </p:txBody>
        </p:sp>
        <p:sp>
          <p:nvSpPr>
            <p:cNvPr id="38959" name="Text Box 53"/>
            <p:cNvSpPr txBox="1">
              <a:spLocks noChangeArrowheads="1"/>
            </p:cNvSpPr>
            <p:nvPr/>
          </p:nvSpPr>
          <p:spPr bwMode="auto">
            <a:xfrm>
              <a:off x="531986" y="2112887"/>
              <a:ext cx="594904" cy="158796"/>
            </a:xfrm>
            <a:prstGeom prst="rect">
              <a:avLst/>
            </a:prstGeom>
            <a:noFill/>
            <a:ln>
              <a:noFill/>
            </a:ln>
            <a:effectLst>
              <a:prstShdw prst="shdw17" dist="17961" dir="2700000">
                <a:srgbClr val="990000"/>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ysDot"/>
                  <a:miter lim="800000"/>
                  <a:headEnd/>
                  <a:tailEnd/>
                </a14:hiddenLine>
              </a:ext>
            </a:extLst>
          </p:spPr>
          <p:txBody>
            <a:bodyPr lIns="0" tIns="0" rIns="0" bIns="0"/>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eaLnBrk="1" hangingPunct="1">
                <a:lnSpc>
                  <a:spcPts val="1400"/>
                </a:lnSpc>
              </a:pPr>
              <a:r>
                <a:rPr lang="en-US" altLang="zh-CN" sz="900">
                  <a:latin typeface="微软雅黑" panose="020B0503020204020204" pitchFamily="34" charset="-122"/>
                  <a:ea typeface="微软雅黑" panose="020B0503020204020204" pitchFamily="34" charset="-122"/>
                </a:rPr>
                <a:t>Spacer</a:t>
              </a:r>
              <a:endParaRPr lang="zh-CN" altLang="en-US" sz="900">
                <a:latin typeface="微软雅黑" panose="020B0503020204020204" pitchFamily="34" charset="-122"/>
                <a:ea typeface="微软雅黑" panose="020B0503020204020204" pitchFamily="34" charset="-122"/>
              </a:endParaRPr>
            </a:p>
          </p:txBody>
        </p:sp>
        <p:grpSp>
          <p:nvGrpSpPr>
            <p:cNvPr id="38960" name="组合 9"/>
            <p:cNvGrpSpPr/>
            <p:nvPr/>
          </p:nvGrpSpPr>
          <p:grpSpPr bwMode="auto">
            <a:xfrm rot="211311">
              <a:off x="2088245" y="1647003"/>
              <a:ext cx="661777" cy="739371"/>
              <a:chOff x="2034531" y="1801647"/>
              <a:chExt cx="536875" cy="599824"/>
            </a:xfrm>
          </p:grpSpPr>
          <p:grpSp>
            <p:nvGrpSpPr>
              <p:cNvPr id="38972" name="组合 23"/>
              <p:cNvGrpSpPr/>
              <p:nvPr/>
            </p:nvGrpSpPr>
            <p:grpSpPr bwMode="auto">
              <a:xfrm>
                <a:off x="2034531" y="1896593"/>
                <a:ext cx="388464" cy="504878"/>
                <a:chOff x="671333" y="2302174"/>
                <a:chExt cx="530442" cy="689405"/>
              </a:xfrm>
            </p:grpSpPr>
            <p:sp>
              <p:nvSpPr>
                <p:cNvPr id="31" name="平行四边形 30"/>
                <p:cNvSpPr/>
                <p:nvPr/>
              </p:nvSpPr>
              <p:spPr>
                <a:xfrm>
                  <a:off x="615101" y="2284370"/>
                  <a:ext cx="467846" cy="676617"/>
                </a:xfrm>
                <a:prstGeom prst="parallelogram">
                  <a:avLst>
                    <a:gd name="adj" fmla="val 0"/>
                  </a:avLst>
                </a:prstGeom>
                <a:solidFill>
                  <a:srgbClr val="DAA6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a:defRPr/>
                  </a:pPr>
                  <a:endParaRPr lang="zh-CN" altLang="en-US"/>
                </a:p>
              </p:txBody>
            </p:sp>
            <p:sp>
              <p:nvSpPr>
                <p:cNvPr id="32" name="平行四边形 31"/>
                <p:cNvSpPr/>
                <p:nvPr/>
              </p:nvSpPr>
              <p:spPr>
                <a:xfrm>
                  <a:off x="760955" y="2354948"/>
                  <a:ext cx="397493" cy="581715"/>
                </a:xfrm>
                <a:prstGeom prst="parallelogram">
                  <a:avLst>
                    <a:gd name="adj" fmla="val 0"/>
                  </a:avLst>
                </a:prstGeom>
                <a:solidFill>
                  <a:srgbClr val="DAA6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a:defRPr/>
                  </a:pPr>
                  <a:endParaRPr lang="zh-CN" altLang="en-US"/>
                </a:p>
              </p:txBody>
            </p:sp>
          </p:grpSp>
          <p:grpSp>
            <p:nvGrpSpPr>
              <p:cNvPr id="25" name="组合 24"/>
              <p:cNvGrpSpPr/>
              <p:nvPr/>
            </p:nvGrpSpPr>
            <p:grpSpPr>
              <a:xfrm>
                <a:off x="2117736" y="1857480"/>
                <a:ext cx="360648" cy="479105"/>
                <a:chOff x="818389" y="2398655"/>
                <a:chExt cx="492461" cy="654213"/>
              </a:xfrm>
              <a:solidFill>
                <a:srgbClr val="0000FF"/>
              </a:solidFill>
            </p:grpSpPr>
            <p:sp>
              <p:nvSpPr>
                <p:cNvPr id="29" name="平行四边形 28"/>
                <p:cNvSpPr/>
                <p:nvPr/>
              </p:nvSpPr>
              <p:spPr>
                <a:xfrm>
                  <a:off x="818389" y="2398655"/>
                  <a:ext cx="436783" cy="654213"/>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30" name="平行四边形 29"/>
                <p:cNvSpPr/>
                <p:nvPr/>
              </p:nvSpPr>
              <p:spPr>
                <a:xfrm>
                  <a:off x="1248421" y="2441463"/>
                  <a:ext cx="62429" cy="590080"/>
                </a:xfrm>
                <a:prstGeom prst="parallelogram">
                  <a:avLst>
                    <a:gd name="adj" fmla="val 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grpSp>
            <p:nvGrpSpPr>
              <p:cNvPr id="38974" name="组合 25"/>
              <p:cNvGrpSpPr/>
              <p:nvPr/>
            </p:nvGrpSpPr>
            <p:grpSpPr bwMode="auto">
              <a:xfrm>
                <a:off x="2185783" y="1801647"/>
                <a:ext cx="385623" cy="504878"/>
                <a:chOff x="671333" y="2302174"/>
                <a:chExt cx="526563" cy="689405"/>
              </a:xfrm>
            </p:grpSpPr>
            <p:sp>
              <p:nvSpPr>
                <p:cNvPr id="27" name="平行四边形 26"/>
                <p:cNvSpPr/>
                <p:nvPr/>
              </p:nvSpPr>
              <p:spPr>
                <a:xfrm>
                  <a:off x="626545" y="2263217"/>
                  <a:ext cx="469604" cy="674861"/>
                </a:xfrm>
                <a:prstGeom prst="parallelogram">
                  <a:avLst>
                    <a:gd name="adj" fmla="val 0"/>
                  </a:avLst>
                </a:prstGeom>
                <a:solidFill>
                  <a:srgbClr val="DAA6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a:defRPr/>
                  </a:pPr>
                  <a:endParaRPr lang="zh-CN" altLang="en-US"/>
                </a:p>
              </p:txBody>
            </p:sp>
            <p:sp>
              <p:nvSpPr>
                <p:cNvPr id="28" name="平行四边形 27"/>
                <p:cNvSpPr/>
                <p:nvPr/>
              </p:nvSpPr>
              <p:spPr>
                <a:xfrm>
                  <a:off x="770777" y="2305672"/>
                  <a:ext cx="401011" cy="583473"/>
                </a:xfrm>
                <a:prstGeom prst="parallelogram">
                  <a:avLst>
                    <a:gd name="adj" fmla="val 0"/>
                  </a:avLst>
                </a:prstGeom>
                <a:solidFill>
                  <a:srgbClr val="DAA6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a:defRPr/>
                  </a:pPr>
                  <a:endParaRPr lang="zh-CN" altLang="en-US"/>
                </a:p>
              </p:txBody>
            </p:sp>
          </p:grpSp>
        </p:grpSp>
        <p:grpSp>
          <p:nvGrpSpPr>
            <p:cNvPr id="38961" name="组合 10"/>
            <p:cNvGrpSpPr/>
            <p:nvPr/>
          </p:nvGrpSpPr>
          <p:grpSpPr bwMode="auto">
            <a:xfrm>
              <a:off x="1355813" y="1651411"/>
              <a:ext cx="595597" cy="736856"/>
              <a:chOff x="752075" y="1478539"/>
              <a:chExt cx="595597" cy="736856"/>
            </a:xfrm>
          </p:grpSpPr>
          <p:grpSp>
            <p:nvGrpSpPr>
              <p:cNvPr id="38965" name="组合 14"/>
              <p:cNvGrpSpPr/>
              <p:nvPr/>
            </p:nvGrpSpPr>
            <p:grpSpPr bwMode="auto">
              <a:xfrm rot="211311">
                <a:off x="752075" y="1593059"/>
                <a:ext cx="465149" cy="622336"/>
                <a:chOff x="611379" y="2302174"/>
                <a:chExt cx="515277" cy="689405"/>
              </a:xfrm>
            </p:grpSpPr>
            <p:sp>
              <p:nvSpPr>
                <p:cNvPr id="22" name="平行四边形 21"/>
                <p:cNvSpPr/>
                <p:nvPr/>
              </p:nvSpPr>
              <p:spPr>
                <a:xfrm>
                  <a:off x="655338" y="2269624"/>
                  <a:ext cx="457292" cy="688920"/>
                </a:xfrm>
                <a:prstGeom prst="parallelogram">
                  <a:avLst>
                    <a:gd name="adj" fmla="val 0"/>
                  </a:avLst>
                </a:prstGeom>
                <a:solidFill>
                  <a:srgbClr val="DAA6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a:defRPr/>
                  </a:pPr>
                  <a:endParaRPr lang="zh-CN" altLang="en-US"/>
                </a:p>
              </p:txBody>
            </p:sp>
            <p:sp>
              <p:nvSpPr>
                <p:cNvPr id="23" name="平行四边形 22"/>
                <p:cNvSpPr/>
                <p:nvPr/>
              </p:nvSpPr>
              <p:spPr>
                <a:xfrm>
                  <a:off x="601955" y="2352373"/>
                  <a:ext cx="388698" cy="565899"/>
                </a:xfrm>
                <a:prstGeom prst="parallelogram">
                  <a:avLst>
                    <a:gd name="adj" fmla="val 0"/>
                  </a:avLst>
                </a:prstGeom>
                <a:solidFill>
                  <a:srgbClr val="DAA6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a:defRPr/>
                  </a:pPr>
                  <a:endParaRPr lang="zh-CN" altLang="en-US"/>
                </a:p>
              </p:txBody>
            </p:sp>
          </p:grpSp>
          <p:grpSp>
            <p:nvGrpSpPr>
              <p:cNvPr id="16" name="组合 15"/>
              <p:cNvGrpSpPr/>
              <p:nvPr/>
            </p:nvGrpSpPr>
            <p:grpSpPr>
              <a:xfrm rot="211311">
                <a:off x="799203" y="1568270"/>
                <a:ext cx="427171" cy="590567"/>
                <a:chOff x="781966" y="2398655"/>
                <a:chExt cx="473206" cy="654213"/>
              </a:xfrm>
              <a:solidFill>
                <a:srgbClr val="0000FF"/>
              </a:solidFill>
            </p:grpSpPr>
            <p:sp>
              <p:nvSpPr>
                <p:cNvPr id="20" name="平行四边形 19"/>
                <p:cNvSpPr/>
                <p:nvPr/>
              </p:nvSpPr>
              <p:spPr>
                <a:xfrm>
                  <a:off x="818389" y="2398655"/>
                  <a:ext cx="436783" cy="654213"/>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1" name="平行四边形 20"/>
                <p:cNvSpPr/>
                <p:nvPr/>
              </p:nvSpPr>
              <p:spPr>
                <a:xfrm>
                  <a:off x="781966" y="2424907"/>
                  <a:ext cx="62429" cy="590080"/>
                </a:xfrm>
                <a:prstGeom prst="parallelogram">
                  <a:avLst>
                    <a:gd name="adj" fmla="val 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grpSp>
            <p:nvGrpSpPr>
              <p:cNvPr id="38967" name="组合 16"/>
              <p:cNvGrpSpPr/>
              <p:nvPr/>
            </p:nvGrpSpPr>
            <p:grpSpPr bwMode="auto">
              <a:xfrm rot="211311">
                <a:off x="882523" y="1478539"/>
                <a:ext cx="465149" cy="622336"/>
                <a:chOff x="611379" y="2302174"/>
                <a:chExt cx="515277" cy="689405"/>
              </a:xfrm>
            </p:grpSpPr>
            <p:sp>
              <p:nvSpPr>
                <p:cNvPr id="18" name="平行四边形 17"/>
                <p:cNvSpPr/>
                <p:nvPr/>
              </p:nvSpPr>
              <p:spPr>
                <a:xfrm>
                  <a:off x="648541" y="2282738"/>
                  <a:ext cx="455534" cy="680133"/>
                </a:xfrm>
                <a:prstGeom prst="parallelogram">
                  <a:avLst>
                    <a:gd name="adj" fmla="val 0"/>
                  </a:avLst>
                </a:prstGeom>
                <a:solidFill>
                  <a:srgbClr val="DAA6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a:defRPr/>
                  </a:pPr>
                  <a:endParaRPr lang="zh-CN" altLang="en-US"/>
                </a:p>
              </p:txBody>
            </p:sp>
            <p:sp>
              <p:nvSpPr>
                <p:cNvPr id="19" name="平行四边形 18"/>
                <p:cNvSpPr/>
                <p:nvPr/>
              </p:nvSpPr>
              <p:spPr>
                <a:xfrm>
                  <a:off x="584300" y="2346760"/>
                  <a:ext cx="388698" cy="585230"/>
                </a:xfrm>
                <a:prstGeom prst="parallelogram">
                  <a:avLst>
                    <a:gd name="adj" fmla="val 0"/>
                  </a:avLst>
                </a:prstGeom>
                <a:solidFill>
                  <a:srgbClr val="DAA6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a:defRPr/>
                  </a:pPr>
                  <a:endParaRPr lang="zh-CN" altLang="en-US"/>
                </a:p>
              </p:txBody>
            </p:sp>
          </p:grpSp>
        </p:grpSp>
        <p:cxnSp>
          <p:nvCxnSpPr>
            <p:cNvPr id="38962" name="直接箭头连接符 11"/>
            <p:cNvCxnSpPr>
              <a:cxnSpLocks noChangeShapeType="1"/>
            </p:cNvCxnSpPr>
            <p:nvPr/>
          </p:nvCxnSpPr>
          <p:spPr bwMode="auto">
            <a:xfrm>
              <a:off x="1059977" y="1801778"/>
              <a:ext cx="628824" cy="3698"/>
            </a:xfrm>
            <a:prstGeom prst="straightConnector1">
              <a:avLst/>
            </a:prstGeom>
            <a:noFill/>
            <a:ln w="12700" algn="ctr">
              <a:solidFill>
                <a:srgbClr val="0000FF"/>
              </a:solidFill>
              <a:round/>
              <a:tailEnd type="stealth" w="med" len="med"/>
            </a:ln>
            <a:extLst>
              <a:ext uri="{909E8E84-426E-40DD-AFC4-6F175D3DCCD1}">
                <a14:hiddenFill xmlns:a14="http://schemas.microsoft.com/office/drawing/2010/main">
                  <a:noFill/>
                </a14:hiddenFill>
              </a:ext>
            </a:extLst>
          </p:spPr>
        </p:cxnSp>
        <p:cxnSp>
          <p:nvCxnSpPr>
            <p:cNvPr id="38963" name="直接箭头连接符 12"/>
            <p:cNvCxnSpPr>
              <a:cxnSpLocks noChangeShapeType="1"/>
            </p:cNvCxnSpPr>
            <p:nvPr/>
          </p:nvCxnSpPr>
          <p:spPr bwMode="auto">
            <a:xfrm flipV="1">
              <a:off x="1078815" y="2021529"/>
              <a:ext cx="381102" cy="9088"/>
            </a:xfrm>
            <a:prstGeom prst="straightConnector1">
              <a:avLst/>
            </a:prstGeom>
            <a:noFill/>
            <a:ln w="12700" algn="ctr">
              <a:solidFill>
                <a:srgbClr val="0000FF"/>
              </a:solidFill>
              <a:round/>
              <a:tailEnd type="stealth" w="med" len="med"/>
            </a:ln>
            <a:extLst>
              <a:ext uri="{909E8E84-426E-40DD-AFC4-6F175D3DCCD1}">
                <a14:hiddenFill xmlns:a14="http://schemas.microsoft.com/office/drawing/2010/main">
                  <a:noFill/>
                </a14:hiddenFill>
              </a:ext>
            </a:extLst>
          </p:spPr>
        </p:cxnSp>
        <p:cxnSp>
          <p:nvCxnSpPr>
            <p:cNvPr id="38964" name="直接箭头连接符 13"/>
            <p:cNvCxnSpPr>
              <a:cxnSpLocks noChangeShapeType="1"/>
            </p:cNvCxnSpPr>
            <p:nvPr/>
          </p:nvCxnSpPr>
          <p:spPr bwMode="auto">
            <a:xfrm>
              <a:off x="1059977" y="2240776"/>
              <a:ext cx="327329" cy="80545"/>
            </a:xfrm>
            <a:prstGeom prst="straightConnector1">
              <a:avLst/>
            </a:prstGeom>
            <a:noFill/>
            <a:ln w="12700" algn="ctr">
              <a:solidFill>
                <a:srgbClr val="0000FF"/>
              </a:solidFill>
              <a:round/>
              <a:tailEnd type="stealth" w="med" len="med"/>
            </a:ln>
            <a:extLst>
              <a:ext uri="{909E8E84-426E-40DD-AFC4-6F175D3DCCD1}">
                <a14:hiddenFill xmlns:a14="http://schemas.microsoft.com/office/drawing/2010/main">
                  <a:noFill/>
                </a14:hiddenFill>
              </a:ext>
            </a:extLst>
          </p:spPr>
        </p:cxnSp>
      </p:grpSp>
      <p:grpSp>
        <p:nvGrpSpPr>
          <p:cNvPr id="38917" name="组合 1"/>
          <p:cNvGrpSpPr/>
          <p:nvPr/>
        </p:nvGrpSpPr>
        <p:grpSpPr bwMode="auto">
          <a:xfrm>
            <a:off x="3914775" y="2012950"/>
            <a:ext cx="2298700" cy="1168400"/>
            <a:chOff x="3461182" y="1567510"/>
            <a:chExt cx="2298948" cy="1167244"/>
          </a:xfrm>
        </p:grpSpPr>
        <p:pic>
          <p:nvPicPr>
            <p:cNvPr id="38942" name="Picture 8"/>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841110" y="1567510"/>
              <a:ext cx="1461777" cy="904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943" name="图片 33"/>
            <p:cNvPicPr>
              <a:picLocks noChangeAspect="1"/>
            </p:cNvPicPr>
            <p:nvPr/>
          </p:nvPicPr>
          <p:blipFill>
            <a:blip r:embed="rId2">
              <a:extLst>
                <a:ext uri="{28A0092B-C50C-407E-A947-70E740481C1C}">
                  <a14:useLocalDpi xmlns:a14="http://schemas.microsoft.com/office/drawing/2010/main" val="0"/>
                </a:ext>
              </a:extLst>
            </a:blip>
            <a:srcRect l="30396" t="16428" r="15692" b="8968"/>
            <a:stretch>
              <a:fillRect/>
            </a:stretch>
          </p:blipFill>
          <p:spPr bwMode="auto">
            <a:xfrm>
              <a:off x="5558221" y="1604234"/>
              <a:ext cx="201909" cy="368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矩形 34"/>
            <p:cNvSpPr/>
            <p:nvPr/>
          </p:nvSpPr>
          <p:spPr>
            <a:xfrm rot="16200000">
              <a:off x="4503552" y="2297690"/>
              <a:ext cx="115772" cy="25720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a:defRPr/>
              </a:pPr>
              <a:endParaRPr lang="zh-CN" altLang="en-US">
                <a:solidFill>
                  <a:srgbClr val="FFFFFF"/>
                </a:solidFill>
              </a:endParaRPr>
            </a:p>
          </p:txBody>
        </p:sp>
        <p:sp>
          <p:nvSpPr>
            <p:cNvPr id="38945" name="Rectangle 16"/>
            <p:cNvSpPr>
              <a:spLocks noChangeArrowheads="1"/>
            </p:cNvSpPr>
            <p:nvPr/>
          </p:nvSpPr>
          <p:spPr bwMode="auto">
            <a:xfrm>
              <a:off x="4478610" y="2503922"/>
              <a:ext cx="108899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r>
                <a:rPr kumimoji="0" lang="en-US" altLang="zh-CN" sz="900">
                  <a:latin typeface="微软雅黑" panose="020B0503020204020204" pitchFamily="34" charset="-122"/>
                  <a:ea typeface="微软雅黑" panose="020B0503020204020204" pitchFamily="34" charset="-122"/>
                </a:rPr>
                <a:t>Box Label</a:t>
              </a:r>
              <a:r>
                <a:rPr kumimoji="0" lang="zh-CN" altLang="en-US" sz="900">
                  <a:latin typeface="微软雅黑" panose="020B0503020204020204" pitchFamily="34" charset="-122"/>
                  <a:ea typeface="微软雅黑" panose="020B0503020204020204" pitchFamily="34" charset="-122"/>
                </a:rPr>
                <a:t>粘贴处</a:t>
              </a:r>
              <a:endParaRPr lang="en-US" altLang="zh-CN" sz="900">
                <a:latin typeface="微软雅黑" panose="020B0503020204020204" pitchFamily="34" charset="-122"/>
                <a:ea typeface="微软雅黑" panose="020B0503020204020204" pitchFamily="34" charset="-122"/>
              </a:endParaRPr>
            </a:p>
          </p:txBody>
        </p:sp>
        <p:sp>
          <p:nvSpPr>
            <p:cNvPr id="38946" name="Line 24"/>
            <p:cNvSpPr>
              <a:spLocks noChangeShapeType="1"/>
            </p:cNvSpPr>
            <p:nvPr/>
          </p:nvSpPr>
          <p:spPr bwMode="auto">
            <a:xfrm>
              <a:off x="4578567" y="2382317"/>
              <a:ext cx="185143" cy="203456"/>
            </a:xfrm>
            <a:prstGeom prst="line">
              <a:avLst/>
            </a:prstGeom>
            <a:noFill/>
            <a:ln w="12700">
              <a:solidFill>
                <a:srgbClr val="0000FF"/>
              </a:solidFill>
              <a:round/>
              <a:headEnd type="stealth" w="med" len="med"/>
            </a:ln>
            <a:extLst>
              <a:ext uri="{909E8E84-426E-40DD-AFC4-6F175D3DCCD1}">
                <a14:hiddenFill xmlns:a14="http://schemas.microsoft.com/office/drawing/2010/main">
                  <a:noFill/>
                </a14:hiddenFill>
              </a:ext>
            </a:extLst>
          </p:spPr>
          <p:txBody>
            <a:bodyPr/>
            <a:lstStyle/>
            <a:p>
              <a:endParaRPr lang="zh-CN" altLang="en-US"/>
            </a:p>
          </p:txBody>
        </p:sp>
        <p:cxnSp>
          <p:nvCxnSpPr>
            <p:cNvPr id="38947" name="直接箭头连接符 37"/>
            <p:cNvCxnSpPr>
              <a:cxnSpLocks noChangeShapeType="1"/>
            </p:cNvCxnSpPr>
            <p:nvPr/>
          </p:nvCxnSpPr>
          <p:spPr bwMode="auto">
            <a:xfrm flipH="1">
              <a:off x="5148080" y="1806503"/>
              <a:ext cx="513880" cy="213269"/>
            </a:xfrm>
            <a:prstGeom prst="straightConnector1">
              <a:avLst/>
            </a:prstGeom>
            <a:noFill/>
            <a:ln w="12700" algn="ctr">
              <a:solidFill>
                <a:srgbClr val="0000FF"/>
              </a:solidFill>
              <a:round/>
              <a:tailEnd type="stealth" w="med" len="med"/>
            </a:ln>
            <a:extLst>
              <a:ext uri="{909E8E84-426E-40DD-AFC4-6F175D3DCCD1}">
                <a14:hiddenFill xmlns:a14="http://schemas.microsoft.com/office/drawing/2010/main">
                  <a:noFill/>
                </a14:hiddenFill>
              </a:ext>
            </a:extLst>
          </p:spPr>
        </p:cxnSp>
        <p:grpSp>
          <p:nvGrpSpPr>
            <p:cNvPr id="38948" name="组合 38"/>
            <p:cNvGrpSpPr/>
            <p:nvPr/>
          </p:nvGrpSpPr>
          <p:grpSpPr bwMode="auto">
            <a:xfrm rot="211311">
              <a:off x="4643314" y="1612791"/>
              <a:ext cx="433872" cy="568048"/>
              <a:chOff x="671333" y="2302174"/>
              <a:chExt cx="526563" cy="689405"/>
            </a:xfrm>
          </p:grpSpPr>
          <p:sp>
            <p:nvSpPr>
              <p:cNvPr id="40" name="平行四边形 39"/>
              <p:cNvSpPr/>
              <p:nvPr/>
            </p:nvSpPr>
            <p:spPr>
              <a:xfrm>
                <a:off x="670911" y="2301381"/>
                <a:ext cx="454738" cy="652488"/>
              </a:xfrm>
              <a:prstGeom prst="parallelogram">
                <a:avLst>
                  <a:gd name="adj" fmla="val 0"/>
                </a:avLst>
              </a:prstGeom>
              <a:solidFill>
                <a:srgbClr val="DAA6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a:defRPr/>
                </a:pPr>
                <a:endParaRPr lang="zh-CN" altLang="en-US">
                  <a:solidFill>
                    <a:srgbClr val="FFFFFF"/>
                  </a:solidFill>
                </a:endParaRPr>
              </a:p>
            </p:txBody>
          </p:sp>
          <p:sp>
            <p:nvSpPr>
              <p:cNvPr id="41" name="平行四边形 40"/>
              <p:cNvSpPr/>
              <p:nvPr/>
            </p:nvSpPr>
            <p:spPr>
              <a:xfrm>
                <a:off x="810630" y="2344944"/>
                <a:ext cx="387298" cy="590896"/>
              </a:xfrm>
              <a:prstGeom prst="parallelogram">
                <a:avLst>
                  <a:gd name="adj" fmla="val 0"/>
                </a:avLst>
              </a:prstGeom>
              <a:solidFill>
                <a:srgbClr val="DAA6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a:defRPr/>
                </a:pPr>
                <a:endParaRPr lang="zh-CN" altLang="en-US">
                  <a:solidFill>
                    <a:srgbClr val="FFFFFF"/>
                  </a:solidFill>
                </a:endParaRPr>
              </a:p>
            </p:txBody>
          </p:sp>
        </p:grpSp>
        <p:grpSp>
          <p:nvGrpSpPr>
            <p:cNvPr id="38949" name="组合 41"/>
            <p:cNvGrpSpPr/>
            <p:nvPr/>
          </p:nvGrpSpPr>
          <p:grpSpPr bwMode="auto">
            <a:xfrm rot="211311">
              <a:off x="4107628" y="1577069"/>
              <a:ext cx="456968" cy="611391"/>
              <a:chOff x="611379" y="2302174"/>
              <a:chExt cx="515277" cy="689405"/>
            </a:xfrm>
          </p:grpSpPr>
          <p:sp>
            <p:nvSpPr>
              <p:cNvPr id="43" name="平行四边形 42"/>
              <p:cNvSpPr/>
              <p:nvPr/>
            </p:nvSpPr>
            <p:spPr>
              <a:xfrm>
                <a:off x="654837" y="2268821"/>
                <a:ext cx="463677" cy="722471"/>
              </a:xfrm>
              <a:prstGeom prst="parallelogram">
                <a:avLst>
                  <a:gd name="adj" fmla="val 0"/>
                </a:avLst>
              </a:prstGeom>
              <a:solidFill>
                <a:srgbClr val="DAA6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a:defRPr/>
                </a:pPr>
                <a:endParaRPr lang="zh-CN" altLang="en-US">
                  <a:solidFill>
                    <a:srgbClr val="FFFFFF"/>
                  </a:solidFill>
                </a:endParaRPr>
              </a:p>
            </p:txBody>
          </p:sp>
          <p:sp>
            <p:nvSpPr>
              <p:cNvPr id="44" name="平行四边形 43"/>
              <p:cNvSpPr/>
              <p:nvPr/>
            </p:nvSpPr>
            <p:spPr>
              <a:xfrm>
                <a:off x="576946" y="2343896"/>
                <a:ext cx="388486" cy="608020"/>
              </a:xfrm>
              <a:prstGeom prst="parallelogram">
                <a:avLst>
                  <a:gd name="adj" fmla="val 0"/>
                </a:avLst>
              </a:prstGeom>
              <a:solidFill>
                <a:srgbClr val="DAA6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a:defRPr/>
                </a:pPr>
                <a:endParaRPr lang="zh-CN" altLang="en-US">
                  <a:solidFill>
                    <a:srgbClr val="FFFFFF"/>
                  </a:solidFill>
                </a:endParaRPr>
              </a:p>
            </p:txBody>
          </p:sp>
        </p:grpSp>
        <p:pic>
          <p:nvPicPr>
            <p:cNvPr id="38950" name="图片 44"/>
            <p:cNvPicPr>
              <a:picLocks noChangeAspect="1"/>
            </p:cNvPicPr>
            <p:nvPr/>
          </p:nvPicPr>
          <p:blipFill>
            <a:blip r:embed="rId2">
              <a:extLst>
                <a:ext uri="{28A0092B-C50C-407E-A947-70E740481C1C}">
                  <a14:useLocalDpi xmlns:a14="http://schemas.microsoft.com/office/drawing/2010/main" val="0"/>
                </a:ext>
              </a:extLst>
            </a:blip>
            <a:srcRect l="30396" t="16428" r="15692" b="8968"/>
            <a:stretch>
              <a:fillRect/>
            </a:stretch>
          </p:blipFill>
          <p:spPr bwMode="auto">
            <a:xfrm>
              <a:off x="3461182" y="1636165"/>
              <a:ext cx="201909" cy="368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8951" name="直接箭头连接符 45"/>
            <p:cNvCxnSpPr>
              <a:cxnSpLocks noChangeShapeType="1"/>
            </p:cNvCxnSpPr>
            <p:nvPr/>
          </p:nvCxnSpPr>
          <p:spPr bwMode="auto">
            <a:xfrm>
              <a:off x="3564921" y="1838434"/>
              <a:ext cx="430999" cy="175092"/>
            </a:xfrm>
            <a:prstGeom prst="straightConnector1">
              <a:avLst/>
            </a:prstGeom>
            <a:noFill/>
            <a:ln w="12700" algn="ctr">
              <a:solidFill>
                <a:srgbClr val="0000FF"/>
              </a:solidFill>
              <a:round/>
              <a:tailEnd type="stealth" w="med" len="med"/>
            </a:ln>
            <a:extLst>
              <a:ext uri="{909E8E84-426E-40DD-AFC4-6F175D3DCCD1}">
                <a14:hiddenFill xmlns:a14="http://schemas.microsoft.com/office/drawing/2010/main">
                  <a:noFill/>
                </a14:hiddenFill>
              </a:ext>
            </a:extLst>
          </p:spPr>
        </p:cxnSp>
      </p:grpSp>
      <p:pic>
        <p:nvPicPr>
          <p:cNvPr id="38918" name="Picture 2" descr="C:\Users\126455\Desktop\未标题-1.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4392"/>
          <a:stretch>
            <a:fillRect/>
          </a:stretch>
        </p:blipFill>
        <p:spPr bwMode="auto">
          <a:xfrm>
            <a:off x="1200150" y="4967288"/>
            <a:ext cx="1279525" cy="139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8919" name="组合 48"/>
          <p:cNvGrpSpPr/>
          <p:nvPr/>
        </p:nvGrpSpPr>
        <p:grpSpPr bwMode="auto">
          <a:xfrm>
            <a:off x="3794125" y="4932363"/>
            <a:ext cx="2698750" cy="1303337"/>
            <a:chOff x="194898" y="3505508"/>
            <a:chExt cx="3732629" cy="1803791"/>
          </a:xfrm>
        </p:grpSpPr>
        <p:sp>
          <p:nvSpPr>
            <p:cNvPr id="38928" name="Rectangle 16"/>
            <p:cNvSpPr>
              <a:spLocks noChangeArrowheads="1"/>
            </p:cNvSpPr>
            <p:nvPr/>
          </p:nvSpPr>
          <p:spPr bwMode="auto">
            <a:xfrm>
              <a:off x="2036237" y="3505508"/>
              <a:ext cx="1410524" cy="319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r>
                <a:rPr lang="en-US" altLang="zh-CN" sz="900">
                  <a:latin typeface="微软雅黑" panose="020B0503020204020204" pitchFamily="34" charset="-122"/>
                  <a:ea typeface="微软雅黑" panose="020B0503020204020204" pitchFamily="34" charset="-122"/>
                </a:rPr>
                <a:t>Protection Film</a:t>
              </a:r>
              <a:endParaRPr lang="en-US" altLang="zh-CN" sz="900">
                <a:latin typeface="微软雅黑" panose="020B0503020204020204" pitchFamily="34" charset="-122"/>
                <a:ea typeface="微软雅黑" panose="020B0503020204020204" pitchFamily="34" charset="-122"/>
              </a:endParaRPr>
            </a:p>
          </p:txBody>
        </p:sp>
        <p:pic>
          <p:nvPicPr>
            <p:cNvPr id="38929" name="Picture 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45586" y="3599198"/>
              <a:ext cx="1618260" cy="1579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矩形 51"/>
            <p:cNvSpPr/>
            <p:nvPr/>
          </p:nvSpPr>
          <p:spPr>
            <a:xfrm rot="11539802" flipV="1">
              <a:off x="1437644" y="4173416"/>
              <a:ext cx="296415" cy="16038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a:defRPr/>
              </a:pPr>
              <a:endParaRPr lang="zh-CN" altLang="en-US"/>
            </a:p>
          </p:txBody>
        </p:sp>
        <p:sp>
          <p:nvSpPr>
            <p:cNvPr id="38931" name="Rectangle 16"/>
            <p:cNvSpPr>
              <a:spLocks noChangeArrowheads="1"/>
            </p:cNvSpPr>
            <p:nvPr/>
          </p:nvSpPr>
          <p:spPr bwMode="auto">
            <a:xfrm>
              <a:off x="2722359" y="4271738"/>
              <a:ext cx="1205168" cy="510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a:r>
                <a:rPr kumimoji="0" lang="en-US" altLang="zh-CN" sz="900">
                  <a:latin typeface="微软雅黑" panose="020B0503020204020204" pitchFamily="34" charset="-122"/>
                  <a:ea typeface="微软雅黑" panose="020B0503020204020204" pitchFamily="34" charset="-122"/>
                </a:rPr>
                <a:t>Pallet Label</a:t>
              </a:r>
              <a:r>
                <a:rPr kumimoji="0" lang="zh-CN" altLang="en-US" sz="900">
                  <a:latin typeface="微软雅黑" panose="020B0503020204020204" pitchFamily="34" charset="-122"/>
                  <a:ea typeface="微软雅黑" panose="020B0503020204020204" pitchFamily="34" charset="-122"/>
                </a:rPr>
                <a:t>粘贴处</a:t>
              </a:r>
              <a:endParaRPr lang="en-US" altLang="zh-CN" sz="900">
                <a:latin typeface="微软雅黑" panose="020B0503020204020204" pitchFamily="34" charset="-122"/>
                <a:ea typeface="微软雅黑" panose="020B0503020204020204" pitchFamily="34" charset="-122"/>
              </a:endParaRPr>
            </a:p>
          </p:txBody>
        </p:sp>
        <p:sp>
          <p:nvSpPr>
            <p:cNvPr id="38932" name="Line 24"/>
            <p:cNvSpPr>
              <a:spLocks noChangeShapeType="1"/>
            </p:cNvSpPr>
            <p:nvPr/>
          </p:nvSpPr>
          <p:spPr bwMode="auto">
            <a:xfrm>
              <a:off x="1593937" y="4271738"/>
              <a:ext cx="1288348" cy="162513"/>
            </a:xfrm>
            <a:prstGeom prst="line">
              <a:avLst/>
            </a:prstGeom>
            <a:noFill/>
            <a:ln w="12700">
              <a:solidFill>
                <a:srgbClr val="0000FF"/>
              </a:solidFill>
              <a:round/>
              <a:headEnd type="stealth" w="med" len="med"/>
            </a:ln>
            <a:extLst>
              <a:ext uri="{909E8E84-426E-40DD-AFC4-6F175D3DCCD1}">
                <a14:hiddenFill xmlns:a14="http://schemas.microsoft.com/office/drawing/2010/main">
                  <a:noFill/>
                </a14:hiddenFill>
              </a:ext>
            </a:extLst>
          </p:spPr>
          <p:txBody>
            <a:bodyPr/>
            <a:lstStyle/>
            <a:p>
              <a:endParaRPr lang="zh-CN" altLang="en-US"/>
            </a:p>
          </p:txBody>
        </p:sp>
        <p:sp>
          <p:nvSpPr>
            <p:cNvPr id="38933" name="Line 24"/>
            <p:cNvSpPr>
              <a:spLocks noChangeShapeType="1"/>
            </p:cNvSpPr>
            <p:nvPr/>
          </p:nvSpPr>
          <p:spPr bwMode="auto">
            <a:xfrm>
              <a:off x="2387982" y="4658951"/>
              <a:ext cx="323634" cy="165534"/>
            </a:xfrm>
            <a:prstGeom prst="line">
              <a:avLst/>
            </a:prstGeom>
            <a:noFill/>
            <a:ln w="12700">
              <a:solidFill>
                <a:srgbClr val="0000FF"/>
              </a:solidFill>
              <a:round/>
              <a:headEnd type="stealth" w="med" len="med"/>
            </a:ln>
            <a:extLst>
              <a:ext uri="{909E8E84-426E-40DD-AFC4-6F175D3DCCD1}">
                <a14:hiddenFill xmlns:a14="http://schemas.microsoft.com/office/drawing/2010/main">
                  <a:noFill/>
                </a14:hiddenFill>
              </a:ext>
            </a:extLst>
          </p:spPr>
          <p:txBody>
            <a:bodyPr/>
            <a:lstStyle/>
            <a:p>
              <a:endParaRPr lang="zh-CN" altLang="en-US"/>
            </a:p>
          </p:txBody>
        </p:sp>
        <p:sp>
          <p:nvSpPr>
            <p:cNvPr id="38934" name="Rectangle 16"/>
            <p:cNvSpPr>
              <a:spLocks noChangeArrowheads="1"/>
            </p:cNvSpPr>
            <p:nvPr/>
          </p:nvSpPr>
          <p:spPr bwMode="auto">
            <a:xfrm>
              <a:off x="2503091" y="4824485"/>
              <a:ext cx="734306" cy="319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r>
                <a:rPr lang="zh-CN" altLang="en-US" sz="900">
                  <a:latin typeface="微软雅黑" panose="020B0503020204020204" pitchFamily="34" charset="-122"/>
                  <a:ea typeface="微软雅黑" panose="020B0503020204020204" pitchFamily="34" charset="-122"/>
                </a:rPr>
                <a:t>缠绕膜</a:t>
              </a:r>
              <a:endParaRPr lang="en-US" altLang="zh-CN" sz="900">
                <a:latin typeface="微软雅黑" panose="020B0503020204020204" pitchFamily="34" charset="-122"/>
                <a:ea typeface="微软雅黑" panose="020B0503020204020204" pitchFamily="34" charset="-122"/>
              </a:endParaRPr>
            </a:p>
          </p:txBody>
        </p:sp>
        <p:sp>
          <p:nvSpPr>
            <p:cNvPr id="38935" name="Line 24"/>
            <p:cNvSpPr>
              <a:spLocks noChangeShapeType="1"/>
            </p:cNvSpPr>
            <p:nvPr/>
          </p:nvSpPr>
          <p:spPr bwMode="auto">
            <a:xfrm flipV="1">
              <a:off x="2201622" y="3728323"/>
              <a:ext cx="250508" cy="215615"/>
            </a:xfrm>
            <a:prstGeom prst="line">
              <a:avLst/>
            </a:prstGeom>
            <a:noFill/>
            <a:ln w="12700">
              <a:solidFill>
                <a:srgbClr val="0000FF"/>
              </a:solidFill>
              <a:round/>
              <a:headEnd type="stealth" w="med" len="med"/>
            </a:ln>
            <a:extLst>
              <a:ext uri="{909E8E84-426E-40DD-AFC4-6F175D3DCCD1}">
                <a14:hiddenFill xmlns:a14="http://schemas.microsoft.com/office/drawing/2010/main">
                  <a:noFill/>
                </a14:hiddenFill>
              </a:ext>
            </a:extLst>
          </p:spPr>
          <p:txBody>
            <a:bodyPr/>
            <a:lstStyle/>
            <a:p>
              <a:endParaRPr lang="zh-CN" altLang="en-US"/>
            </a:p>
          </p:txBody>
        </p:sp>
        <p:sp>
          <p:nvSpPr>
            <p:cNvPr id="38936" name="Line 24"/>
            <p:cNvSpPr>
              <a:spLocks noChangeShapeType="1"/>
            </p:cNvSpPr>
            <p:nvPr/>
          </p:nvSpPr>
          <p:spPr bwMode="auto">
            <a:xfrm flipH="1" flipV="1">
              <a:off x="1011887" y="3780745"/>
              <a:ext cx="484419" cy="37113"/>
            </a:xfrm>
            <a:prstGeom prst="line">
              <a:avLst/>
            </a:prstGeom>
            <a:noFill/>
            <a:ln w="12700">
              <a:solidFill>
                <a:srgbClr val="0000FF"/>
              </a:solidFill>
              <a:round/>
              <a:headEnd type="stealth" w="med" len="med"/>
            </a:ln>
            <a:extLst>
              <a:ext uri="{909E8E84-426E-40DD-AFC4-6F175D3DCCD1}">
                <a14:hiddenFill xmlns:a14="http://schemas.microsoft.com/office/drawing/2010/main">
                  <a:noFill/>
                </a14:hiddenFill>
              </a:ext>
            </a:extLst>
          </p:spPr>
          <p:txBody>
            <a:bodyPr/>
            <a:lstStyle/>
            <a:p>
              <a:endParaRPr lang="zh-CN" altLang="en-US"/>
            </a:p>
          </p:txBody>
        </p:sp>
        <p:sp>
          <p:nvSpPr>
            <p:cNvPr id="38937" name="Line 24"/>
            <p:cNvSpPr>
              <a:spLocks noChangeShapeType="1"/>
            </p:cNvSpPr>
            <p:nvPr/>
          </p:nvSpPr>
          <p:spPr bwMode="auto">
            <a:xfrm flipH="1" flipV="1">
              <a:off x="1000994" y="3769990"/>
              <a:ext cx="277729" cy="173949"/>
            </a:xfrm>
            <a:prstGeom prst="line">
              <a:avLst/>
            </a:prstGeom>
            <a:noFill/>
            <a:ln w="12700">
              <a:solidFill>
                <a:srgbClr val="0000FF"/>
              </a:solidFill>
              <a:round/>
              <a:headEnd type="stealth" w="med" len="med"/>
            </a:ln>
            <a:extLst>
              <a:ext uri="{909E8E84-426E-40DD-AFC4-6F175D3DCCD1}">
                <a14:hiddenFill xmlns:a14="http://schemas.microsoft.com/office/drawing/2010/main">
                  <a:noFill/>
                </a14:hiddenFill>
              </a:ext>
            </a:extLst>
          </p:spPr>
          <p:txBody>
            <a:bodyPr/>
            <a:lstStyle/>
            <a:p>
              <a:endParaRPr lang="zh-CN" altLang="en-US"/>
            </a:p>
          </p:txBody>
        </p:sp>
        <p:sp>
          <p:nvSpPr>
            <p:cNvPr id="38938" name="Rectangle 16"/>
            <p:cNvSpPr>
              <a:spLocks noChangeArrowheads="1"/>
            </p:cNvSpPr>
            <p:nvPr/>
          </p:nvSpPr>
          <p:spPr bwMode="auto">
            <a:xfrm>
              <a:off x="194898" y="3553088"/>
              <a:ext cx="1188813" cy="319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r>
                <a:rPr kumimoji="0" lang="en-US" altLang="zh-CN" sz="900">
                  <a:latin typeface="微软雅黑" panose="020B0503020204020204" pitchFamily="34" charset="-122"/>
                  <a:ea typeface="微软雅黑" panose="020B0503020204020204" pitchFamily="34" charset="-122"/>
                </a:rPr>
                <a:t>Packing Belt</a:t>
              </a:r>
              <a:endParaRPr kumimoji="0" lang="en-US" altLang="zh-CN" sz="900">
                <a:latin typeface="微软雅黑" panose="020B0503020204020204" pitchFamily="34" charset="-122"/>
                <a:ea typeface="微软雅黑" panose="020B0503020204020204" pitchFamily="34" charset="-122"/>
              </a:endParaRPr>
            </a:p>
          </p:txBody>
        </p:sp>
        <p:sp>
          <p:nvSpPr>
            <p:cNvPr id="38939" name="Rectangle 16"/>
            <p:cNvSpPr>
              <a:spLocks noChangeArrowheads="1"/>
            </p:cNvSpPr>
            <p:nvPr/>
          </p:nvSpPr>
          <p:spPr bwMode="auto">
            <a:xfrm>
              <a:off x="450050" y="4989950"/>
              <a:ext cx="1257542" cy="319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r>
                <a:rPr lang="en-US" altLang="zh-CN" sz="900">
                  <a:latin typeface="微软雅黑" panose="020B0503020204020204" pitchFamily="34" charset="-122"/>
                  <a:ea typeface="微软雅黑" panose="020B0503020204020204" pitchFamily="34" charset="-122"/>
                </a:rPr>
                <a:t>Paper Corner</a:t>
              </a:r>
              <a:endParaRPr lang="en-US" altLang="zh-CN" sz="900">
                <a:latin typeface="微软雅黑" panose="020B0503020204020204" pitchFamily="34" charset="-122"/>
                <a:ea typeface="微软雅黑" panose="020B0503020204020204" pitchFamily="34" charset="-122"/>
              </a:endParaRPr>
            </a:p>
          </p:txBody>
        </p:sp>
        <p:sp>
          <p:nvSpPr>
            <p:cNvPr id="38940" name="Line 24"/>
            <p:cNvSpPr>
              <a:spLocks noChangeShapeType="1"/>
            </p:cNvSpPr>
            <p:nvPr/>
          </p:nvSpPr>
          <p:spPr bwMode="auto">
            <a:xfrm flipH="1">
              <a:off x="811232" y="4585211"/>
              <a:ext cx="165122" cy="478548"/>
            </a:xfrm>
            <a:prstGeom prst="line">
              <a:avLst/>
            </a:prstGeom>
            <a:noFill/>
            <a:ln w="12700">
              <a:solidFill>
                <a:srgbClr val="0000FF"/>
              </a:solidFill>
              <a:round/>
              <a:headEnd type="stealth" w="med" len="med"/>
            </a:ln>
            <a:extLst>
              <a:ext uri="{909E8E84-426E-40DD-AFC4-6F175D3DCCD1}">
                <a14:hiddenFill xmlns:a14="http://schemas.microsoft.com/office/drawing/2010/main">
                  <a:noFill/>
                </a14:hiddenFill>
              </a:ext>
            </a:extLst>
          </p:spPr>
          <p:txBody>
            <a:bodyPr/>
            <a:lstStyle/>
            <a:p>
              <a:endParaRPr lang="zh-CN" altLang="en-US"/>
            </a:p>
          </p:txBody>
        </p:sp>
        <p:sp>
          <p:nvSpPr>
            <p:cNvPr id="38941" name="Line 24"/>
            <p:cNvSpPr>
              <a:spLocks noChangeShapeType="1"/>
            </p:cNvSpPr>
            <p:nvPr/>
          </p:nvSpPr>
          <p:spPr bwMode="auto">
            <a:xfrm flipH="1">
              <a:off x="811232" y="4144175"/>
              <a:ext cx="548041" cy="899884"/>
            </a:xfrm>
            <a:prstGeom prst="line">
              <a:avLst/>
            </a:prstGeom>
            <a:noFill/>
            <a:ln w="12700">
              <a:solidFill>
                <a:srgbClr val="0000FF"/>
              </a:solidFill>
              <a:round/>
              <a:headEnd type="stealth" w="med" len="med"/>
            </a:ln>
            <a:extLst>
              <a:ext uri="{909E8E84-426E-40DD-AFC4-6F175D3DCCD1}">
                <a14:hiddenFill xmlns:a14="http://schemas.microsoft.com/office/drawing/2010/main">
                  <a:noFill/>
                </a14:hiddenFill>
              </a:ext>
            </a:extLst>
          </p:spPr>
          <p:txBody>
            <a:bodyPr/>
            <a:lstStyle/>
            <a:p>
              <a:endParaRPr lang="zh-CN" altLang="en-US"/>
            </a:p>
          </p:txBody>
        </p:sp>
      </p:grpSp>
      <p:sp>
        <p:nvSpPr>
          <p:cNvPr id="38920" name="TextBox 27"/>
          <p:cNvSpPr txBox="1">
            <a:spLocks noChangeArrowheads="1"/>
          </p:cNvSpPr>
          <p:nvPr/>
        </p:nvSpPr>
        <p:spPr bwMode="auto">
          <a:xfrm>
            <a:off x="1466850" y="3448050"/>
            <a:ext cx="733425" cy="22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9" tIns="34290" rIns="68579" bIns="34290">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eaLnBrk="1" hangingPunct="1">
              <a:buFont typeface="Arial" panose="020B0604020202020204" pitchFamily="34" charset="0"/>
              <a:buNone/>
            </a:pPr>
            <a:r>
              <a:rPr lang="en-US" altLang="zh-CN" sz="1000" b="1">
                <a:latin typeface="微软雅黑" panose="020B0503020204020204" pitchFamily="34" charset="-122"/>
                <a:ea typeface="宋体" panose="02010600030101010101" pitchFamily="2" charset="-122"/>
              </a:rPr>
              <a:t>Step 1</a:t>
            </a:r>
            <a:endParaRPr lang="zh-CN" altLang="en-US" sz="1000" b="1">
              <a:latin typeface="微软雅黑" panose="020B0503020204020204" pitchFamily="34" charset="-122"/>
              <a:ea typeface="微软雅黑" panose="020B0503020204020204" pitchFamily="34" charset="-122"/>
            </a:endParaRPr>
          </a:p>
        </p:txBody>
      </p:sp>
      <p:sp>
        <p:nvSpPr>
          <p:cNvPr id="38921" name="TextBox 27"/>
          <p:cNvSpPr txBox="1">
            <a:spLocks noChangeArrowheads="1"/>
          </p:cNvSpPr>
          <p:nvPr/>
        </p:nvSpPr>
        <p:spPr bwMode="auto">
          <a:xfrm>
            <a:off x="4673600" y="3448050"/>
            <a:ext cx="733425" cy="22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9" tIns="34290" rIns="68579" bIns="34290">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eaLnBrk="1" hangingPunct="1">
              <a:buFont typeface="Arial" panose="020B0604020202020204" pitchFamily="34" charset="0"/>
              <a:buNone/>
            </a:pPr>
            <a:r>
              <a:rPr lang="en-US" altLang="zh-CN" sz="1000" b="1">
                <a:latin typeface="微软雅黑" panose="020B0503020204020204" pitchFamily="34" charset="-122"/>
                <a:ea typeface="宋体" panose="02010600030101010101" pitchFamily="2" charset="-122"/>
              </a:rPr>
              <a:t>Step 2</a:t>
            </a:r>
            <a:endParaRPr lang="zh-CN" altLang="en-US" sz="1000" b="1">
              <a:latin typeface="微软雅黑" panose="020B0503020204020204" pitchFamily="34" charset="-122"/>
              <a:ea typeface="微软雅黑" panose="020B0503020204020204" pitchFamily="34" charset="-122"/>
            </a:endParaRPr>
          </a:p>
        </p:txBody>
      </p:sp>
      <p:sp>
        <p:nvSpPr>
          <p:cNvPr id="38922" name="TextBox 27"/>
          <p:cNvSpPr txBox="1">
            <a:spLocks noChangeArrowheads="1"/>
          </p:cNvSpPr>
          <p:nvPr/>
        </p:nvSpPr>
        <p:spPr bwMode="auto">
          <a:xfrm>
            <a:off x="1425575" y="6546850"/>
            <a:ext cx="731838" cy="22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9" tIns="34290" rIns="68579" bIns="34290">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eaLnBrk="1" hangingPunct="1">
              <a:buFont typeface="Arial" panose="020B0604020202020204" pitchFamily="34" charset="0"/>
              <a:buNone/>
            </a:pPr>
            <a:r>
              <a:rPr lang="en-US" altLang="zh-CN" sz="1000" b="1">
                <a:latin typeface="微软雅黑" panose="020B0503020204020204" pitchFamily="34" charset="-122"/>
                <a:ea typeface="宋体" panose="02010600030101010101" pitchFamily="2" charset="-122"/>
              </a:rPr>
              <a:t>Step 3</a:t>
            </a:r>
            <a:endParaRPr lang="zh-CN" altLang="en-US" sz="1000" b="1">
              <a:latin typeface="微软雅黑" panose="020B0503020204020204" pitchFamily="34" charset="-122"/>
              <a:ea typeface="微软雅黑" panose="020B0503020204020204" pitchFamily="34" charset="-122"/>
            </a:endParaRPr>
          </a:p>
        </p:txBody>
      </p:sp>
      <p:sp>
        <p:nvSpPr>
          <p:cNvPr id="38923" name="TextBox 27"/>
          <p:cNvSpPr txBox="1">
            <a:spLocks noChangeArrowheads="1"/>
          </p:cNvSpPr>
          <p:nvPr/>
        </p:nvSpPr>
        <p:spPr bwMode="auto">
          <a:xfrm>
            <a:off x="4545013" y="6537325"/>
            <a:ext cx="731837"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9" tIns="34290" rIns="68579" bIns="34290">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ctr" eaLnBrk="1" hangingPunct="1">
              <a:buFont typeface="Arial" panose="020B0604020202020204" pitchFamily="34" charset="0"/>
              <a:buNone/>
            </a:pPr>
            <a:r>
              <a:rPr lang="en-US" altLang="zh-CN" sz="1000" b="1">
                <a:latin typeface="微软雅黑" panose="020B0503020204020204" pitchFamily="34" charset="-122"/>
                <a:ea typeface="宋体" panose="02010600030101010101" pitchFamily="2" charset="-122"/>
              </a:rPr>
              <a:t>Step 4</a:t>
            </a:r>
            <a:endParaRPr lang="zh-CN" altLang="en-US" sz="1000" b="1">
              <a:latin typeface="微软雅黑" panose="020B0503020204020204" pitchFamily="34" charset="-122"/>
              <a:ea typeface="微软雅黑" panose="020B0503020204020204" pitchFamily="34" charset="-122"/>
            </a:endParaRPr>
          </a:p>
        </p:txBody>
      </p:sp>
      <p:sp>
        <p:nvSpPr>
          <p:cNvPr id="38924" name="矩形 3"/>
          <p:cNvSpPr>
            <a:spLocks noChangeArrowheads="1"/>
          </p:cNvSpPr>
          <p:nvPr/>
        </p:nvSpPr>
        <p:spPr bwMode="auto">
          <a:xfrm>
            <a:off x="260350" y="3629025"/>
            <a:ext cx="3429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90575">
              <a:defRPr kumimoji="1" sz="1200">
                <a:solidFill>
                  <a:schemeClr val="tx1"/>
                </a:solidFill>
                <a:latin typeface="Gulim" pitchFamily="34" charset="-127"/>
                <a:ea typeface="Gulim" pitchFamily="34" charset="-127"/>
              </a:defRPr>
            </a:lvl1pPr>
            <a:lvl2pPr marL="742950" indent="-285750" defTabSz="790575">
              <a:defRPr kumimoji="1" sz="1200">
                <a:solidFill>
                  <a:schemeClr val="tx1"/>
                </a:solidFill>
                <a:latin typeface="Gulim" pitchFamily="34" charset="-127"/>
                <a:ea typeface="Gulim" pitchFamily="34" charset="-127"/>
              </a:defRPr>
            </a:lvl2pPr>
            <a:lvl3pPr marL="1143000" indent="-228600" defTabSz="790575">
              <a:defRPr kumimoji="1" sz="1200">
                <a:solidFill>
                  <a:schemeClr val="tx1"/>
                </a:solidFill>
                <a:latin typeface="Gulim" pitchFamily="34" charset="-127"/>
                <a:ea typeface="Gulim" pitchFamily="34" charset="-127"/>
              </a:defRPr>
            </a:lvl3pPr>
            <a:lvl4pPr marL="1600200" indent="-228600" defTabSz="790575">
              <a:defRPr kumimoji="1" sz="1200">
                <a:solidFill>
                  <a:schemeClr val="tx1"/>
                </a:solidFill>
                <a:latin typeface="Gulim" pitchFamily="34" charset="-127"/>
                <a:ea typeface="Gulim" pitchFamily="34" charset="-127"/>
              </a:defRPr>
            </a:lvl4pPr>
            <a:lvl5pPr marL="2057400" indent="-228600" defTabSz="790575">
              <a:defRPr kumimoji="1" sz="1200">
                <a:solidFill>
                  <a:schemeClr val="tx1"/>
                </a:solidFill>
                <a:latin typeface="Gulim" pitchFamily="34" charset="-127"/>
                <a:ea typeface="Gulim" pitchFamily="34" charset="-127"/>
              </a:defRPr>
            </a:lvl5pPr>
            <a:lvl6pPr marL="2514600" indent="-228600" defTabSz="790575"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defTabSz="790575"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defTabSz="790575"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defTabSz="790575"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hangingPunct="1"/>
            <a:r>
              <a:rPr lang="zh-CN" altLang="en-US">
                <a:latin typeface="微软雅黑" panose="020B0503020204020204" pitchFamily="34" charset="-122"/>
                <a:ea typeface="微软雅黑" panose="020B0503020204020204" pitchFamily="34" charset="-122"/>
              </a:rPr>
              <a:t>将</a:t>
            </a:r>
            <a:r>
              <a:rPr lang="en-US" altLang="zh-CN">
                <a:latin typeface="微软雅黑" panose="020B0503020204020204" pitchFamily="34" charset="-122"/>
                <a:ea typeface="微软雅黑" panose="020B0503020204020204" pitchFamily="34" charset="-122"/>
              </a:rPr>
              <a:t>1pcs Spacer</a:t>
            </a:r>
            <a:r>
              <a:rPr lang="zh-CN" altLang="en-US">
                <a:latin typeface="微软雅黑" panose="020B0503020204020204" pitchFamily="34" charset="-122"/>
                <a:ea typeface="微软雅黑" panose="020B0503020204020204" pitchFamily="34" charset="-122"/>
              </a:rPr>
              <a:t>放置于</a:t>
            </a:r>
            <a:r>
              <a:rPr lang="en-US" altLang="zh-CN">
                <a:latin typeface="微软雅黑" panose="020B0503020204020204" pitchFamily="34" charset="-122"/>
                <a:ea typeface="微软雅黑" panose="020B0503020204020204" pitchFamily="34" charset="-122"/>
              </a:rPr>
              <a:t>Box</a:t>
            </a:r>
            <a:r>
              <a:rPr lang="zh-CN" altLang="en-US">
                <a:latin typeface="微软雅黑" panose="020B0503020204020204" pitchFamily="34" charset="-122"/>
                <a:ea typeface="微软雅黑" panose="020B0503020204020204" pitchFamily="34" charset="-122"/>
              </a:rPr>
              <a:t>一个产品槽底部，将</a:t>
            </a:r>
            <a:r>
              <a:rPr lang="en-US" altLang="zh-CN">
                <a:latin typeface="微软雅黑" panose="020B0503020204020204" pitchFamily="34" charset="-122"/>
                <a:ea typeface="微软雅黑" panose="020B0503020204020204" pitchFamily="34" charset="-122"/>
              </a:rPr>
              <a:t>OC</a:t>
            </a:r>
            <a:r>
              <a:rPr lang="zh-CN" altLang="en-US">
                <a:latin typeface="微软雅黑" panose="020B0503020204020204" pitchFamily="34" charset="-122"/>
                <a:ea typeface="微软雅黑" panose="020B0503020204020204" pitchFamily="34" charset="-122"/>
              </a:rPr>
              <a:t>平放入</a:t>
            </a:r>
            <a:r>
              <a:rPr lang="en-US" altLang="zh-CN">
                <a:latin typeface="微软雅黑" panose="020B0503020204020204" pitchFamily="34" charset="-122"/>
                <a:ea typeface="微软雅黑" panose="020B0503020204020204" pitchFamily="34" charset="-122"/>
              </a:rPr>
              <a:t>Box</a:t>
            </a:r>
            <a:r>
              <a:rPr lang="zh-CN" altLang="en-US">
                <a:latin typeface="微软雅黑" panose="020B0503020204020204" pitchFamily="34" charset="-122"/>
                <a:ea typeface="微软雅黑" panose="020B0503020204020204" pitchFamily="34" charset="-122"/>
              </a:rPr>
              <a:t>底</a:t>
            </a:r>
            <a:r>
              <a:rPr lang="en-US" altLang="zh-CN">
                <a:latin typeface="微软雅黑" panose="020B0503020204020204" pitchFamily="34" charset="-122"/>
                <a:ea typeface="微软雅黑" panose="020B0503020204020204" pitchFamily="34" charset="-122"/>
              </a:rPr>
              <a:t>Spacer</a:t>
            </a:r>
            <a:r>
              <a:rPr lang="zh-CN" altLang="en-US">
                <a:latin typeface="微软雅黑" panose="020B0503020204020204" pitchFamily="34" charset="-122"/>
                <a:ea typeface="微软雅黑" panose="020B0503020204020204" pitchFamily="34" charset="-122"/>
              </a:rPr>
              <a:t>上（</a:t>
            </a:r>
            <a:r>
              <a:rPr lang="en-US" altLang="zh-CN">
                <a:latin typeface="微软雅黑" panose="020B0503020204020204" pitchFamily="34" charset="-122"/>
                <a:ea typeface="微软雅黑" panose="020B0503020204020204" pitchFamily="34" charset="-122"/>
              </a:rPr>
              <a:t>CF</a:t>
            </a:r>
            <a:r>
              <a:rPr lang="zh-CN" altLang="en-US">
                <a:latin typeface="微软雅黑" panose="020B0503020204020204" pitchFamily="34" charset="-122"/>
                <a:ea typeface="微软雅黑" panose="020B0503020204020204" pitchFamily="34" charset="-122"/>
              </a:rPr>
              <a:t>朝上，</a:t>
            </a:r>
            <a:r>
              <a:rPr lang="en-US" altLang="zh-CN">
                <a:latin typeface="微软雅黑" panose="020B0503020204020204" pitchFamily="34" charset="-122"/>
                <a:ea typeface="微软雅黑" panose="020B0503020204020204" pitchFamily="34" charset="-122"/>
              </a:rPr>
              <a:t>PCB</a:t>
            </a:r>
            <a:r>
              <a:rPr lang="zh-CN" altLang="en-US">
                <a:latin typeface="微软雅黑" panose="020B0503020204020204" pitchFamily="34" charset="-122"/>
                <a:ea typeface="微软雅黑" panose="020B0503020204020204" pitchFamily="34" charset="-122"/>
              </a:rPr>
              <a:t>朝外），重复以上动作，最后顶层放置</a:t>
            </a:r>
            <a:r>
              <a:rPr lang="en-US" altLang="zh-CN">
                <a:latin typeface="微软雅黑" panose="020B0503020204020204" pitchFamily="34" charset="-122"/>
                <a:ea typeface="微软雅黑" panose="020B0503020204020204" pitchFamily="34" charset="-122"/>
              </a:rPr>
              <a:t>1pcs Spacer</a:t>
            </a:r>
            <a:r>
              <a:rPr lang="zh-CN" altLang="en-US">
                <a:latin typeface="微软雅黑" panose="020B0503020204020204" pitchFamily="34" charset="-122"/>
                <a:ea typeface="微软雅黑" panose="020B0503020204020204" pitchFamily="34" charset="-122"/>
              </a:rPr>
              <a:t>。（另一产品槽同理）</a:t>
            </a:r>
            <a:endParaRPr lang="en-US" altLang="zh-CN">
              <a:latin typeface="微软雅黑" panose="020B0503020204020204" pitchFamily="34" charset="-122"/>
              <a:ea typeface="微软雅黑" panose="020B0503020204020204" pitchFamily="34" charset="-122"/>
            </a:endParaRPr>
          </a:p>
          <a:p>
            <a:pPr eaLnBrk="1" hangingPunct="1"/>
            <a:r>
              <a:rPr lang="en-US" altLang="zh-CN">
                <a:latin typeface="微软雅黑" panose="020B0503020204020204" pitchFamily="34" charset="-122"/>
                <a:ea typeface="微软雅黑" panose="020B0503020204020204" pitchFamily="34" charset="-122"/>
              </a:rPr>
              <a:t>19 OC*2/Box</a:t>
            </a:r>
            <a:r>
              <a:rPr lang="zh-CN" altLang="en-US">
                <a:latin typeface="微软雅黑" panose="020B0503020204020204" pitchFamily="34" charset="-122"/>
                <a:ea typeface="微软雅黑" panose="020B0503020204020204" pitchFamily="34" charset="-122"/>
              </a:rPr>
              <a:t>，</a:t>
            </a:r>
            <a:r>
              <a:rPr lang="en-US" altLang="zh-CN">
                <a:latin typeface="微软雅黑" panose="020B0503020204020204" pitchFamily="34" charset="-122"/>
                <a:ea typeface="微软雅黑" panose="020B0503020204020204" pitchFamily="34" charset="-122"/>
              </a:rPr>
              <a:t> 20 Spacer*2 /Box</a:t>
            </a:r>
            <a:endParaRPr lang="en-US" altLang="zh-CN">
              <a:latin typeface="微软雅黑" panose="020B0503020204020204" pitchFamily="34" charset="-122"/>
              <a:ea typeface="微软雅黑" panose="020B0503020204020204" pitchFamily="34" charset="-122"/>
            </a:endParaRPr>
          </a:p>
        </p:txBody>
      </p:sp>
      <p:sp>
        <p:nvSpPr>
          <p:cNvPr id="38925" name="矩形 46"/>
          <p:cNvSpPr>
            <a:spLocks noChangeArrowheads="1"/>
          </p:cNvSpPr>
          <p:nvPr/>
        </p:nvSpPr>
        <p:spPr bwMode="auto">
          <a:xfrm>
            <a:off x="3689350" y="3659188"/>
            <a:ext cx="28289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just" eaLnBrk="1" hangingPunct="1"/>
            <a:r>
              <a:rPr lang="zh-CN" altLang="en-US">
                <a:latin typeface="微软雅黑" panose="020B0503020204020204" pitchFamily="34" charset="-122"/>
                <a:ea typeface="微软雅黑" panose="020B0503020204020204" pitchFamily="34" charset="-122"/>
              </a:rPr>
              <a:t>将</a:t>
            </a:r>
            <a:r>
              <a:rPr lang="en-US" altLang="zh-CN">
                <a:latin typeface="微软雅黑" panose="020B0503020204020204" pitchFamily="34" charset="-122"/>
                <a:ea typeface="微软雅黑" panose="020B0503020204020204" pitchFamily="34" charset="-122"/>
              </a:rPr>
              <a:t>2</a:t>
            </a:r>
            <a:r>
              <a:rPr lang="zh-CN" altLang="en-US">
                <a:latin typeface="微软雅黑" panose="020B0503020204020204" pitchFamily="34" charset="-122"/>
                <a:ea typeface="微软雅黑" panose="020B0503020204020204" pitchFamily="34" charset="-122"/>
              </a:rPr>
              <a:t>袋干燥剂放入</a:t>
            </a:r>
            <a:r>
              <a:rPr lang="en-US" altLang="zh-CN">
                <a:latin typeface="微软雅黑" panose="020B0503020204020204" pitchFamily="34" charset="-122"/>
                <a:ea typeface="微软雅黑" panose="020B0503020204020204" pitchFamily="34" charset="-122"/>
              </a:rPr>
              <a:t>Box</a:t>
            </a:r>
            <a:r>
              <a:rPr lang="zh-CN" altLang="en-US">
                <a:latin typeface="微软雅黑" panose="020B0503020204020204" pitchFamily="34" charset="-122"/>
                <a:ea typeface="微软雅黑" panose="020B0503020204020204" pitchFamily="34" charset="-122"/>
              </a:rPr>
              <a:t>内，并粘贴</a:t>
            </a:r>
            <a:r>
              <a:rPr lang="en-US" altLang="zh-CN">
                <a:latin typeface="微软雅黑" panose="020B0503020204020204" pitchFamily="34" charset="-122"/>
                <a:ea typeface="微软雅黑" panose="020B0503020204020204" pitchFamily="34" charset="-122"/>
              </a:rPr>
              <a:t>Box Label</a:t>
            </a:r>
            <a:r>
              <a:rPr lang="zh-CN" altLang="en-US">
                <a:latin typeface="微软雅黑" panose="020B0503020204020204" pitchFamily="34" charset="-122"/>
                <a:ea typeface="微软雅黑" panose="020B0503020204020204" pitchFamily="34" charset="-122"/>
              </a:rPr>
              <a:t>于</a:t>
            </a:r>
            <a:r>
              <a:rPr lang="en-US" altLang="zh-CN">
                <a:latin typeface="微软雅黑" panose="020B0503020204020204" pitchFamily="34" charset="-122"/>
                <a:ea typeface="微软雅黑" panose="020B0503020204020204" pitchFamily="34" charset="-122"/>
              </a:rPr>
              <a:t>Box</a:t>
            </a:r>
            <a:r>
              <a:rPr lang="zh-CN" altLang="en-US">
                <a:latin typeface="微软雅黑" panose="020B0503020204020204" pitchFamily="34" charset="-122"/>
                <a:ea typeface="微软雅黑" panose="020B0503020204020204" pitchFamily="34" charset="-122"/>
              </a:rPr>
              <a:t>长边侧壁中心位置。</a:t>
            </a:r>
            <a:endParaRPr lang="en-US" altLang="zh-CN">
              <a:latin typeface="微软雅黑" panose="020B0503020204020204" pitchFamily="34" charset="-122"/>
              <a:ea typeface="微软雅黑" panose="020B0503020204020204" pitchFamily="34" charset="-122"/>
            </a:endParaRPr>
          </a:p>
          <a:p>
            <a:pPr algn="just" eaLnBrk="1" hangingPunct="1"/>
            <a:r>
              <a:rPr lang="en-US" altLang="zh-CN">
                <a:latin typeface="微软雅黑" panose="020B0503020204020204" pitchFamily="34" charset="-122"/>
                <a:ea typeface="微软雅黑" panose="020B0503020204020204" pitchFamily="34" charset="-122"/>
              </a:rPr>
              <a:t>2 Drier/Box</a:t>
            </a:r>
            <a:endParaRPr lang="en-US" altLang="zh-CN">
              <a:latin typeface="微软雅黑" panose="020B0503020204020204" pitchFamily="34" charset="-122"/>
              <a:ea typeface="微软雅黑" panose="020B0503020204020204" pitchFamily="34" charset="-122"/>
            </a:endParaRPr>
          </a:p>
        </p:txBody>
      </p:sp>
      <p:sp>
        <p:nvSpPr>
          <p:cNvPr id="38926" name="矩形 63"/>
          <p:cNvSpPr>
            <a:spLocks noChangeArrowheads="1"/>
          </p:cNvSpPr>
          <p:nvPr/>
        </p:nvSpPr>
        <p:spPr bwMode="auto">
          <a:xfrm>
            <a:off x="260350" y="6829425"/>
            <a:ext cx="3429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just"/>
            <a:r>
              <a:rPr lang="zh-CN" altLang="en-US">
                <a:latin typeface="微软雅黑" panose="020B0503020204020204" pitchFamily="34" charset="-122"/>
                <a:ea typeface="微软雅黑" panose="020B0503020204020204" pitchFamily="34" charset="-122"/>
              </a:rPr>
              <a:t>在</a:t>
            </a:r>
            <a:r>
              <a:rPr lang="en-US" altLang="zh-CN">
                <a:latin typeface="微软雅黑" panose="020B0503020204020204" pitchFamily="34" charset="-122"/>
                <a:ea typeface="微软雅黑" panose="020B0503020204020204" pitchFamily="34" charset="-122"/>
              </a:rPr>
              <a:t>Pallet</a:t>
            </a:r>
            <a:r>
              <a:rPr lang="zh-CN" altLang="en-US">
                <a:latin typeface="微软雅黑" panose="020B0503020204020204" pitchFamily="34" charset="-122"/>
                <a:ea typeface="微软雅黑" panose="020B0503020204020204" pitchFamily="34" charset="-122"/>
              </a:rPr>
              <a:t>上放置一纸板，按照</a:t>
            </a:r>
            <a:r>
              <a:rPr lang="en-US" altLang="zh-CN">
                <a:latin typeface="微软雅黑" panose="020B0503020204020204" pitchFamily="34" charset="-122"/>
                <a:ea typeface="微软雅黑" panose="020B0503020204020204" pitchFamily="34" charset="-122"/>
              </a:rPr>
              <a:t>2×2×10</a:t>
            </a:r>
            <a:r>
              <a:rPr lang="zh-CN" altLang="en-US">
                <a:latin typeface="微软雅黑" panose="020B0503020204020204" pitchFamily="34" charset="-122"/>
                <a:ea typeface="微软雅黑" panose="020B0503020204020204" pitchFamily="34" charset="-122"/>
              </a:rPr>
              <a:t>形式将</a:t>
            </a:r>
            <a:r>
              <a:rPr lang="en-US" altLang="zh-CN">
                <a:latin typeface="微软雅黑" panose="020B0503020204020204" pitchFamily="34" charset="-122"/>
                <a:ea typeface="微软雅黑" panose="020B0503020204020204" pitchFamily="34" charset="-122"/>
              </a:rPr>
              <a:t>40ea Box</a:t>
            </a:r>
            <a:r>
              <a:rPr lang="zh-CN" altLang="en-US">
                <a:latin typeface="微软雅黑" panose="020B0503020204020204" pitchFamily="34" charset="-122"/>
                <a:ea typeface="微软雅黑" panose="020B0503020204020204" pitchFamily="34" charset="-122"/>
              </a:rPr>
              <a:t>依次堆叠于</a:t>
            </a:r>
            <a:r>
              <a:rPr lang="en-US" altLang="zh-CN">
                <a:latin typeface="微软雅黑" panose="020B0503020204020204" pitchFamily="34" charset="-122"/>
                <a:ea typeface="微软雅黑" panose="020B0503020204020204" pitchFamily="34" charset="-122"/>
              </a:rPr>
              <a:t>Pallet</a:t>
            </a:r>
            <a:r>
              <a:rPr lang="zh-CN" altLang="en-US">
                <a:latin typeface="微软雅黑" panose="020B0503020204020204" pitchFamily="34" charset="-122"/>
                <a:ea typeface="微软雅黑" panose="020B0503020204020204" pitchFamily="34" charset="-122"/>
              </a:rPr>
              <a:t>上，并分别在顶层</a:t>
            </a:r>
            <a:r>
              <a:rPr lang="en-US" altLang="zh-CN">
                <a:latin typeface="微软雅黑" panose="020B0503020204020204" pitchFamily="34" charset="-122"/>
                <a:ea typeface="微软雅黑" panose="020B0503020204020204" pitchFamily="34" charset="-122"/>
              </a:rPr>
              <a:t>Box</a:t>
            </a:r>
            <a:r>
              <a:rPr lang="zh-CN" altLang="en-US">
                <a:latin typeface="微软雅黑" panose="020B0503020204020204" pitchFamily="34" charset="-122"/>
                <a:ea typeface="微软雅黑" panose="020B0503020204020204" pitchFamily="34" charset="-122"/>
              </a:rPr>
              <a:t>上放置</a:t>
            </a:r>
            <a:r>
              <a:rPr lang="en-US" altLang="zh-CN">
                <a:latin typeface="微软雅黑" panose="020B0503020204020204" pitchFamily="34" charset="-122"/>
                <a:ea typeface="微软雅黑" panose="020B0503020204020204" pitchFamily="34" charset="-122"/>
              </a:rPr>
              <a:t>1ea Box Cover</a:t>
            </a:r>
            <a:r>
              <a:rPr lang="zh-CN" altLang="en-US">
                <a:latin typeface="微软雅黑" panose="020B0503020204020204" pitchFamily="34" charset="-122"/>
                <a:ea typeface="微软雅黑" panose="020B0503020204020204" pitchFamily="34" charset="-122"/>
              </a:rPr>
              <a:t>。</a:t>
            </a:r>
            <a:endParaRPr lang="zh-CN" altLang="en-US">
              <a:latin typeface="微软雅黑" panose="020B0503020204020204" pitchFamily="34" charset="-122"/>
              <a:ea typeface="微软雅黑" panose="020B0503020204020204" pitchFamily="34" charset="-122"/>
            </a:endParaRPr>
          </a:p>
          <a:p>
            <a:pPr algn="just"/>
            <a:r>
              <a:rPr lang="en-US" altLang="zh-CN">
                <a:latin typeface="微软雅黑" panose="020B0503020204020204" pitchFamily="34" charset="-122"/>
                <a:ea typeface="微软雅黑" panose="020B0503020204020204" pitchFamily="34" charset="-122"/>
              </a:rPr>
              <a:t>1,520 OC/40 Box ASSY/4 Box Cover/Pallet</a:t>
            </a:r>
            <a:endParaRPr lang="en-US" altLang="zh-CN">
              <a:latin typeface="微软雅黑" panose="020B0503020204020204" pitchFamily="34" charset="-122"/>
              <a:ea typeface="微软雅黑" panose="020B0503020204020204" pitchFamily="34" charset="-122"/>
            </a:endParaRPr>
          </a:p>
        </p:txBody>
      </p:sp>
      <p:sp>
        <p:nvSpPr>
          <p:cNvPr id="38927" name="矩形 68"/>
          <p:cNvSpPr>
            <a:spLocks noChangeArrowheads="1"/>
          </p:cNvSpPr>
          <p:nvPr/>
        </p:nvSpPr>
        <p:spPr bwMode="auto">
          <a:xfrm>
            <a:off x="3794125" y="6826250"/>
            <a:ext cx="26987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hangingPunct="1"/>
            <a:r>
              <a:rPr kumimoji="0" lang="zh-CN" altLang="en-US">
                <a:solidFill>
                  <a:srgbClr val="000000"/>
                </a:solidFill>
                <a:latin typeface="微软雅黑" panose="020B0503020204020204" pitchFamily="34" charset="-122"/>
                <a:ea typeface="微软雅黑" panose="020B0503020204020204" pitchFamily="34" charset="-122"/>
              </a:rPr>
              <a:t>将</a:t>
            </a:r>
            <a:r>
              <a:rPr kumimoji="0" lang="en-US" altLang="zh-CN">
                <a:solidFill>
                  <a:srgbClr val="000000"/>
                </a:solidFill>
                <a:latin typeface="微软雅黑" panose="020B0503020204020204" pitchFamily="34" charset="-122"/>
                <a:ea typeface="微软雅黑" panose="020B0503020204020204" pitchFamily="34" charset="-122"/>
              </a:rPr>
              <a:t>1</a:t>
            </a:r>
            <a:r>
              <a:rPr kumimoji="0" lang="zh-CN" altLang="en-US">
                <a:solidFill>
                  <a:srgbClr val="000000"/>
                </a:solidFill>
                <a:latin typeface="微软雅黑" panose="020B0503020204020204" pitchFamily="34" charset="-122"/>
                <a:ea typeface="微软雅黑" panose="020B0503020204020204" pitchFamily="34" charset="-122"/>
              </a:rPr>
              <a:t>张</a:t>
            </a:r>
            <a:r>
              <a:rPr kumimoji="0" lang="en-US" altLang="zh-CN">
                <a:solidFill>
                  <a:srgbClr val="000000"/>
                </a:solidFill>
                <a:latin typeface="微软雅黑" panose="020B0503020204020204" pitchFamily="34" charset="-122"/>
                <a:ea typeface="微软雅黑" panose="020B0503020204020204" pitchFamily="34" charset="-122"/>
              </a:rPr>
              <a:t>PE</a:t>
            </a:r>
            <a:r>
              <a:rPr kumimoji="0" lang="zh-CN" altLang="en-US">
                <a:solidFill>
                  <a:srgbClr val="000000"/>
                </a:solidFill>
                <a:latin typeface="微软雅黑" panose="020B0503020204020204" pitchFamily="34" charset="-122"/>
                <a:ea typeface="微软雅黑" panose="020B0503020204020204" pitchFamily="34" charset="-122"/>
              </a:rPr>
              <a:t>防护膜放置于</a:t>
            </a:r>
            <a:r>
              <a:rPr kumimoji="0" lang="en-US" altLang="zh-CN">
                <a:solidFill>
                  <a:srgbClr val="000000"/>
                </a:solidFill>
                <a:latin typeface="微软雅黑" panose="020B0503020204020204" pitchFamily="34" charset="-122"/>
                <a:ea typeface="微软雅黑" panose="020B0503020204020204" pitchFamily="34" charset="-122"/>
              </a:rPr>
              <a:t>Box Cover</a:t>
            </a:r>
            <a:r>
              <a:rPr kumimoji="0" lang="zh-CN" altLang="en-US">
                <a:solidFill>
                  <a:srgbClr val="000000"/>
                </a:solidFill>
                <a:latin typeface="微软雅黑" panose="020B0503020204020204" pitchFamily="34" charset="-122"/>
                <a:ea typeface="微软雅黑" panose="020B0503020204020204" pitchFamily="34" charset="-122"/>
              </a:rPr>
              <a:t>上，放置</a:t>
            </a:r>
            <a:r>
              <a:rPr kumimoji="0" lang="en-US" altLang="zh-CN">
                <a:solidFill>
                  <a:srgbClr val="000000"/>
                </a:solidFill>
                <a:latin typeface="微软雅黑" panose="020B0503020204020204" pitchFamily="34" charset="-122"/>
                <a:ea typeface="微软雅黑" panose="020B0503020204020204" pitchFamily="34" charset="-122"/>
              </a:rPr>
              <a:t>8ea</a:t>
            </a:r>
            <a:r>
              <a:rPr kumimoji="0" lang="zh-CN" altLang="en-US">
                <a:solidFill>
                  <a:srgbClr val="000000"/>
                </a:solidFill>
                <a:latin typeface="微软雅黑" panose="020B0503020204020204" pitchFamily="34" charset="-122"/>
                <a:ea typeface="微软雅黑" panose="020B0503020204020204" pitchFamily="34" charset="-122"/>
              </a:rPr>
              <a:t>纸护角，长和宽边分别捆扎两道打包带固定，缠绕膜</a:t>
            </a:r>
            <a:r>
              <a:rPr kumimoji="0" lang="en-US" altLang="zh-CN">
                <a:solidFill>
                  <a:srgbClr val="000000"/>
                </a:solidFill>
                <a:latin typeface="微软雅黑" panose="020B0503020204020204" pitchFamily="34" charset="-122"/>
                <a:ea typeface="微软雅黑" panose="020B0503020204020204" pitchFamily="34" charset="-122"/>
              </a:rPr>
              <a:t>2</a:t>
            </a:r>
            <a:r>
              <a:rPr kumimoji="0" lang="zh-CN" altLang="en-US">
                <a:solidFill>
                  <a:srgbClr val="000000"/>
                </a:solidFill>
                <a:latin typeface="微软雅黑" panose="020B0503020204020204" pitchFamily="34" charset="-122"/>
                <a:ea typeface="微软雅黑" panose="020B0503020204020204" pitchFamily="34" charset="-122"/>
              </a:rPr>
              <a:t>圈裹包，</a:t>
            </a:r>
            <a:r>
              <a:rPr lang="zh-CN" altLang="en-US">
                <a:latin typeface="微软雅黑" panose="020B0503020204020204" pitchFamily="34" charset="-122"/>
                <a:ea typeface="微软雅黑" panose="020B0503020204020204" pitchFamily="34" charset="-122"/>
              </a:rPr>
              <a:t>并粘贴</a:t>
            </a:r>
            <a:r>
              <a:rPr lang="en-US" altLang="zh-CN">
                <a:latin typeface="微软雅黑" panose="020B0503020204020204" pitchFamily="34" charset="-122"/>
                <a:ea typeface="微软雅黑" panose="020B0503020204020204" pitchFamily="34" charset="-122"/>
              </a:rPr>
              <a:t>Pallet</a:t>
            </a:r>
            <a:r>
              <a:rPr lang="zh-CN" altLang="en-US">
                <a:latin typeface="微软雅黑" panose="020B0503020204020204" pitchFamily="34" charset="-122"/>
                <a:ea typeface="微软雅黑" panose="020B0503020204020204" pitchFamily="34" charset="-122"/>
              </a:rPr>
              <a:t>标签于</a:t>
            </a:r>
            <a:r>
              <a:rPr lang="en-US" altLang="zh-CN">
                <a:latin typeface="微软雅黑" panose="020B0503020204020204" pitchFamily="34" charset="-122"/>
                <a:ea typeface="微软雅黑" panose="020B0503020204020204" pitchFamily="34" charset="-122"/>
              </a:rPr>
              <a:t>Pallet</a:t>
            </a:r>
            <a:r>
              <a:rPr lang="zh-CN" altLang="en-US">
                <a:latin typeface="微软雅黑" panose="020B0503020204020204" pitchFamily="34" charset="-122"/>
                <a:ea typeface="微软雅黑" panose="020B0503020204020204" pitchFamily="34" charset="-122"/>
              </a:rPr>
              <a:t>长边顶层中心位置，避让</a:t>
            </a:r>
            <a:r>
              <a:rPr lang="en-US" altLang="zh-CN">
                <a:latin typeface="微软雅黑" panose="020B0503020204020204" pitchFamily="34" charset="-122"/>
                <a:ea typeface="微软雅黑" panose="020B0503020204020204" pitchFamily="34" charset="-122"/>
              </a:rPr>
              <a:t>Box Label</a:t>
            </a:r>
            <a:r>
              <a:rPr kumimoji="0" lang="zh-CN" altLang="en-US">
                <a:solidFill>
                  <a:srgbClr val="000000"/>
                </a:solidFill>
                <a:latin typeface="微软雅黑" panose="020B0503020204020204" pitchFamily="34" charset="-122"/>
                <a:ea typeface="微软雅黑" panose="020B0503020204020204" pitchFamily="34" charset="-122"/>
              </a:rPr>
              <a:t>。</a:t>
            </a:r>
            <a:endParaRPr kumimoji="0" lang="en-US" altLang="zh-CN">
              <a:solidFill>
                <a:srgbClr val="000000"/>
              </a:solidFill>
              <a:latin typeface="微软雅黑" panose="020B0503020204020204" pitchFamily="34" charset="-122"/>
              <a:ea typeface="微软雅黑" panose="020B0503020204020204" pitchFamily="34" charset="-122"/>
            </a:endParaRPr>
          </a:p>
          <a:p>
            <a:pPr eaLnBrk="1" hangingPunct="1"/>
            <a:r>
              <a:rPr lang="en-US" altLang="zh-CN">
                <a:latin typeface="微软雅黑" panose="020B0503020204020204" pitchFamily="34" charset="-122"/>
                <a:ea typeface="微软雅黑" panose="020B0503020204020204" pitchFamily="34" charset="-122"/>
              </a:rPr>
              <a:t>1,520 OC/8 Paper Corner/Pallet</a:t>
            </a:r>
            <a:endParaRPr lang="en-US" altLang="zh-CN">
              <a:latin typeface="微软雅黑" panose="020B0503020204020204" pitchFamily="34" charset="-122"/>
              <a:ea typeface="微软雅黑" panose="020B0503020204020204" pitchFamily="34"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灯片编号占位符 2"/>
          <p:cNvSpPr txBox="1">
            <a:spLocks noGrp="1"/>
          </p:cNvSpPr>
          <p:nvPr/>
        </p:nvSpPr>
        <p:spPr bwMode="auto">
          <a:xfrm>
            <a:off x="5661025" y="8607425"/>
            <a:ext cx="573088"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r" eaLnBrk="1" latinLnBrk="1" hangingPunct="1"/>
            <a:fld id="{99E08F9E-C281-4BD9-92AA-98673CDA91D0}" type="slidenum">
              <a:rPr lang="en-US" altLang="ko-KR">
                <a:latin typeface="Arial" panose="020B0604020202020204" pitchFamily="34" charset="0"/>
              </a:rPr>
            </a:fld>
            <a:endParaRPr lang="en-US" altLang="ko-KR">
              <a:latin typeface="Arial" panose="020B0604020202020204" pitchFamily="34" charset="0"/>
            </a:endParaRPr>
          </a:p>
        </p:txBody>
      </p:sp>
      <p:sp>
        <p:nvSpPr>
          <p:cNvPr id="38915" name="Rectangle 3"/>
          <p:cNvSpPr>
            <a:spLocks noChangeArrowheads="1"/>
          </p:cNvSpPr>
          <p:nvPr/>
        </p:nvSpPr>
        <p:spPr bwMode="auto">
          <a:xfrm>
            <a:off x="115888" y="900113"/>
            <a:ext cx="65532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r>
              <a:rPr lang="en-US" altLang="ko-KR" sz="1400" b="1" dirty="0">
                <a:latin typeface="Arial" panose="020B0604020202020204" pitchFamily="34" charset="0"/>
              </a:rPr>
              <a:t>13.0  EDID Table</a:t>
            </a:r>
            <a:endParaRPr lang="en-US" altLang="ko-KR" sz="1400" b="1" dirty="0">
              <a:solidFill>
                <a:srgbClr val="0000FF"/>
              </a:solidFill>
              <a:latin typeface="Arial" panose="020B0604020202020204" pitchFamily="34" charset="0"/>
            </a:endParaRPr>
          </a:p>
          <a:p>
            <a:pPr eaLnBrk="1" latinLnBrk="1" hangingPunct="1"/>
            <a:endParaRPr lang="en-US" altLang="ko-KR" b="1" dirty="0">
              <a:latin typeface="Arial" panose="020B0604020202020204" pitchFamily="34" charset="0"/>
            </a:endParaRPr>
          </a:p>
        </p:txBody>
      </p:sp>
      <p:graphicFrame>
        <p:nvGraphicFramePr>
          <p:cNvPr id="71" name="表格 70"/>
          <p:cNvGraphicFramePr>
            <a:graphicFrameLocks noGrp="1"/>
          </p:cNvGraphicFramePr>
          <p:nvPr/>
        </p:nvGraphicFramePr>
        <p:xfrm>
          <a:off x="157427" y="1187624"/>
          <a:ext cx="6480720" cy="7113138"/>
        </p:xfrm>
        <a:graphic>
          <a:graphicData uri="http://schemas.openxmlformats.org/drawingml/2006/table">
            <a:tbl>
              <a:tblPr/>
              <a:tblGrid>
                <a:gridCol w="478937"/>
                <a:gridCol w="1187295"/>
                <a:gridCol w="587787"/>
                <a:gridCol w="686588"/>
                <a:gridCol w="718404"/>
                <a:gridCol w="2821709"/>
              </a:tblGrid>
              <a:tr h="454210">
                <a:tc>
                  <a:txBody>
                    <a:bodyPr/>
                    <a:lstStyle/>
                    <a:p>
                      <a:pPr algn="ctr" fontAlgn="ctr"/>
                      <a:r>
                        <a:rPr lang="en-US" sz="11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Address</a:t>
                      </a:r>
                      <a:br>
                        <a:rPr lang="en-US" sz="11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br>
                      <a:r>
                        <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(HEX)</a:t>
                      </a:r>
                      <a:endParaRPr lang="en-US" sz="11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algn="ctr" fontAlgn="ctr"/>
                      <a:r>
                        <a:rPr lang="en-US" sz="11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Function</a:t>
                      </a:r>
                      <a:endParaRPr lang="en-US" sz="11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algn="ctr" fontAlgn="ctr"/>
                      <a:r>
                        <a:rPr lang="en-US" sz="11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Hex</a:t>
                      </a:r>
                      <a:endParaRPr lang="en-US" sz="11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algn="ctr" fontAlgn="ctr"/>
                      <a:r>
                        <a:rPr lang="en-US" sz="11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Dec</a:t>
                      </a:r>
                      <a:endParaRPr lang="en-US" sz="11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algn="ctr" fontAlgn="ctr"/>
                      <a:r>
                        <a:rPr lang="en-US" sz="11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Input values.</a:t>
                      </a:r>
                      <a:endParaRPr lang="en-US" sz="11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algn="ctr" fontAlgn="ctr"/>
                      <a:r>
                        <a:rPr lang="en-US" sz="11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Notes</a:t>
                      </a:r>
                      <a:endParaRPr lang="en-US" sz="11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r>
              <a:tr h="158318">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00</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8">
                  <a:txBody>
                    <a:bodyPr/>
                    <a:lstStyle/>
                    <a:p>
                      <a:pPr algn="ctr" fontAlgn="ctr"/>
                      <a:r>
                        <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Header</a:t>
                      </a:r>
                      <a:endPar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00</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0 </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0 </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8">
                  <a:txBody>
                    <a:bodyPr/>
                    <a:lstStyle/>
                    <a:p>
                      <a:pPr algn="ctr" fontAlgn="ctr"/>
                      <a:r>
                        <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EDID Header</a:t>
                      </a:r>
                      <a:endPar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8318">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01</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FF</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255 </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255 </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a:tc>
              </a:tr>
              <a:tr h="158318">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02</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FF</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255 </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255 </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a:tc>
              </a:tr>
              <a:tr h="158318">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03</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FF</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255 </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255 </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a:tc>
              </a:tr>
              <a:tr h="158318">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04</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FF</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255 </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255 </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a:tc>
              </a:tr>
              <a:tr h="158318">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05</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FF</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255 </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255 </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a:tc>
              </a:tr>
              <a:tr h="158318">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06</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a:tc>
                <a:tc>
                  <a:txBody>
                    <a:bodyPr/>
                    <a:lstStyle/>
                    <a:p>
                      <a:pPr algn="ctr" fontAlgn="ctr"/>
                      <a:r>
                        <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FF</a:t>
                      </a:r>
                      <a:endPar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255 </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255 </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a:tc>
              </a:tr>
              <a:tr h="158318">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07</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00</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0 </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0 </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a:tc>
              </a:tr>
              <a:tr h="158318">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08</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ID Manufacturer Name</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09</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9 </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BOE</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ID = BOE</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8318">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09</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a:tc>
                <a:tc>
                  <a:txBody>
                    <a:bodyPr/>
                    <a:lstStyle/>
                    <a:p>
                      <a:pPr algn="ctr" fontAlgn="ctr"/>
                      <a:r>
                        <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E5</a:t>
                      </a:r>
                      <a:endPar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229 </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a:tc>
                <a:tc vMerge="1">
                  <a:tcPr/>
                </a:tc>
              </a:tr>
              <a:tr h="158318">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0A</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ID Product Code</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solidFill>
                            <a:srgbClr val="FF0000"/>
                          </a:solidFill>
                          <a:effectLst/>
                          <a:latin typeface="Tahoma" panose="020B0604030504040204"/>
                        </a:rPr>
                        <a:t>5B</a:t>
                      </a:r>
                      <a:endParaRPr lang="en-US" sz="1000" b="0" i="0" u="none" strike="noStrike" dirty="0">
                        <a:solidFill>
                          <a:srgbClr val="FF0000"/>
                        </a:solidFill>
                        <a:effectLst/>
                        <a:latin typeface="Tahoma" panose="020B0604030504040204"/>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rgbClr val="FF0000"/>
                          </a:solidFill>
                          <a:effectLst/>
                          <a:latin typeface="Tahoma" panose="020B0604030504040204"/>
                        </a:rPr>
                        <a:t>91</a:t>
                      </a:r>
                      <a:endParaRPr lang="en-US" altLang="zh-CN" sz="1000" b="0" i="0" u="none" strike="noStrike" dirty="0">
                        <a:solidFill>
                          <a:srgbClr val="FF0000"/>
                        </a:solidFill>
                        <a:effectLst/>
                        <a:latin typeface="Tahoma" panose="020B0604030504040204"/>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p>
                      <a:pPr algn="ctr" fontAlgn="ctr"/>
                      <a:r>
                        <a:rPr lang="en-US" altLang="zh-CN" sz="1000" b="0" i="0" u="none" strike="noStrike" dirty="0">
                          <a:solidFill>
                            <a:srgbClr val="FF0000"/>
                          </a:solidFill>
                          <a:effectLst/>
                          <a:latin typeface="Tahoma" panose="020B0604030504040204"/>
                        </a:rPr>
                        <a:t>2907</a:t>
                      </a:r>
                      <a:endParaRPr lang="en-US" altLang="zh-CN" sz="1000" b="0" i="0" u="none" strike="noStrike" dirty="0">
                        <a:solidFill>
                          <a:srgbClr val="FF0000"/>
                        </a:solidFill>
                        <a:effectLst/>
                        <a:latin typeface="Tahoma" panose="020B0604030504040204"/>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p>
                      <a:pPr algn="ctr" fontAlgn="ctr"/>
                      <a:r>
                        <a:rPr lang="en-US" sz="1000" b="0" i="0" u="none" strike="noStrike" dirty="0">
                          <a:solidFill>
                            <a:srgbClr val="FF0000"/>
                          </a:solidFill>
                          <a:effectLst/>
                          <a:latin typeface="Arial" panose="020B0604020202020204" pitchFamily="34" charset="0"/>
                          <a:ea typeface="Arial Unicode MS" panose="020B0604020202020204" charset="-122"/>
                          <a:cs typeface="Arial" panose="020B0604020202020204" pitchFamily="34" charset="0"/>
                        </a:rPr>
                        <a:t>ID = 2907</a:t>
                      </a:r>
                      <a:endParaRPr lang="en-US" sz="1000" b="0" i="0" u="none" strike="noStrike" dirty="0">
                        <a:solidFill>
                          <a:srgbClr val="FF0000"/>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8318">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0B</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dirty="0">
                          <a:solidFill>
                            <a:srgbClr val="FF0000"/>
                          </a:solidFill>
                          <a:effectLst/>
                          <a:latin typeface="Tahoma" panose="020B0604030504040204"/>
                        </a:rPr>
                        <a:t>0B</a:t>
                      </a:r>
                      <a:endParaRPr lang="en-US" altLang="zh-CN" sz="1000" b="0" i="0" u="none" strike="noStrike" dirty="0">
                        <a:solidFill>
                          <a:srgbClr val="FF0000"/>
                        </a:solidFill>
                        <a:effectLst/>
                        <a:latin typeface="Tahoma" panose="020B0604030504040204"/>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rgbClr val="FF0000"/>
                          </a:solidFill>
                          <a:effectLst/>
                          <a:latin typeface="Tahoma" panose="020B0604030504040204"/>
                        </a:rPr>
                        <a:t>11</a:t>
                      </a:r>
                      <a:endParaRPr lang="en-US" altLang="zh-CN" sz="1000" b="0" i="0" u="none" strike="noStrike" dirty="0">
                        <a:solidFill>
                          <a:srgbClr val="FF0000"/>
                        </a:solidFill>
                        <a:effectLst/>
                        <a:latin typeface="Tahoma" panose="020B0604030504040204"/>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a:tc>
                <a:tc vMerge="1">
                  <a:tcPr/>
                </a:tc>
              </a:tr>
              <a:tr h="158318">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0C</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4">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32-bit serial No.</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00</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0 </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0</a:t>
                      </a:r>
                      <a:r>
                        <a:rPr lang="zh-CN" alt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　</a:t>
                      </a:r>
                      <a:endParaRPr lang="zh-CN" alt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4">
                  <a:txBody>
                    <a:bodyPr/>
                    <a:lstStyle/>
                    <a:p>
                      <a:pPr algn="ctr" fontAlgn="ctr"/>
                      <a:r>
                        <a:rPr lang="zh-CN" alt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　</a:t>
                      </a:r>
                      <a:endParaRPr lang="zh-CN" alt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8318">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0D</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00</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0 </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0</a:t>
                      </a:r>
                      <a:r>
                        <a:rPr lang="zh-CN" alt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　</a:t>
                      </a:r>
                      <a:endParaRPr lang="zh-CN" alt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a:tc>
              </a:tr>
              <a:tr h="158318">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0E</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00</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0 </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0</a:t>
                      </a:r>
                      <a:r>
                        <a:rPr lang="zh-CN" alt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　</a:t>
                      </a:r>
                      <a:endParaRPr lang="zh-CN" alt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a:tc>
              </a:tr>
              <a:tr h="158318">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0F</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00</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0 </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0</a:t>
                      </a:r>
                      <a:r>
                        <a:rPr lang="zh-CN" alt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　</a:t>
                      </a:r>
                      <a:endParaRPr lang="zh-CN" alt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a:tc>
              </a:tr>
              <a:tr h="307323">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10</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Week of manufacture</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effectLst/>
                          <a:latin typeface="Tahoma" panose="020B0604030504040204"/>
                        </a:rPr>
                        <a:t>1B</a:t>
                      </a:r>
                      <a:endParaRPr lang="en-US" sz="1000" b="0" i="0" u="none" strike="noStrike" dirty="0">
                        <a:effectLst/>
                        <a:latin typeface="Tahoma" panose="020B0604030504040204"/>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27 </a:t>
                      </a:r>
                      <a:endParaRPr lang="en-US" altLang="zh-CN" sz="1000" b="0" i="0" u="none" strike="noStrike" dirty="0">
                        <a:effectLst/>
                        <a:latin typeface="Tahoma" panose="020B0604030504040204"/>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27 </a:t>
                      </a:r>
                      <a:endParaRPr lang="en-US" altLang="zh-CN" sz="1000" b="0" i="0" u="none" strike="noStrike" dirty="0">
                        <a:effectLst/>
                        <a:latin typeface="Tahoma" panose="020B0604030504040204"/>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　</a:t>
                      </a:r>
                      <a:endParaRPr lang="zh-CN" alt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41902">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11</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Year of Manufacture</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solidFill>
                            <a:srgbClr val="FF0000"/>
                          </a:solidFill>
                          <a:effectLst/>
                          <a:latin typeface="Tahoma" panose="020B0604030504040204"/>
                        </a:rPr>
                        <a:t>20</a:t>
                      </a:r>
                      <a:endParaRPr lang="en-US" sz="1000" b="0" i="0" u="none" strike="noStrike" dirty="0">
                        <a:solidFill>
                          <a:srgbClr val="FF0000"/>
                        </a:solidFill>
                        <a:effectLst/>
                        <a:latin typeface="Tahoma" panose="020B0604030504040204"/>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rgbClr val="FF0000"/>
                          </a:solidFill>
                          <a:effectLst/>
                          <a:latin typeface="Tahoma" panose="020B0604030504040204"/>
                        </a:rPr>
                        <a:t>32</a:t>
                      </a:r>
                      <a:endParaRPr lang="en-US" altLang="zh-CN" sz="1000" b="0" i="0" u="none" strike="noStrike" dirty="0">
                        <a:solidFill>
                          <a:srgbClr val="FF0000"/>
                        </a:solidFill>
                        <a:effectLst/>
                        <a:latin typeface="Tahoma" panose="020B0604030504040204"/>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rgbClr val="FF0000"/>
                          </a:solidFill>
                          <a:effectLst/>
                          <a:latin typeface="Tahoma" panose="020B0604030504040204"/>
                        </a:rPr>
                        <a:t>2022 </a:t>
                      </a:r>
                      <a:endParaRPr lang="en-US" altLang="zh-CN" sz="1000" b="0" i="0" u="none" strike="noStrike" dirty="0">
                        <a:solidFill>
                          <a:srgbClr val="FF0000"/>
                        </a:solidFill>
                        <a:effectLst/>
                        <a:latin typeface="Tahoma" panose="020B0604030504040204"/>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solidFill>
                            <a:srgbClr val="FF0000"/>
                          </a:solidFill>
                          <a:effectLst/>
                          <a:latin typeface="Arial" panose="020B0604020202020204" pitchFamily="34" charset="0"/>
                          <a:ea typeface="Arial Unicode MS" panose="020B0604020202020204" charset="-122"/>
                          <a:cs typeface="Arial" panose="020B0604020202020204" pitchFamily="34" charset="0"/>
                        </a:rPr>
                        <a:t>Manufactured in 2022</a:t>
                      </a:r>
                      <a:endParaRPr lang="en-US" sz="1000" b="0" i="0" u="none" strike="noStrike" dirty="0">
                        <a:solidFill>
                          <a:srgbClr val="FF0000"/>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41902">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12</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EDID Structure Ver.</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01</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1 </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1 </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EDID </a:t>
                      </a:r>
                      <a:r>
                        <a:rPr lang="en-US" sz="1000" b="0" i="0" u="none" strike="noStrike" dirty="0" err="1">
                          <a:solidFill>
                            <a:schemeClr val="tx1"/>
                          </a:solidFill>
                          <a:effectLst/>
                          <a:latin typeface="Arial" panose="020B0604020202020204" pitchFamily="34" charset="0"/>
                          <a:ea typeface="Arial Unicode MS" panose="020B0604020202020204" charset="-122"/>
                          <a:cs typeface="Arial" panose="020B0604020202020204" pitchFamily="34" charset="0"/>
                        </a:rPr>
                        <a:t>Ver</a:t>
                      </a:r>
                      <a:r>
                        <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 1.0</a:t>
                      </a:r>
                      <a:endPar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8318">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13</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EDID revision #</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04</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4 </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4 </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EDID Rev. 0.4</a:t>
                      </a:r>
                      <a:endPar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735">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14</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Video input definition</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rgbClr val="FF0000"/>
                          </a:solidFill>
                          <a:effectLst/>
                          <a:latin typeface="Arial" panose="020B0604020202020204" pitchFamily="34" charset="0"/>
                          <a:ea typeface="Arial Unicode MS" panose="020B0604020202020204" charset="-122"/>
                          <a:cs typeface="Arial" panose="020B0604020202020204" pitchFamily="34" charset="0"/>
                        </a:rPr>
                        <a:t>A5</a:t>
                      </a:r>
                      <a:endParaRPr lang="en-US" altLang="zh-CN" sz="1000" b="0" i="0" u="none" strike="noStrike" dirty="0">
                        <a:solidFill>
                          <a:srgbClr val="FF0000"/>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rgbClr val="FF0000"/>
                          </a:solidFill>
                          <a:effectLst/>
                          <a:latin typeface="Arial" panose="020B0604020202020204" pitchFamily="34" charset="0"/>
                          <a:ea typeface="Arial Unicode MS" panose="020B0604020202020204" charset="-122"/>
                          <a:cs typeface="Arial" panose="020B0604020202020204" pitchFamily="34" charset="0"/>
                        </a:rPr>
                        <a:t>165</a:t>
                      </a:r>
                      <a:endParaRPr lang="en-US" altLang="zh-CN" sz="1000" b="0" i="0" u="none" strike="noStrike" dirty="0">
                        <a:solidFill>
                          <a:srgbClr val="FF0000"/>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　</a:t>
                      </a:r>
                      <a:endParaRPr lang="zh-CN" alt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8318">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15</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Max H image size</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1D</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29</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29 </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29 cm (</a:t>
                      </a:r>
                      <a:r>
                        <a:rPr lang="en-US" sz="1000" b="0" i="0" u="none" strike="noStrike" dirty="0" err="1">
                          <a:solidFill>
                            <a:schemeClr val="tx1"/>
                          </a:solidFill>
                          <a:effectLst/>
                          <a:latin typeface="Arial" panose="020B0604020202020204" pitchFamily="34" charset="0"/>
                          <a:ea typeface="Arial Unicode MS" panose="020B0604020202020204" charset="-122"/>
                          <a:cs typeface="Arial" panose="020B0604020202020204" pitchFamily="34" charset="0"/>
                        </a:rPr>
                        <a:t>Approx</a:t>
                      </a:r>
                      <a:r>
                        <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a:t>
                      </a:r>
                      <a:endPar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8318">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16</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Max V image size</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10</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16 </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17 </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17 cm (</a:t>
                      </a:r>
                      <a:r>
                        <a:rPr lang="en-US" sz="1000" b="0" i="0" u="none" strike="noStrike" dirty="0" err="1">
                          <a:solidFill>
                            <a:schemeClr val="tx1"/>
                          </a:solidFill>
                          <a:effectLst/>
                          <a:latin typeface="Arial" panose="020B0604020202020204" pitchFamily="34" charset="0"/>
                          <a:ea typeface="Arial Unicode MS" panose="020B0604020202020204" charset="-122"/>
                          <a:cs typeface="Arial" panose="020B0604020202020204" pitchFamily="34" charset="0"/>
                        </a:rPr>
                        <a:t>Approx</a:t>
                      </a:r>
                      <a:r>
                        <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a:t>
                      </a:r>
                      <a:endPar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8318">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17</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Display Gamma</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78</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120 </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2.2 </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Gamma curve = 2.2</a:t>
                      </a:r>
                      <a:endPar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8318">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18</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Feature support</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02</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2 </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　</a:t>
                      </a:r>
                      <a:endParaRPr lang="zh-CN" alt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RGB display, Preferred Timming mode</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8318">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19</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Red/Green low bits</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rgbClr val="0000FF"/>
                          </a:solidFill>
                          <a:effectLst/>
                          <a:latin typeface="Arial" panose="020B0604020202020204" pitchFamily="34" charset="0"/>
                          <a:ea typeface="Arial Unicode MS" panose="020B0604020202020204" charset="-122"/>
                          <a:cs typeface="Arial" panose="020B0604020202020204" pitchFamily="34" charset="0"/>
                        </a:rPr>
                        <a:t>9C</a:t>
                      </a:r>
                      <a:endParaRPr lang="en-US" altLang="zh-CN" sz="1000" b="0" i="0" u="none" strike="noStrike" dirty="0">
                        <a:solidFill>
                          <a:srgbClr val="0000FF"/>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rgbClr val="0000FF"/>
                          </a:solidFill>
                          <a:effectLst/>
                          <a:latin typeface="Arial" panose="020B0604020202020204" pitchFamily="34" charset="0"/>
                          <a:ea typeface="Arial Unicode MS" panose="020B0604020202020204" charset="-122"/>
                          <a:cs typeface="Arial" panose="020B0604020202020204" pitchFamily="34" charset="0"/>
                        </a:rPr>
                        <a:t>156</a:t>
                      </a:r>
                      <a:endParaRPr lang="en-US" altLang="zh-CN" sz="1000" b="0" i="0" u="none" strike="noStrike" dirty="0">
                        <a:solidFill>
                          <a:srgbClr val="0000FF"/>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Red / Green Low Bits</a:t>
                      </a:r>
                      <a:endPar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8318">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1A</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Blue/White low bits</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rgbClr val="0000FF"/>
                          </a:solidFill>
                          <a:effectLst/>
                          <a:latin typeface="Arial" panose="020B0604020202020204" pitchFamily="34" charset="0"/>
                          <a:ea typeface="Arial Unicode MS" panose="020B0604020202020204" charset="-122"/>
                          <a:cs typeface="Arial" panose="020B0604020202020204" pitchFamily="34" charset="0"/>
                        </a:rPr>
                        <a:t>A2</a:t>
                      </a:r>
                      <a:endParaRPr lang="en-US" altLang="zh-CN" sz="1000" b="0" i="0" u="none" strike="noStrike" dirty="0">
                        <a:solidFill>
                          <a:srgbClr val="0000FF"/>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rgbClr val="0000FF"/>
                          </a:solidFill>
                          <a:effectLst/>
                          <a:latin typeface="Arial" panose="020B0604020202020204" pitchFamily="34" charset="0"/>
                          <a:ea typeface="Arial Unicode MS" panose="020B0604020202020204" charset="-122"/>
                          <a:cs typeface="Arial" panose="020B0604020202020204" pitchFamily="34" charset="0"/>
                        </a:rPr>
                        <a:t>162</a:t>
                      </a:r>
                      <a:endParaRPr lang="en-US" altLang="zh-CN" sz="1000" b="0" i="0" u="none" strike="noStrike" dirty="0">
                        <a:solidFill>
                          <a:srgbClr val="0000FF"/>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Blue / White Low Bits</a:t>
                      </a:r>
                      <a:endPar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8318">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1B</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Red x high bits</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A6</a:t>
                      </a:r>
                      <a:endPar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166 </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pitchFamily="34" charset="0"/>
                        </a:rPr>
                        <a:t>0.651 </a:t>
                      </a:r>
                      <a:endParaRPr lang="en-US" altLang="zh-CN" sz="1000" b="0" i="0" u="none" strike="noStrike">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b"/>
                      <a:r>
                        <a:rPr lang="en-US" sz="1000" b="0" i="0" u="none" strike="noStrike">
                          <a:effectLst/>
                          <a:latin typeface="Tahoma" panose="020B0604030504040204" pitchFamily="34" charset="0"/>
                        </a:rPr>
                        <a:t>Red (x) = 10100110 (0.651)</a:t>
                      </a:r>
                      <a:endParaRPr lang="en-US" sz="1000" b="0" i="0" u="none" strike="noStrike">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8318">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1C</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Red y high bits</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58</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88 </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pitchFamily="34" charset="0"/>
                        </a:rPr>
                        <a:t>0.345 </a:t>
                      </a:r>
                      <a:endParaRPr lang="en-US" altLang="zh-CN" sz="1000" b="0" i="0" u="none" strike="noStrike">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b"/>
                      <a:r>
                        <a:rPr lang="en-US" sz="1000" b="0" i="0" u="none" strike="noStrike">
                          <a:effectLst/>
                          <a:latin typeface="Tahoma" panose="020B0604030504040204" pitchFamily="34" charset="0"/>
                        </a:rPr>
                        <a:t>Red (y) = 01011000 (0.345)</a:t>
                      </a:r>
                      <a:endParaRPr lang="en-US" sz="1000" b="0" i="0" u="none" strike="noStrike">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8318">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1D</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Green x high bits</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54</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84</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pitchFamily="34" charset="0"/>
                        </a:rPr>
                        <a:t>0.328 </a:t>
                      </a:r>
                      <a:endParaRPr lang="en-US" altLang="zh-CN" sz="1000" b="0" i="0" u="none" strike="noStrike">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b"/>
                      <a:r>
                        <a:rPr lang="en-US" sz="1000" b="0" i="0" u="none" strike="noStrike">
                          <a:effectLst/>
                          <a:latin typeface="Tahoma" panose="020B0604030504040204" pitchFamily="34" charset="0"/>
                        </a:rPr>
                        <a:t>Green (x) = 01010100 (0.328)</a:t>
                      </a:r>
                      <a:endParaRPr lang="en-US" sz="1000" b="0" i="0" u="none" strike="noStrike">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8318">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1E</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Green y high bits</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9F</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159 </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pitchFamily="34" charset="0"/>
                        </a:rPr>
                        <a:t>0.622 </a:t>
                      </a:r>
                      <a:endParaRPr lang="en-US" altLang="zh-CN" sz="1000" b="0" i="0" u="none" strike="noStrike">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b"/>
                      <a:r>
                        <a:rPr lang="en-US" sz="1000" b="0" i="0" u="none" strike="noStrike">
                          <a:effectLst/>
                          <a:latin typeface="Tahoma" panose="020B0604030504040204" pitchFamily="34" charset="0"/>
                        </a:rPr>
                        <a:t>Green (y) = 10011111 (0.622)</a:t>
                      </a:r>
                      <a:endParaRPr lang="en-US" sz="1000" b="0" i="0" u="none" strike="noStrike">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8318">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1F</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Blue x high bits</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26</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38 </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pitchFamily="34" charset="0"/>
                        </a:rPr>
                        <a:t>0.151 </a:t>
                      </a:r>
                      <a:endParaRPr lang="en-US" altLang="zh-CN" sz="1000" b="0" i="0" u="none" strike="noStrike">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b"/>
                      <a:r>
                        <a:rPr lang="en-US" sz="1000" b="0" i="0" u="none" strike="noStrike">
                          <a:effectLst/>
                          <a:latin typeface="Tahoma" panose="020B0604030504040204" pitchFamily="34" charset="0"/>
                        </a:rPr>
                        <a:t>Blue (x) = 00100110 (0.151)</a:t>
                      </a:r>
                      <a:endParaRPr lang="en-US" sz="1000" b="0" i="0" u="none" strike="noStrike">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8318">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20</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BLue y high bits</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0E</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14 </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pitchFamily="34" charset="0"/>
                        </a:rPr>
                        <a:t>0.057 </a:t>
                      </a:r>
                      <a:endParaRPr lang="en-US" altLang="zh-CN" sz="1000" b="0" i="0" u="none" strike="noStrike">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b"/>
                      <a:r>
                        <a:rPr lang="en-US" sz="1000" b="0" i="0" u="none" strike="noStrike">
                          <a:effectLst/>
                          <a:latin typeface="Tahoma" panose="020B0604030504040204" pitchFamily="34" charset="0"/>
                        </a:rPr>
                        <a:t>Blue (y) = 00001110 (0.057)</a:t>
                      </a:r>
                      <a:endParaRPr lang="en-US" sz="1000" b="0" i="0" u="none" strike="noStrike">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8318">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21</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White x high bits</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4D</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77 </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pitchFamily="34" charset="0"/>
                        </a:rPr>
                        <a:t>0.301 </a:t>
                      </a:r>
                      <a:endParaRPr lang="en-US" altLang="zh-CN" sz="1000" b="0" i="0" u="none" strike="noStrike">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b"/>
                      <a:r>
                        <a:rPr lang="en-US" sz="1000" b="0" i="0" u="none" strike="noStrike">
                          <a:effectLst/>
                          <a:latin typeface="Tahoma" panose="020B0604030504040204" pitchFamily="34" charset="0"/>
                        </a:rPr>
                        <a:t>White (x) = 01001101 (0.301)</a:t>
                      </a:r>
                      <a:endParaRPr lang="en-US" sz="1000" b="0" i="0" u="none" strike="noStrike">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8318">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22</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White y high bits</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55</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85 </a:t>
                      </a:r>
                      <a:endParaRPr lang="en-US" altLang="zh-CN"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pitchFamily="34" charset="0"/>
                        </a:rPr>
                        <a:t>0.334 </a:t>
                      </a:r>
                      <a:endParaRPr lang="en-US" altLang="zh-CN" sz="1000" b="0" i="0" u="none" strike="noStrike" dirty="0">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b"/>
                      <a:r>
                        <a:rPr lang="en-US" sz="1000" b="0" i="0" u="none" strike="noStrike" dirty="0">
                          <a:effectLst/>
                          <a:latin typeface="Tahoma" panose="020B0604030504040204" pitchFamily="34" charset="0"/>
                        </a:rPr>
                        <a:t>White (y) = 01010101 (0.334)</a:t>
                      </a:r>
                      <a:endParaRPr lang="en-US" sz="1000" b="0" i="0" u="none" strike="noStrike" dirty="0">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41902">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23</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Established timing 1</a:t>
                      </a:r>
                      <a:endParaRPr lang="en-US"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00</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0</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　</a:t>
                      </a:r>
                      <a:endParaRPr lang="zh-CN" alt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41902">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24</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Established timing 2</a:t>
                      </a:r>
                      <a:endParaRPr 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00</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0</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rPr>
                        <a:t>-</a:t>
                      </a:r>
                      <a:endParaRPr lang="en-US" altLang="zh-CN" sz="1000" b="0" i="0" u="none" strike="noStrike">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rPr>
                        <a:t>　</a:t>
                      </a:r>
                      <a:endParaRPr lang="zh-CN" altLang="en-US" sz="1000" b="0" i="0" u="none" strike="noStrike" dirty="0">
                        <a:solidFill>
                          <a:schemeClr val="tx1"/>
                        </a:solidFill>
                        <a:effectLst/>
                        <a:latin typeface="Arial" panose="020B0604020202020204" pitchFamily="34" charset="0"/>
                        <a:ea typeface="Arial Unicode MS" panose="020B0604020202020204" charset="-122"/>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灯片编号占位符 2"/>
          <p:cNvSpPr txBox="1">
            <a:spLocks noGrp="1"/>
          </p:cNvSpPr>
          <p:nvPr/>
        </p:nvSpPr>
        <p:spPr bwMode="auto">
          <a:xfrm>
            <a:off x="5661025" y="8607425"/>
            <a:ext cx="573088"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r" eaLnBrk="1" latinLnBrk="1" hangingPunct="1"/>
            <a:fld id="{99E08F9E-C281-4BD9-92AA-98673CDA91D0}" type="slidenum">
              <a:rPr lang="en-US" altLang="ko-KR">
                <a:latin typeface="Arial" panose="020B0604020202020204" pitchFamily="34" charset="0"/>
              </a:rPr>
            </a:fld>
            <a:endParaRPr lang="en-US" altLang="ko-KR">
              <a:latin typeface="Arial" panose="020B0604020202020204" pitchFamily="34" charset="0"/>
            </a:endParaRPr>
          </a:p>
        </p:txBody>
      </p:sp>
      <p:sp>
        <p:nvSpPr>
          <p:cNvPr id="38915" name="Rectangle 3"/>
          <p:cNvSpPr>
            <a:spLocks noChangeArrowheads="1"/>
          </p:cNvSpPr>
          <p:nvPr/>
        </p:nvSpPr>
        <p:spPr bwMode="auto">
          <a:xfrm>
            <a:off x="115888" y="900113"/>
            <a:ext cx="65532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r>
              <a:rPr lang="en-US" altLang="ko-KR" sz="1400" b="1" dirty="0">
                <a:latin typeface="Arial" panose="020B0604020202020204" pitchFamily="34" charset="0"/>
              </a:rPr>
              <a:t>13.0  EDID Table</a:t>
            </a:r>
            <a:endParaRPr lang="en-US" altLang="ko-KR" sz="1400" b="1" dirty="0">
              <a:solidFill>
                <a:srgbClr val="0000FF"/>
              </a:solidFill>
              <a:latin typeface="Arial" panose="020B0604020202020204" pitchFamily="34" charset="0"/>
            </a:endParaRPr>
          </a:p>
          <a:p>
            <a:pPr eaLnBrk="1" latinLnBrk="1" hangingPunct="1"/>
            <a:endParaRPr lang="en-US" altLang="ko-KR" b="1" dirty="0">
              <a:latin typeface="Arial" panose="020B0604020202020204" pitchFamily="34" charset="0"/>
            </a:endParaRPr>
          </a:p>
        </p:txBody>
      </p:sp>
      <p:graphicFrame>
        <p:nvGraphicFramePr>
          <p:cNvPr id="5" name="表格 4"/>
          <p:cNvGraphicFramePr>
            <a:graphicFrameLocks noGrp="1"/>
          </p:cNvGraphicFramePr>
          <p:nvPr/>
        </p:nvGraphicFramePr>
        <p:xfrm>
          <a:off x="260648" y="1187624"/>
          <a:ext cx="6215062" cy="7089791"/>
        </p:xfrm>
        <a:graphic>
          <a:graphicData uri="http://schemas.openxmlformats.org/drawingml/2006/table">
            <a:tbl>
              <a:tblPr/>
              <a:tblGrid>
                <a:gridCol w="460375"/>
                <a:gridCol w="1138237"/>
                <a:gridCol w="563563"/>
                <a:gridCol w="658812"/>
                <a:gridCol w="688975"/>
                <a:gridCol w="2705100"/>
              </a:tblGrid>
              <a:tr h="192088">
                <a:tc>
                  <a:txBody>
                    <a:bodyPr/>
                    <a:lstStyle/>
                    <a:p>
                      <a:pPr algn="ctr" fontAlgn="ctr"/>
                      <a:r>
                        <a:rPr lang="en-US" altLang="zh-CN" sz="1000" b="0" i="0" u="none" strike="noStrike" dirty="0">
                          <a:effectLst/>
                          <a:latin typeface="Arial" panose="020B0604020202020204" pitchFamily="34" charset="0"/>
                          <a:cs typeface="Arial" panose="020B0604020202020204" pitchFamily="34" charset="0"/>
                        </a:rPr>
                        <a:t>25</a:t>
                      </a:r>
                      <a:endParaRPr lang="en-US" altLang="zh-CN" sz="1000" b="0" i="0" u="none" strike="noStrike" dirty="0">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Arial" panose="020B0604020202020204" pitchFamily="34" charset="0"/>
                          <a:cs typeface="Arial" panose="020B0604020202020204" pitchFamily="34" charset="0"/>
                        </a:rPr>
                        <a:t>Established timing 3</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00</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0</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Arial" panose="020B0604020202020204" pitchFamily="34" charset="0"/>
                          <a:cs typeface="Arial" panose="020B0604020202020204" pitchFamily="34" charset="0"/>
                        </a:rPr>
                        <a:t>　</a:t>
                      </a:r>
                      <a:endParaRPr lang="zh-CN" alt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2088">
                <a:tc>
                  <a:txBody>
                    <a:bodyPr/>
                    <a:lstStyle/>
                    <a:p>
                      <a:pPr algn="ctr" fontAlgn="ctr"/>
                      <a:r>
                        <a:rPr lang="en-US" altLang="zh-CN" sz="1000" b="0" i="0" u="none" strike="noStrike">
                          <a:effectLst/>
                          <a:latin typeface="Arial" panose="020B0604020202020204" pitchFamily="34" charset="0"/>
                          <a:cs typeface="Arial" panose="020B0604020202020204" pitchFamily="34" charset="0"/>
                        </a:rPr>
                        <a:t>26</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2">
                  <a:txBody>
                    <a:bodyPr/>
                    <a:lstStyle/>
                    <a:p>
                      <a:pPr algn="ctr" fontAlgn="ctr"/>
                      <a:r>
                        <a:rPr lang="en-US" sz="1000" b="0" i="0" u="none" strike="noStrike">
                          <a:effectLst/>
                          <a:latin typeface="Arial" panose="020B0604020202020204" pitchFamily="34" charset="0"/>
                          <a:cs typeface="Arial" panose="020B0604020202020204" pitchFamily="34" charset="0"/>
                        </a:rPr>
                        <a:t>Standard timing #1</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01</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1 </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Arial" panose="020B0604020202020204" pitchFamily="34" charset="0"/>
                          <a:cs typeface="Arial" panose="020B0604020202020204" pitchFamily="34" charset="0"/>
                        </a:rPr>
                        <a:t>　</a:t>
                      </a:r>
                      <a:endParaRPr lang="zh-CN" alt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2">
                  <a:txBody>
                    <a:bodyPr/>
                    <a:lstStyle/>
                    <a:p>
                      <a:pPr algn="ctr" fontAlgn="ctr"/>
                      <a:r>
                        <a:rPr lang="en-US" sz="1000" b="0" i="0" u="none" strike="noStrike">
                          <a:effectLst/>
                          <a:latin typeface="Arial" panose="020B0604020202020204" pitchFamily="34" charset="0"/>
                          <a:cs typeface="Arial" panose="020B0604020202020204" pitchFamily="34" charset="0"/>
                        </a:rPr>
                        <a:t>Not Used</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2088">
                <a:tc>
                  <a:txBody>
                    <a:bodyPr/>
                    <a:lstStyle/>
                    <a:p>
                      <a:pPr algn="ctr" fontAlgn="ctr"/>
                      <a:r>
                        <a:rPr lang="en-US" altLang="zh-CN" sz="1000" b="0" i="0" u="none" strike="noStrike">
                          <a:effectLst/>
                          <a:latin typeface="Arial" panose="020B0604020202020204" pitchFamily="34" charset="0"/>
                          <a:cs typeface="Arial" panose="020B0604020202020204" pitchFamily="34" charset="0"/>
                        </a:rPr>
                        <a:t>27</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01</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1 </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Arial" panose="020B0604020202020204" pitchFamily="34" charset="0"/>
                          <a:cs typeface="Arial" panose="020B0604020202020204" pitchFamily="34" charset="0"/>
                        </a:rPr>
                        <a:t>　</a:t>
                      </a:r>
                      <a:endParaRPr lang="zh-CN" alt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r>
              <a:tr h="192088">
                <a:tc>
                  <a:txBody>
                    <a:bodyPr/>
                    <a:lstStyle/>
                    <a:p>
                      <a:pPr algn="ctr" fontAlgn="ctr"/>
                      <a:r>
                        <a:rPr lang="en-US" altLang="zh-CN" sz="1000" b="0" i="0" u="none" strike="noStrike">
                          <a:effectLst/>
                          <a:latin typeface="Arial" panose="020B0604020202020204" pitchFamily="34" charset="0"/>
                          <a:cs typeface="Arial" panose="020B0604020202020204" pitchFamily="34" charset="0"/>
                        </a:rPr>
                        <a:t>28</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2">
                  <a:txBody>
                    <a:bodyPr/>
                    <a:lstStyle/>
                    <a:p>
                      <a:pPr algn="ctr" fontAlgn="ctr"/>
                      <a:r>
                        <a:rPr lang="en-US" sz="1000" b="0" i="0" u="none" strike="noStrike">
                          <a:effectLst/>
                          <a:latin typeface="Arial" panose="020B0604020202020204" pitchFamily="34" charset="0"/>
                          <a:cs typeface="Arial" panose="020B0604020202020204" pitchFamily="34" charset="0"/>
                        </a:rPr>
                        <a:t>Standard timing #2</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01</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1 </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Arial" panose="020B0604020202020204" pitchFamily="34" charset="0"/>
                          <a:cs typeface="Arial" panose="020B0604020202020204" pitchFamily="34" charset="0"/>
                        </a:rPr>
                        <a:t>　</a:t>
                      </a:r>
                      <a:endParaRPr lang="zh-CN" alt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2">
                  <a:txBody>
                    <a:bodyPr/>
                    <a:lstStyle/>
                    <a:p>
                      <a:pPr algn="ctr" fontAlgn="ctr"/>
                      <a:r>
                        <a:rPr lang="en-US" sz="1000" b="0" i="0" u="none" strike="noStrike">
                          <a:effectLst/>
                          <a:latin typeface="Arial" panose="020B0604020202020204" pitchFamily="34" charset="0"/>
                          <a:cs typeface="Arial" panose="020B0604020202020204" pitchFamily="34" charset="0"/>
                        </a:rPr>
                        <a:t>Not Used</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2088">
                <a:tc>
                  <a:txBody>
                    <a:bodyPr/>
                    <a:lstStyle/>
                    <a:p>
                      <a:pPr algn="ctr" fontAlgn="ctr"/>
                      <a:r>
                        <a:rPr lang="en-US" altLang="zh-CN" sz="1000" b="0" i="0" u="none" strike="noStrike">
                          <a:effectLst/>
                          <a:latin typeface="Arial" panose="020B0604020202020204" pitchFamily="34" charset="0"/>
                          <a:cs typeface="Arial" panose="020B0604020202020204" pitchFamily="34" charset="0"/>
                        </a:rPr>
                        <a:t>29</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01</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1 </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Arial" panose="020B0604020202020204" pitchFamily="34" charset="0"/>
                          <a:cs typeface="Arial" panose="020B0604020202020204" pitchFamily="34" charset="0"/>
                        </a:rPr>
                        <a:t>　</a:t>
                      </a:r>
                      <a:endParaRPr lang="zh-CN" alt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r>
              <a:tr h="192088">
                <a:tc>
                  <a:txBody>
                    <a:bodyPr/>
                    <a:lstStyle/>
                    <a:p>
                      <a:pPr algn="ctr" fontAlgn="ctr"/>
                      <a:r>
                        <a:rPr lang="en-US" sz="1000" b="0" i="0" u="none" strike="noStrike">
                          <a:effectLst/>
                          <a:latin typeface="Arial" panose="020B0604020202020204" pitchFamily="34" charset="0"/>
                          <a:cs typeface="Arial" panose="020B0604020202020204" pitchFamily="34" charset="0"/>
                        </a:rPr>
                        <a:t>2A</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2">
                  <a:txBody>
                    <a:bodyPr/>
                    <a:lstStyle/>
                    <a:p>
                      <a:pPr algn="ctr" fontAlgn="ctr"/>
                      <a:r>
                        <a:rPr lang="en-US" sz="1000" b="0" i="0" u="none" strike="noStrike">
                          <a:effectLst/>
                          <a:latin typeface="Arial" panose="020B0604020202020204" pitchFamily="34" charset="0"/>
                          <a:cs typeface="Arial" panose="020B0604020202020204" pitchFamily="34" charset="0"/>
                        </a:rPr>
                        <a:t>Standard timing #3</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01</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1 </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Arial" panose="020B0604020202020204" pitchFamily="34" charset="0"/>
                          <a:cs typeface="Arial" panose="020B0604020202020204" pitchFamily="34" charset="0"/>
                        </a:rPr>
                        <a:t>　</a:t>
                      </a:r>
                      <a:endParaRPr lang="zh-CN" alt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2">
                  <a:txBody>
                    <a:bodyPr/>
                    <a:lstStyle/>
                    <a:p>
                      <a:pPr algn="ctr" fontAlgn="ctr"/>
                      <a:r>
                        <a:rPr lang="en-US" sz="1000" b="0" i="0" u="none" strike="noStrike">
                          <a:effectLst/>
                          <a:latin typeface="Arial" panose="020B0604020202020204" pitchFamily="34" charset="0"/>
                          <a:cs typeface="Arial" panose="020B0604020202020204" pitchFamily="34" charset="0"/>
                        </a:rPr>
                        <a:t>Not Used</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2088">
                <a:tc>
                  <a:txBody>
                    <a:bodyPr/>
                    <a:lstStyle/>
                    <a:p>
                      <a:pPr algn="ctr" fontAlgn="ctr"/>
                      <a:r>
                        <a:rPr lang="en-US" sz="1000" b="0" i="0" u="none" strike="noStrike">
                          <a:effectLst/>
                          <a:latin typeface="Arial" panose="020B0604020202020204" pitchFamily="34" charset="0"/>
                          <a:cs typeface="Arial" panose="020B0604020202020204" pitchFamily="34" charset="0"/>
                        </a:rPr>
                        <a:t>2B</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01</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1 </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Arial" panose="020B0604020202020204" pitchFamily="34" charset="0"/>
                          <a:cs typeface="Arial" panose="020B0604020202020204" pitchFamily="34" charset="0"/>
                        </a:rPr>
                        <a:t>　</a:t>
                      </a:r>
                      <a:endParaRPr lang="zh-CN" alt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r>
              <a:tr h="192088">
                <a:tc>
                  <a:txBody>
                    <a:bodyPr/>
                    <a:lstStyle/>
                    <a:p>
                      <a:pPr algn="ctr" fontAlgn="ctr"/>
                      <a:r>
                        <a:rPr lang="en-US" sz="1000" b="0" i="0" u="none" strike="noStrike">
                          <a:effectLst/>
                          <a:latin typeface="Arial" panose="020B0604020202020204" pitchFamily="34" charset="0"/>
                          <a:cs typeface="Arial" panose="020B0604020202020204" pitchFamily="34" charset="0"/>
                        </a:rPr>
                        <a:t>2C</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2">
                  <a:txBody>
                    <a:bodyPr/>
                    <a:lstStyle/>
                    <a:p>
                      <a:pPr algn="ctr" fontAlgn="ctr"/>
                      <a:r>
                        <a:rPr lang="en-US" sz="1000" b="0" i="0" u="none" strike="noStrike">
                          <a:effectLst/>
                          <a:latin typeface="Arial" panose="020B0604020202020204" pitchFamily="34" charset="0"/>
                          <a:cs typeface="Arial" panose="020B0604020202020204" pitchFamily="34" charset="0"/>
                        </a:rPr>
                        <a:t>Standard timing #4</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01</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1 </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Arial" panose="020B0604020202020204" pitchFamily="34" charset="0"/>
                          <a:cs typeface="Arial" panose="020B0604020202020204" pitchFamily="34" charset="0"/>
                        </a:rPr>
                        <a:t>　</a:t>
                      </a:r>
                      <a:endParaRPr lang="zh-CN" alt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2">
                  <a:txBody>
                    <a:bodyPr/>
                    <a:lstStyle/>
                    <a:p>
                      <a:pPr algn="ctr" fontAlgn="ctr"/>
                      <a:r>
                        <a:rPr lang="en-US" sz="1000" b="0" i="0" u="none" strike="noStrike">
                          <a:effectLst/>
                          <a:latin typeface="Arial" panose="020B0604020202020204" pitchFamily="34" charset="0"/>
                          <a:cs typeface="Arial" panose="020B0604020202020204" pitchFamily="34" charset="0"/>
                        </a:rPr>
                        <a:t>Not Used</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2088">
                <a:tc>
                  <a:txBody>
                    <a:bodyPr/>
                    <a:lstStyle/>
                    <a:p>
                      <a:pPr algn="ctr" fontAlgn="ctr"/>
                      <a:r>
                        <a:rPr lang="en-US" sz="1000" b="0" i="0" u="none" strike="noStrike">
                          <a:effectLst/>
                          <a:latin typeface="Arial" panose="020B0604020202020204" pitchFamily="34" charset="0"/>
                          <a:cs typeface="Arial" panose="020B0604020202020204" pitchFamily="34" charset="0"/>
                        </a:rPr>
                        <a:t>2D</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01</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1 </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Arial" panose="020B0604020202020204" pitchFamily="34" charset="0"/>
                          <a:cs typeface="Arial" panose="020B0604020202020204" pitchFamily="34" charset="0"/>
                        </a:rPr>
                        <a:t>　</a:t>
                      </a:r>
                      <a:endParaRPr lang="zh-CN" alt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r>
              <a:tr h="192088">
                <a:tc>
                  <a:txBody>
                    <a:bodyPr/>
                    <a:lstStyle/>
                    <a:p>
                      <a:pPr algn="ctr" fontAlgn="ctr"/>
                      <a:r>
                        <a:rPr lang="en-US" sz="1000" b="0" i="0" u="none" strike="noStrike">
                          <a:effectLst/>
                          <a:latin typeface="Arial" panose="020B0604020202020204" pitchFamily="34" charset="0"/>
                          <a:cs typeface="Arial" panose="020B0604020202020204" pitchFamily="34" charset="0"/>
                        </a:rPr>
                        <a:t>2E</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2">
                  <a:txBody>
                    <a:bodyPr/>
                    <a:lstStyle/>
                    <a:p>
                      <a:pPr algn="ctr" fontAlgn="ctr"/>
                      <a:r>
                        <a:rPr lang="en-US" sz="1000" b="0" i="0" u="none" strike="noStrike">
                          <a:effectLst/>
                          <a:latin typeface="Arial" panose="020B0604020202020204" pitchFamily="34" charset="0"/>
                          <a:cs typeface="Arial" panose="020B0604020202020204" pitchFamily="34" charset="0"/>
                        </a:rPr>
                        <a:t>Standard timing #5</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01</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1 </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Arial" panose="020B0604020202020204" pitchFamily="34" charset="0"/>
                          <a:cs typeface="Arial" panose="020B0604020202020204" pitchFamily="34" charset="0"/>
                        </a:rPr>
                        <a:t>　</a:t>
                      </a:r>
                      <a:endParaRPr lang="zh-CN" alt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2">
                  <a:txBody>
                    <a:bodyPr/>
                    <a:lstStyle/>
                    <a:p>
                      <a:pPr algn="ctr" fontAlgn="ctr"/>
                      <a:r>
                        <a:rPr lang="en-US" sz="1000" b="0" i="0" u="none" strike="noStrike">
                          <a:effectLst/>
                          <a:latin typeface="Arial" panose="020B0604020202020204" pitchFamily="34" charset="0"/>
                          <a:cs typeface="Arial" panose="020B0604020202020204" pitchFamily="34" charset="0"/>
                        </a:rPr>
                        <a:t>Not Used</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2088">
                <a:tc>
                  <a:txBody>
                    <a:bodyPr/>
                    <a:lstStyle/>
                    <a:p>
                      <a:pPr algn="ctr" fontAlgn="ctr"/>
                      <a:r>
                        <a:rPr lang="en-US" sz="1000" b="0" i="0" u="none" strike="noStrike">
                          <a:effectLst/>
                          <a:latin typeface="Arial" panose="020B0604020202020204" pitchFamily="34" charset="0"/>
                          <a:cs typeface="Arial" panose="020B0604020202020204" pitchFamily="34" charset="0"/>
                        </a:rPr>
                        <a:t>2F</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01</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1 </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Arial" panose="020B0604020202020204" pitchFamily="34" charset="0"/>
                          <a:cs typeface="Arial" panose="020B0604020202020204" pitchFamily="34" charset="0"/>
                        </a:rPr>
                        <a:t>　</a:t>
                      </a:r>
                      <a:endParaRPr lang="zh-CN" alt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r>
              <a:tr h="192088">
                <a:tc>
                  <a:txBody>
                    <a:bodyPr/>
                    <a:lstStyle/>
                    <a:p>
                      <a:pPr algn="ctr" fontAlgn="ctr"/>
                      <a:r>
                        <a:rPr lang="en-US" altLang="zh-CN" sz="1000" b="0" i="0" u="none" strike="noStrike">
                          <a:effectLst/>
                          <a:latin typeface="Arial" panose="020B0604020202020204" pitchFamily="34" charset="0"/>
                          <a:cs typeface="Arial" panose="020B0604020202020204" pitchFamily="34" charset="0"/>
                        </a:rPr>
                        <a:t>30</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2">
                  <a:txBody>
                    <a:bodyPr/>
                    <a:lstStyle/>
                    <a:p>
                      <a:pPr algn="ctr" fontAlgn="ctr"/>
                      <a:r>
                        <a:rPr lang="en-US" sz="1000" b="0" i="0" u="none" strike="noStrike">
                          <a:effectLst/>
                          <a:latin typeface="Arial" panose="020B0604020202020204" pitchFamily="34" charset="0"/>
                          <a:cs typeface="Arial" panose="020B0604020202020204" pitchFamily="34" charset="0"/>
                        </a:rPr>
                        <a:t>Standard timing #6</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01</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1 </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Arial" panose="020B0604020202020204" pitchFamily="34" charset="0"/>
                          <a:cs typeface="Arial" panose="020B0604020202020204" pitchFamily="34" charset="0"/>
                        </a:rPr>
                        <a:t>　</a:t>
                      </a:r>
                      <a:endParaRPr lang="zh-CN" alt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2">
                  <a:txBody>
                    <a:bodyPr/>
                    <a:lstStyle/>
                    <a:p>
                      <a:pPr algn="ctr" fontAlgn="ctr"/>
                      <a:r>
                        <a:rPr lang="en-US" sz="1000" b="0" i="0" u="none" strike="noStrike">
                          <a:effectLst/>
                          <a:latin typeface="Arial" panose="020B0604020202020204" pitchFamily="34" charset="0"/>
                          <a:cs typeface="Arial" panose="020B0604020202020204" pitchFamily="34" charset="0"/>
                        </a:rPr>
                        <a:t>Not Used</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2088">
                <a:tc>
                  <a:txBody>
                    <a:bodyPr/>
                    <a:lstStyle/>
                    <a:p>
                      <a:pPr algn="ctr" fontAlgn="ctr"/>
                      <a:r>
                        <a:rPr lang="en-US" altLang="zh-CN" sz="1000" b="0" i="0" u="none" strike="noStrike">
                          <a:effectLst/>
                          <a:latin typeface="Arial" panose="020B0604020202020204" pitchFamily="34" charset="0"/>
                          <a:cs typeface="Arial" panose="020B0604020202020204" pitchFamily="34" charset="0"/>
                        </a:rPr>
                        <a:t>31</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01</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1 </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Arial" panose="020B0604020202020204" pitchFamily="34" charset="0"/>
                          <a:cs typeface="Arial" panose="020B0604020202020204" pitchFamily="34" charset="0"/>
                        </a:rPr>
                        <a:t>　</a:t>
                      </a:r>
                      <a:endParaRPr lang="zh-CN" alt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r>
              <a:tr h="192088">
                <a:tc>
                  <a:txBody>
                    <a:bodyPr/>
                    <a:lstStyle/>
                    <a:p>
                      <a:pPr algn="ctr" fontAlgn="ctr"/>
                      <a:r>
                        <a:rPr lang="en-US" altLang="zh-CN" sz="1000" b="0" i="0" u="none" strike="noStrike">
                          <a:effectLst/>
                          <a:latin typeface="Arial" panose="020B0604020202020204" pitchFamily="34" charset="0"/>
                          <a:cs typeface="Arial" panose="020B0604020202020204" pitchFamily="34" charset="0"/>
                        </a:rPr>
                        <a:t>32</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2">
                  <a:txBody>
                    <a:bodyPr/>
                    <a:lstStyle/>
                    <a:p>
                      <a:pPr algn="ctr" fontAlgn="ctr"/>
                      <a:r>
                        <a:rPr lang="en-US" sz="1000" b="0" i="0" u="none" strike="noStrike">
                          <a:effectLst/>
                          <a:latin typeface="Arial" panose="020B0604020202020204" pitchFamily="34" charset="0"/>
                          <a:cs typeface="Arial" panose="020B0604020202020204" pitchFamily="34" charset="0"/>
                        </a:rPr>
                        <a:t>Standard timing #7</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01</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1 </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Arial" panose="020B0604020202020204" pitchFamily="34" charset="0"/>
                          <a:cs typeface="Arial" panose="020B0604020202020204" pitchFamily="34" charset="0"/>
                        </a:rPr>
                        <a:t>　</a:t>
                      </a:r>
                      <a:endParaRPr lang="zh-CN" alt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2">
                  <a:txBody>
                    <a:bodyPr/>
                    <a:lstStyle/>
                    <a:p>
                      <a:pPr algn="ctr" fontAlgn="ctr"/>
                      <a:r>
                        <a:rPr lang="en-US" sz="1000" b="0" i="0" u="none" strike="noStrike">
                          <a:effectLst/>
                          <a:latin typeface="Arial" panose="020B0604020202020204" pitchFamily="34" charset="0"/>
                          <a:cs typeface="Arial" panose="020B0604020202020204" pitchFamily="34" charset="0"/>
                        </a:rPr>
                        <a:t>Not Used</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2088">
                <a:tc>
                  <a:txBody>
                    <a:bodyPr/>
                    <a:lstStyle/>
                    <a:p>
                      <a:pPr algn="ctr" fontAlgn="ctr"/>
                      <a:r>
                        <a:rPr lang="en-US" altLang="zh-CN" sz="1000" b="0" i="0" u="none" strike="noStrike">
                          <a:effectLst/>
                          <a:latin typeface="Arial" panose="020B0604020202020204" pitchFamily="34" charset="0"/>
                          <a:cs typeface="Arial" panose="020B0604020202020204" pitchFamily="34" charset="0"/>
                        </a:rPr>
                        <a:t>33</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01</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1 </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Arial" panose="020B0604020202020204" pitchFamily="34" charset="0"/>
                          <a:cs typeface="Arial" panose="020B0604020202020204" pitchFamily="34" charset="0"/>
                        </a:rPr>
                        <a:t>　</a:t>
                      </a:r>
                      <a:endParaRPr lang="zh-CN" alt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r>
              <a:tr h="192088">
                <a:tc>
                  <a:txBody>
                    <a:bodyPr/>
                    <a:lstStyle/>
                    <a:p>
                      <a:pPr algn="ctr" fontAlgn="ctr"/>
                      <a:r>
                        <a:rPr lang="en-US" altLang="zh-CN" sz="1000" b="0" i="0" u="none" strike="noStrike">
                          <a:effectLst/>
                          <a:latin typeface="Arial" panose="020B0604020202020204" pitchFamily="34" charset="0"/>
                          <a:cs typeface="Arial" panose="020B0604020202020204" pitchFamily="34" charset="0"/>
                        </a:rPr>
                        <a:t>34</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2">
                  <a:txBody>
                    <a:bodyPr/>
                    <a:lstStyle/>
                    <a:p>
                      <a:pPr algn="ctr" fontAlgn="ctr"/>
                      <a:r>
                        <a:rPr lang="en-US" sz="1000" b="0" i="0" u="none" strike="noStrike">
                          <a:effectLst/>
                          <a:latin typeface="Arial" panose="020B0604020202020204" pitchFamily="34" charset="0"/>
                          <a:cs typeface="Arial" panose="020B0604020202020204" pitchFamily="34" charset="0"/>
                        </a:rPr>
                        <a:t>Standard timing #8</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Arial" panose="020B0604020202020204" pitchFamily="34" charset="0"/>
                          <a:cs typeface="Arial" panose="020B0604020202020204" pitchFamily="34" charset="0"/>
                        </a:rPr>
                        <a:t>01</a:t>
                      </a:r>
                      <a:endParaRPr lang="en-US" altLang="zh-CN" sz="1000" b="0" i="0" u="none" strike="noStrike" dirty="0">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1 </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Arial" panose="020B0604020202020204" pitchFamily="34" charset="0"/>
                          <a:cs typeface="Arial" panose="020B0604020202020204" pitchFamily="34" charset="0"/>
                        </a:rPr>
                        <a:t>　</a:t>
                      </a:r>
                      <a:endParaRPr lang="zh-CN" alt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2">
                  <a:txBody>
                    <a:bodyPr/>
                    <a:lstStyle/>
                    <a:p>
                      <a:pPr algn="ctr" fontAlgn="ctr"/>
                      <a:r>
                        <a:rPr lang="en-US" sz="1000" b="0" i="0" u="none" strike="noStrike">
                          <a:effectLst/>
                          <a:latin typeface="Arial" panose="020B0604020202020204" pitchFamily="34" charset="0"/>
                          <a:cs typeface="Arial" panose="020B0604020202020204" pitchFamily="34" charset="0"/>
                        </a:rPr>
                        <a:t>Not Used</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2088">
                <a:tc>
                  <a:txBody>
                    <a:bodyPr/>
                    <a:lstStyle/>
                    <a:p>
                      <a:pPr algn="ctr" fontAlgn="ctr"/>
                      <a:r>
                        <a:rPr lang="en-US" altLang="zh-CN" sz="1000" b="0" i="0" u="none" strike="noStrike">
                          <a:effectLst/>
                          <a:latin typeface="Arial" panose="020B0604020202020204" pitchFamily="34" charset="0"/>
                          <a:cs typeface="Arial" panose="020B0604020202020204" pitchFamily="34" charset="0"/>
                        </a:rPr>
                        <a:t>35</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dirty="0">
                          <a:effectLst/>
                          <a:latin typeface="Arial" panose="020B0604020202020204" pitchFamily="34" charset="0"/>
                          <a:cs typeface="Arial" panose="020B0604020202020204" pitchFamily="34" charset="0"/>
                        </a:rPr>
                        <a:t>01</a:t>
                      </a:r>
                      <a:endParaRPr lang="en-US" altLang="zh-CN" sz="1000" b="0" i="0" u="none" strike="noStrike" dirty="0">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Arial" panose="020B0604020202020204" pitchFamily="34" charset="0"/>
                          <a:cs typeface="Arial" panose="020B0604020202020204" pitchFamily="34" charset="0"/>
                        </a:rPr>
                        <a:t>1 </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Arial" panose="020B0604020202020204" pitchFamily="34" charset="0"/>
                          <a:cs typeface="Arial" panose="020B0604020202020204" pitchFamily="34" charset="0"/>
                        </a:rPr>
                        <a:t>　</a:t>
                      </a:r>
                      <a:endParaRPr lang="zh-CN" alt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r>
              <a:tr h="192088">
                <a:tc>
                  <a:txBody>
                    <a:bodyPr/>
                    <a:lstStyle/>
                    <a:p>
                      <a:pPr algn="ctr" fontAlgn="ctr"/>
                      <a:r>
                        <a:rPr lang="en-US" altLang="zh-CN" sz="1000" b="0" i="0" u="none" strike="noStrike">
                          <a:effectLst/>
                          <a:latin typeface="Arial" panose="020B0604020202020204" pitchFamily="34" charset="0"/>
                          <a:cs typeface="Arial" panose="020B0604020202020204" pitchFamily="34" charset="0"/>
                        </a:rPr>
                        <a:t>36</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18">
                  <a:txBody>
                    <a:bodyPr/>
                    <a:lstStyle/>
                    <a:p>
                      <a:pPr algn="ctr" fontAlgn="ctr"/>
                      <a:r>
                        <a:rPr lang="en-US" sz="1000" b="0" i="0" u="none" strike="noStrike">
                          <a:effectLst/>
                          <a:latin typeface="Arial" panose="020B0604020202020204" pitchFamily="34" charset="0"/>
                          <a:cs typeface="Arial" panose="020B0604020202020204" pitchFamily="34" charset="0"/>
                        </a:rPr>
                        <a:t>Detailed timing/monitor</a:t>
                      </a:r>
                      <a:br>
                        <a:rPr lang="en-US" sz="1000" b="0" i="0" u="none" strike="noStrike">
                          <a:effectLst/>
                          <a:latin typeface="Arial" panose="020B0604020202020204" pitchFamily="34" charset="0"/>
                          <a:cs typeface="Arial" panose="020B0604020202020204" pitchFamily="34" charset="0"/>
                        </a:rPr>
                      </a:br>
                      <a:r>
                        <a:rPr lang="en-US" sz="1000" b="0" i="0" u="none" strike="noStrike">
                          <a:effectLst/>
                          <a:latin typeface="Arial" panose="020B0604020202020204" pitchFamily="34" charset="0"/>
                          <a:cs typeface="Arial" panose="020B0604020202020204" pitchFamily="34" charset="0"/>
                        </a:rPr>
                        <a:t>descriptor #1</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effectLst/>
                          <a:latin typeface="Tahoma" panose="020B0604030504040204"/>
                        </a:rPr>
                        <a:t>C0</a:t>
                      </a:r>
                      <a:endParaRPr 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192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2">
                  <a:txBody>
                    <a:bodyPr/>
                    <a:lstStyle/>
                    <a:p>
                      <a:pPr algn="ctr" fontAlgn="ctr"/>
                      <a:r>
                        <a:rPr lang="en-US" altLang="zh-CN" sz="1000" b="0" i="0" u="none" strike="noStrike">
                          <a:effectLst/>
                          <a:latin typeface="Tahoma" panose="020B0604030504040204"/>
                        </a:rPr>
                        <a:t>147.8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2">
                  <a:txBody>
                    <a:bodyPr/>
                    <a:lstStyle/>
                    <a:p>
                      <a:pPr algn="ctr" fontAlgn="ctr"/>
                      <a:r>
                        <a:rPr lang="en-US" sz="1000" b="0" i="0" u="none" strike="noStrike">
                          <a:effectLst/>
                          <a:latin typeface="Tahoma" panose="020B0604030504040204"/>
                        </a:rPr>
                        <a:t>147.84MHz Main clock</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2088">
                <a:tc>
                  <a:txBody>
                    <a:bodyPr/>
                    <a:lstStyle/>
                    <a:p>
                      <a:pPr algn="ctr" fontAlgn="ctr"/>
                      <a:r>
                        <a:rPr lang="en-US" altLang="zh-CN" sz="1000" b="0" i="0" u="none" strike="noStrike">
                          <a:effectLst/>
                          <a:latin typeface="Arial" panose="020B0604020202020204" pitchFamily="34" charset="0"/>
                          <a:cs typeface="Arial" panose="020B0604020202020204" pitchFamily="34" charset="0"/>
                        </a:rPr>
                        <a:t>37</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39</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57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vMerge="1">
                  <a:tcPr/>
                </a:tc>
              </a:tr>
              <a:tr h="192088">
                <a:tc>
                  <a:txBody>
                    <a:bodyPr/>
                    <a:lstStyle/>
                    <a:p>
                      <a:pPr algn="ctr" fontAlgn="ctr"/>
                      <a:r>
                        <a:rPr lang="en-US" altLang="zh-CN" sz="1000" b="0" i="0" u="none" strike="noStrike">
                          <a:effectLst/>
                          <a:latin typeface="Arial" panose="020B0604020202020204" pitchFamily="34" charset="0"/>
                          <a:cs typeface="Arial" panose="020B0604020202020204" pitchFamily="34" charset="0"/>
                        </a:rPr>
                        <a:t>38</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80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128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1920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Hor Active = 1920</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2088">
                <a:tc>
                  <a:txBody>
                    <a:bodyPr/>
                    <a:lstStyle/>
                    <a:p>
                      <a:pPr algn="ctr" fontAlgn="ctr"/>
                      <a:r>
                        <a:rPr lang="en-US" altLang="zh-CN" sz="1000" b="0" i="0" u="none" strike="noStrike">
                          <a:effectLst/>
                          <a:latin typeface="Arial" panose="020B0604020202020204" pitchFamily="34" charset="0"/>
                          <a:cs typeface="Arial" panose="020B0604020202020204" pitchFamily="34" charset="0"/>
                        </a:rPr>
                        <a:t>39</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18</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24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280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Hor Blanking = 280</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2088">
                <a:tc>
                  <a:txBody>
                    <a:bodyPr/>
                    <a:lstStyle/>
                    <a:p>
                      <a:pPr algn="ctr" fontAlgn="ctr"/>
                      <a:r>
                        <a:rPr lang="en-US" sz="1000" b="0" i="0" u="none" strike="noStrike">
                          <a:effectLst/>
                          <a:latin typeface="Arial" panose="020B0604020202020204" pitchFamily="34" charset="0"/>
                          <a:cs typeface="Arial" panose="020B0604020202020204" pitchFamily="34" charset="0"/>
                        </a:rPr>
                        <a:t>3A</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71</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113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4 bits of Hor. Active + 4 bits of Hor. Blanking</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2088">
                <a:tc>
                  <a:txBody>
                    <a:bodyPr/>
                    <a:lstStyle/>
                    <a:p>
                      <a:pPr algn="ctr" fontAlgn="ctr"/>
                      <a:r>
                        <a:rPr lang="en-US" sz="1000" b="0" i="0" u="none" strike="noStrike">
                          <a:effectLst/>
                          <a:latin typeface="Arial" panose="020B0604020202020204" pitchFamily="34" charset="0"/>
                          <a:cs typeface="Arial" panose="020B0604020202020204" pitchFamily="34" charset="0"/>
                        </a:rPr>
                        <a:t>3B</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38</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56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1080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Ver Active = 1080</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2088">
                <a:tc>
                  <a:txBody>
                    <a:bodyPr/>
                    <a:lstStyle/>
                    <a:p>
                      <a:pPr algn="ctr" fontAlgn="ctr"/>
                      <a:r>
                        <a:rPr lang="en-US" sz="1000" b="0" i="0" u="none" strike="noStrike">
                          <a:effectLst/>
                          <a:latin typeface="Arial" panose="020B0604020202020204" pitchFamily="34" charset="0"/>
                          <a:cs typeface="Arial" panose="020B0604020202020204" pitchFamily="34" charset="0"/>
                        </a:rPr>
                        <a:t>3C</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28</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40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40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Ver Blanking = 40</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2088">
                <a:tc>
                  <a:txBody>
                    <a:bodyPr/>
                    <a:lstStyle/>
                    <a:p>
                      <a:pPr algn="ctr" fontAlgn="ctr"/>
                      <a:r>
                        <a:rPr lang="en-US" sz="1000" b="0" i="0" u="none" strike="noStrike">
                          <a:effectLst/>
                          <a:latin typeface="Arial" panose="020B0604020202020204" pitchFamily="34" charset="0"/>
                          <a:cs typeface="Arial" panose="020B0604020202020204" pitchFamily="34" charset="0"/>
                        </a:rPr>
                        <a:t>3D</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40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64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4 bits of Ver. Active + 4 bits of Ver. Blanking</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2088">
                <a:tc>
                  <a:txBody>
                    <a:bodyPr/>
                    <a:lstStyle/>
                    <a:p>
                      <a:pPr algn="ctr" fontAlgn="ctr"/>
                      <a:r>
                        <a:rPr lang="en-US" sz="1000" b="0" i="0" u="none" strike="noStrike">
                          <a:effectLst/>
                          <a:latin typeface="Arial" panose="020B0604020202020204" pitchFamily="34" charset="0"/>
                          <a:cs typeface="Arial" panose="020B0604020202020204" pitchFamily="34" charset="0"/>
                        </a:rPr>
                        <a:t>3E</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30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48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48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Hor Sync Offset = 48</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2088">
                <a:tc>
                  <a:txBody>
                    <a:bodyPr/>
                    <a:lstStyle/>
                    <a:p>
                      <a:pPr algn="ctr" fontAlgn="ctr"/>
                      <a:r>
                        <a:rPr lang="en-US" sz="1000" b="0" i="0" u="none" strike="noStrike">
                          <a:effectLst/>
                          <a:latin typeface="Arial" panose="020B0604020202020204" pitchFamily="34" charset="0"/>
                          <a:cs typeface="Arial" panose="020B0604020202020204" pitchFamily="34" charset="0"/>
                        </a:rPr>
                        <a:t>3F</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20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32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32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effectLst/>
                          <a:latin typeface="Tahoma" panose="020B0604030504040204"/>
                        </a:rPr>
                        <a:t>H Sync Pulse Width = 32</a:t>
                      </a:r>
                      <a:endParaRPr 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2088">
                <a:tc>
                  <a:txBody>
                    <a:bodyPr/>
                    <a:lstStyle/>
                    <a:p>
                      <a:pPr algn="ctr" fontAlgn="ctr"/>
                      <a:r>
                        <a:rPr lang="en-US" altLang="zh-CN" sz="1000" b="0" i="0" u="none" strike="noStrike">
                          <a:effectLst/>
                          <a:latin typeface="Arial" panose="020B0604020202020204" pitchFamily="34" charset="0"/>
                          <a:cs typeface="Arial" panose="020B0604020202020204" pitchFamily="34" charset="0"/>
                        </a:rPr>
                        <a:t>40</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36</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54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3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effectLst/>
                          <a:latin typeface="Tahoma" panose="020B0604030504040204"/>
                        </a:rPr>
                        <a:t>V sync Offset = 3 line</a:t>
                      </a:r>
                      <a:endParaRPr 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2088">
                <a:tc>
                  <a:txBody>
                    <a:bodyPr/>
                    <a:lstStyle/>
                    <a:p>
                      <a:pPr algn="ctr" fontAlgn="ctr"/>
                      <a:r>
                        <a:rPr lang="en-US" altLang="zh-CN" sz="1000" b="0" i="0" u="none" strike="noStrike">
                          <a:effectLst/>
                          <a:latin typeface="Arial" panose="020B0604020202020204" pitchFamily="34" charset="0"/>
                          <a:cs typeface="Arial" panose="020B0604020202020204" pitchFamily="34" charset="0"/>
                        </a:rPr>
                        <a:t>41</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00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0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6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effectLst/>
                          <a:latin typeface="Tahoma" panose="020B0604030504040204"/>
                        </a:rPr>
                        <a:t>V Sync Pulse width : 6 line</a:t>
                      </a:r>
                      <a:endParaRPr 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2088">
                <a:tc>
                  <a:txBody>
                    <a:bodyPr/>
                    <a:lstStyle/>
                    <a:p>
                      <a:pPr algn="ctr" fontAlgn="ctr"/>
                      <a:r>
                        <a:rPr lang="en-US" altLang="zh-CN" sz="1000" b="0" i="0" u="none" strike="noStrike">
                          <a:effectLst/>
                          <a:latin typeface="Arial" panose="020B0604020202020204" pitchFamily="34" charset="0"/>
                          <a:cs typeface="Arial" panose="020B0604020202020204" pitchFamily="34" charset="0"/>
                        </a:rPr>
                        <a:t>42</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24</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rgbClr val="0000FF"/>
                          </a:solidFill>
                          <a:effectLst/>
                          <a:latin typeface="Tahoma" panose="020B0604030504040204"/>
                        </a:rPr>
                        <a:t>38</a:t>
                      </a:r>
                      <a:endParaRPr lang="en-US" altLang="zh-CN" sz="1000" b="0" i="0" u="none" strike="noStrike" dirty="0">
                        <a:solidFill>
                          <a:srgbClr val="0000FF"/>
                        </a:solidFill>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294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effectLst/>
                          <a:latin typeface="Tahoma" panose="020B0604030504040204"/>
                        </a:rPr>
                        <a:t>Horizontal Image Size = 293.76 mm (Low 8 bits)</a:t>
                      </a:r>
                      <a:endParaRPr 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2088">
                <a:tc>
                  <a:txBody>
                    <a:bodyPr/>
                    <a:lstStyle/>
                    <a:p>
                      <a:pPr algn="ctr" fontAlgn="ctr"/>
                      <a:r>
                        <a:rPr lang="en-US" altLang="zh-CN" sz="1000" b="0" i="0" u="none" strike="noStrike">
                          <a:effectLst/>
                          <a:latin typeface="Arial" panose="020B0604020202020204" pitchFamily="34" charset="0"/>
                          <a:cs typeface="Arial" panose="020B0604020202020204" pitchFamily="34" charset="0"/>
                        </a:rPr>
                        <a:t>43</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sz="1000" b="0" i="0" u="none" strike="noStrike">
                          <a:effectLst/>
                          <a:latin typeface="Tahoma" panose="020B0604030504040204"/>
                        </a:rPr>
                        <a:t>A5</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165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165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effectLst/>
                          <a:latin typeface="Tahoma" panose="020B0604030504040204"/>
                        </a:rPr>
                        <a:t>Vertical Image Size = 165.24 mm (Low 8 bits)</a:t>
                      </a:r>
                      <a:endParaRPr 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2088">
                <a:tc>
                  <a:txBody>
                    <a:bodyPr/>
                    <a:lstStyle/>
                    <a:p>
                      <a:pPr algn="ctr" fontAlgn="ctr"/>
                      <a:r>
                        <a:rPr lang="en-US" altLang="zh-CN" sz="1000" b="0" i="0" u="none" strike="noStrike">
                          <a:effectLst/>
                          <a:latin typeface="Arial" panose="020B0604020202020204" pitchFamily="34" charset="0"/>
                          <a:cs typeface="Arial" panose="020B0604020202020204" pitchFamily="34" charset="0"/>
                        </a:rPr>
                        <a:t>44</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10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16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4 bits of Hor Image Size + 4 bits of Ver Image Size</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2088">
                <a:tc>
                  <a:txBody>
                    <a:bodyPr/>
                    <a:lstStyle/>
                    <a:p>
                      <a:pPr algn="ctr" fontAlgn="ctr"/>
                      <a:r>
                        <a:rPr lang="en-US" altLang="zh-CN" sz="1000" b="0" i="0" u="none" strike="noStrike">
                          <a:effectLst/>
                          <a:latin typeface="Arial" panose="020B0604020202020204" pitchFamily="34" charset="0"/>
                          <a:cs typeface="Arial" panose="020B0604020202020204" pitchFamily="34" charset="0"/>
                        </a:rPr>
                        <a:t>45</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00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err="1">
                          <a:effectLst/>
                          <a:latin typeface="Tahoma" panose="020B0604030504040204"/>
                        </a:rPr>
                        <a:t>Hor</a:t>
                      </a:r>
                      <a:r>
                        <a:rPr lang="en-US" sz="1000" b="0" i="0" u="none" strike="noStrike" dirty="0">
                          <a:effectLst/>
                          <a:latin typeface="Tahoma" panose="020B0604030504040204"/>
                        </a:rPr>
                        <a:t> Border (pixels)</a:t>
                      </a:r>
                      <a:endParaRPr 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2088">
                <a:tc>
                  <a:txBody>
                    <a:bodyPr/>
                    <a:lstStyle/>
                    <a:p>
                      <a:pPr algn="ctr" fontAlgn="ctr"/>
                      <a:r>
                        <a:rPr lang="en-US" altLang="zh-CN" sz="1000" b="0" i="0" u="none" strike="noStrike">
                          <a:effectLst/>
                          <a:latin typeface="Arial" panose="020B0604020202020204" pitchFamily="34" charset="0"/>
                          <a:cs typeface="Arial" panose="020B0604020202020204" pitchFamily="34" charset="0"/>
                        </a:rPr>
                        <a:t>46</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00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effectLst/>
                          <a:latin typeface="Tahoma" panose="020B0604030504040204"/>
                        </a:rPr>
                        <a:t>Vertical Border (Lines)</a:t>
                      </a:r>
                      <a:endParaRPr 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92088">
                <a:tc>
                  <a:txBody>
                    <a:bodyPr/>
                    <a:lstStyle/>
                    <a:p>
                      <a:pPr algn="ctr" fontAlgn="ctr"/>
                      <a:r>
                        <a:rPr lang="en-US" altLang="zh-CN" sz="1000" b="0" i="0" u="none" strike="noStrike">
                          <a:effectLst/>
                          <a:latin typeface="Arial" panose="020B0604020202020204" pitchFamily="34" charset="0"/>
                          <a:cs typeface="Arial" panose="020B0604020202020204" pitchFamily="34" charset="0"/>
                        </a:rPr>
                        <a:t>47</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sz="1000" b="0" i="0" u="none" strike="noStrike">
                          <a:effectLst/>
                          <a:latin typeface="Tahoma" panose="020B0604030504040204"/>
                        </a:rPr>
                        <a:t>1A</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26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effectLst/>
                          <a:latin typeface="Tahoma" panose="020B0604030504040204"/>
                        </a:rPr>
                        <a:t>Refer to right table</a:t>
                      </a:r>
                      <a:endParaRPr 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灯片编号占位符 2"/>
          <p:cNvSpPr txBox="1">
            <a:spLocks noGrp="1"/>
          </p:cNvSpPr>
          <p:nvPr/>
        </p:nvSpPr>
        <p:spPr bwMode="auto">
          <a:xfrm>
            <a:off x="5661025" y="8607425"/>
            <a:ext cx="573088"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r" eaLnBrk="1" latinLnBrk="1" hangingPunct="1"/>
            <a:fld id="{99E08F9E-C281-4BD9-92AA-98673CDA91D0}" type="slidenum">
              <a:rPr lang="en-US" altLang="ko-KR">
                <a:latin typeface="Arial" panose="020B0604020202020204" pitchFamily="34" charset="0"/>
              </a:rPr>
            </a:fld>
            <a:endParaRPr lang="en-US" altLang="ko-KR">
              <a:latin typeface="Arial" panose="020B0604020202020204" pitchFamily="34" charset="0"/>
            </a:endParaRPr>
          </a:p>
        </p:txBody>
      </p:sp>
      <p:sp>
        <p:nvSpPr>
          <p:cNvPr id="38915" name="Rectangle 3"/>
          <p:cNvSpPr>
            <a:spLocks noChangeArrowheads="1"/>
          </p:cNvSpPr>
          <p:nvPr/>
        </p:nvSpPr>
        <p:spPr bwMode="auto">
          <a:xfrm>
            <a:off x="115888" y="900113"/>
            <a:ext cx="65532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r>
              <a:rPr lang="en-US" altLang="ko-KR" sz="1400" b="1" dirty="0">
                <a:latin typeface="Arial" panose="020B0604020202020204" pitchFamily="34" charset="0"/>
              </a:rPr>
              <a:t>13.0  EDID Table</a:t>
            </a:r>
            <a:endParaRPr lang="en-US" altLang="ko-KR" sz="1400" b="1" dirty="0">
              <a:solidFill>
                <a:srgbClr val="0000FF"/>
              </a:solidFill>
              <a:latin typeface="Arial" panose="020B0604020202020204" pitchFamily="34" charset="0"/>
            </a:endParaRPr>
          </a:p>
          <a:p>
            <a:pPr eaLnBrk="1" latinLnBrk="1" hangingPunct="1"/>
            <a:endParaRPr lang="en-US" altLang="ko-KR" b="1" dirty="0">
              <a:latin typeface="Arial" panose="020B0604020202020204" pitchFamily="34" charset="0"/>
            </a:endParaRPr>
          </a:p>
        </p:txBody>
      </p:sp>
      <p:graphicFrame>
        <p:nvGraphicFramePr>
          <p:cNvPr id="5" name="表格 4"/>
          <p:cNvGraphicFramePr>
            <a:graphicFrameLocks noGrp="1"/>
          </p:cNvGraphicFramePr>
          <p:nvPr/>
        </p:nvGraphicFramePr>
        <p:xfrm>
          <a:off x="310282" y="1259632"/>
          <a:ext cx="6215062" cy="6870700"/>
        </p:xfrm>
        <a:graphic>
          <a:graphicData uri="http://schemas.openxmlformats.org/drawingml/2006/table">
            <a:tbl>
              <a:tblPr/>
              <a:tblGrid>
                <a:gridCol w="460375"/>
                <a:gridCol w="1138237"/>
                <a:gridCol w="563563"/>
                <a:gridCol w="658812"/>
                <a:gridCol w="688975"/>
                <a:gridCol w="2705100"/>
              </a:tblGrid>
              <a:tr h="187325">
                <a:tc>
                  <a:txBody>
                    <a:bodyPr/>
                    <a:lstStyle/>
                    <a:p>
                      <a:pPr algn="ctr" fontAlgn="ctr"/>
                      <a:r>
                        <a:rPr lang="en-US" altLang="zh-CN" sz="1000" b="0" i="0" u="none" strike="noStrike" dirty="0">
                          <a:effectLst/>
                          <a:latin typeface="Arial" panose="020B0604020202020204" pitchFamily="34" charset="0"/>
                          <a:cs typeface="Arial" panose="020B0604020202020204" pitchFamily="34" charset="0"/>
                        </a:rPr>
                        <a:t>48</a:t>
                      </a:r>
                      <a:endParaRPr lang="en-US" altLang="zh-CN" sz="1000" b="0" i="0" u="none" strike="noStrike" dirty="0">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18">
                  <a:txBody>
                    <a:bodyPr/>
                    <a:lstStyle/>
                    <a:p>
                      <a:pPr algn="ctr" fontAlgn="ctr"/>
                      <a:r>
                        <a:rPr lang="en-US" sz="1000" b="0" i="0" u="none" strike="noStrike">
                          <a:effectLst/>
                          <a:latin typeface="Arial" panose="020B0604020202020204" pitchFamily="34" charset="0"/>
                          <a:cs typeface="Arial" panose="020B0604020202020204" pitchFamily="34" charset="0"/>
                        </a:rPr>
                        <a:t>Detailed timing/monitor</a:t>
                      </a:r>
                      <a:br>
                        <a:rPr lang="en-US" sz="1000" b="0" i="0" u="none" strike="noStrike">
                          <a:effectLst/>
                          <a:latin typeface="Arial" panose="020B0604020202020204" pitchFamily="34" charset="0"/>
                          <a:cs typeface="Arial" panose="020B0604020202020204" pitchFamily="34" charset="0"/>
                        </a:rPr>
                      </a:br>
                      <a:r>
                        <a:rPr lang="en-US" sz="1000" b="0" i="0" u="none" strike="noStrike">
                          <a:effectLst/>
                          <a:latin typeface="Arial" panose="020B0604020202020204" pitchFamily="34" charset="0"/>
                          <a:cs typeface="Arial" panose="020B0604020202020204" pitchFamily="34" charset="0"/>
                        </a:rPr>
                        <a:t>descriptor #2</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00</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2">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2">
                  <a:txBody>
                    <a:bodyPr/>
                    <a:lstStyle/>
                    <a:p>
                      <a:pPr algn="ctr" fontAlgn="ctr"/>
                      <a:r>
                        <a:rPr lang="en-US" sz="1000" b="0" i="0" u="none" strike="noStrike">
                          <a:effectLst/>
                          <a:latin typeface="Tahoma" panose="020B0604030504040204"/>
                        </a:rPr>
                        <a:t>0MHz Main clock</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87325">
                <a:tc>
                  <a:txBody>
                    <a:bodyPr/>
                    <a:lstStyle/>
                    <a:p>
                      <a:pPr algn="ctr" fontAlgn="ctr"/>
                      <a:r>
                        <a:rPr lang="en-US" altLang="zh-CN" sz="1000" b="0" i="0" u="none" strike="noStrike" dirty="0">
                          <a:effectLst/>
                          <a:latin typeface="Arial" panose="020B0604020202020204" pitchFamily="34" charset="0"/>
                          <a:cs typeface="Arial" panose="020B0604020202020204" pitchFamily="34" charset="0"/>
                        </a:rPr>
                        <a:t>49</a:t>
                      </a:r>
                      <a:endParaRPr lang="en-US" altLang="zh-CN" sz="1000" b="0" i="0" u="none" strike="noStrike" dirty="0">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dirty="0">
                          <a:effectLst/>
                          <a:latin typeface="Tahoma" panose="020B0604030504040204"/>
                        </a:rPr>
                        <a:t>00</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vMerge="1">
                  <a:tcPr/>
                </a:tc>
              </a:tr>
              <a:tr h="187325">
                <a:tc>
                  <a:txBody>
                    <a:bodyPr/>
                    <a:lstStyle/>
                    <a:p>
                      <a:pPr algn="ctr" fontAlgn="ctr"/>
                      <a:r>
                        <a:rPr lang="en-US" sz="1000" b="0" i="0" u="none" strike="noStrike" dirty="0">
                          <a:effectLst/>
                          <a:latin typeface="Arial" panose="020B0604020202020204" pitchFamily="34" charset="0"/>
                          <a:cs typeface="Arial" panose="020B0604020202020204" pitchFamily="34" charset="0"/>
                        </a:rPr>
                        <a:t>4A</a:t>
                      </a:r>
                      <a:endParaRPr lang="en-US" sz="1000" b="0" i="0" u="none" strike="noStrike" dirty="0">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00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Hor Active = 0</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87325">
                <a:tc>
                  <a:txBody>
                    <a:bodyPr/>
                    <a:lstStyle/>
                    <a:p>
                      <a:pPr algn="ctr" fontAlgn="ctr"/>
                      <a:r>
                        <a:rPr lang="en-US" sz="1000" b="0" i="0" u="none" strike="noStrike" dirty="0">
                          <a:effectLst/>
                          <a:latin typeface="Arial" panose="020B0604020202020204" pitchFamily="34" charset="0"/>
                          <a:cs typeface="Arial" panose="020B0604020202020204" pitchFamily="34" charset="0"/>
                        </a:rPr>
                        <a:t>4B</a:t>
                      </a:r>
                      <a:endParaRPr lang="en-US" sz="1000" b="0" i="0" u="none" strike="noStrike" dirty="0">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dirty="0">
                          <a:effectLst/>
                          <a:latin typeface="Tahoma" panose="020B0604030504040204"/>
                        </a:rPr>
                        <a:t>00</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0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Hor Blanking = 0</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87325">
                <a:tc>
                  <a:txBody>
                    <a:bodyPr/>
                    <a:lstStyle/>
                    <a:p>
                      <a:pPr algn="ctr" fontAlgn="ctr"/>
                      <a:r>
                        <a:rPr lang="en-US" sz="1000" b="0" i="0" u="none" strike="noStrike" dirty="0">
                          <a:effectLst/>
                          <a:latin typeface="Arial" panose="020B0604020202020204" pitchFamily="34" charset="0"/>
                          <a:cs typeface="Arial" panose="020B0604020202020204" pitchFamily="34" charset="0"/>
                        </a:rPr>
                        <a:t>4C</a:t>
                      </a:r>
                      <a:endParaRPr lang="en-US" sz="1000" b="0" i="0" u="none" strike="noStrike" dirty="0">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00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0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4 bits of Hor. Active + 4 bits of Hor. Blanking</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87325">
                <a:tc>
                  <a:txBody>
                    <a:bodyPr/>
                    <a:lstStyle/>
                    <a:p>
                      <a:pPr algn="ctr" fontAlgn="ctr"/>
                      <a:r>
                        <a:rPr lang="en-US" sz="1000" b="0" i="0" u="none" strike="noStrike" dirty="0">
                          <a:effectLst/>
                          <a:latin typeface="Arial" panose="020B0604020202020204" pitchFamily="34" charset="0"/>
                          <a:cs typeface="Arial" panose="020B0604020202020204" pitchFamily="34" charset="0"/>
                        </a:rPr>
                        <a:t>4D</a:t>
                      </a:r>
                      <a:endParaRPr lang="en-US" sz="1000" b="0" i="0" u="none" strike="noStrike" dirty="0">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00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0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Ver Active = 0</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87325">
                <a:tc>
                  <a:txBody>
                    <a:bodyPr/>
                    <a:lstStyle/>
                    <a:p>
                      <a:pPr algn="ctr" fontAlgn="ctr"/>
                      <a:r>
                        <a:rPr lang="en-US" sz="1000" b="0" i="0" u="none" strike="noStrike" dirty="0">
                          <a:effectLst/>
                          <a:latin typeface="Arial" panose="020B0604020202020204" pitchFamily="34" charset="0"/>
                          <a:cs typeface="Arial" panose="020B0604020202020204" pitchFamily="34" charset="0"/>
                        </a:rPr>
                        <a:t>4E</a:t>
                      </a:r>
                      <a:endParaRPr lang="en-US" sz="1000" b="0" i="0" u="none" strike="noStrike" dirty="0">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00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0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Ver Blanking = 0</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87325">
                <a:tc>
                  <a:txBody>
                    <a:bodyPr/>
                    <a:lstStyle/>
                    <a:p>
                      <a:pPr algn="ctr" fontAlgn="ctr"/>
                      <a:r>
                        <a:rPr lang="en-US" sz="1000" b="0" i="0" u="none" strike="noStrike" dirty="0">
                          <a:effectLst/>
                          <a:latin typeface="Arial" panose="020B0604020202020204" pitchFamily="34" charset="0"/>
                          <a:cs typeface="Arial" panose="020B0604020202020204" pitchFamily="34" charset="0"/>
                        </a:rPr>
                        <a:t>4F</a:t>
                      </a:r>
                      <a:endParaRPr lang="en-US" sz="1000" b="0" i="0" u="none" strike="noStrike" dirty="0">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00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0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4 bits of Ver. Active + 4 bits of Ver. Blanking</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87325">
                <a:tc>
                  <a:txBody>
                    <a:bodyPr/>
                    <a:lstStyle/>
                    <a:p>
                      <a:pPr algn="ctr" fontAlgn="ctr"/>
                      <a:r>
                        <a:rPr lang="en-US" altLang="zh-CN" sz="1000" b="0" i="0" u="none" strike="noStrike">
                          <a:effectLst/>
                          <a:latin typeface="Arial" panose="020B0604020202020204" pitchFamily="34" charset="0"/>
                          <a:cs typeface="Arial" panose="020B0604020202020204" pitchFamily="34" charset="0"/>
                        </a:rPr>
                        <a:t>50</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00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0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Hor Sync Offset = 0</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87325">
                <a:tc>
                  <a:txBody>
                    <a:bodyPr/>
                    <a:lstStyle/>
                    <a:p>
                      <a:pPr algn="ctr" fontAlgn="ctr"/>
                      <a:r>
                        <a:rPr lang="en-US" altLang="zh-CN" sz="1000" b="0" i="0" u="none" strike="noStrike" dirty="0">
                          <a:effectLst/>
                          <a:latin typeface="Arial" panose="020B0604020202020204" pitchFamily="34" charset="0"/>
                          <a:cs typeface="Arial" panose="020B0604020202020204" pitchFamily="34" charset="0"/>
                        </a:rPr>
                        <a:t>51</a:t>
                      </a:r>
                      <a:endParaRPr lang="en-US" altLang="zh-CN" sz="1000" b="0" i="0" u="none" strike="noStrike" dirty="0">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00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0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H Sync Pulse Width = 0</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87325">
                <a:tc>
                  <a:txBody>
                    <a:bodyPr/>
                    <a:lstStyle/>
                    <a:p>
                      <a:pPr algn="ctr" fontAlgn="ctr"/>
                      <a:r>
                        <a:rPr lang="en-US" altLang="zh-CN" sz="1000" b="0" i="0" u="none" strike="noStrike">
                          <a:effectLst/>
                          <a:latin typeface="Arial" panose="020B0604020202020204" pitchFamily="34" charset="0"/>
                          <a:cs typeface="Arial" panose="020B0604020202020204" pitchFamily="34" charset="0"/>
                        </a:rPr>
                        <a:t>52</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00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0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V sync Offset = 0 line</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87325">
                <a:tc>
                  <a:txBody>
                    <a:bodyPr/>
                    <a:lstStyle/>
                    <a:p>
                      <a:pPr algn="ctr" fontAlgn="ctr"/>
                      <a:r>
                        <a:rPr lang="en-US" altLang="zh-CN" sz="1000" b="0" i="0" u="none" strike="noStrike">
                          <a:effectLst/>
                          <a:latin typeface="Arial" panose="020B0604020202020204" pitchFamily="34" charset="0"/>
                          <a:cs typeface="Arial" panose="020B0604020202020204" pitchFamily="34" charset="0"/>
                        </a:rPr>
                        <a:t>53</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00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V Sync Pulse width : 0 line</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87325">
                <a:tc>
                  <a:txBody>
                    <a:bodyPr/>
                    <a:lstStyle/>
                    <a:p>
                      <a:pPr algn="ctr" fontAlgn="ctr"/>
                      <a:r>
                        <a:rPr lang="en-US" altLang="zh-CN" sz="1000" b="0" i="0" u="none" strike="noStrike" dirty="0">
                          <a:effectLst/>
                          <a:latin typeface="Arial" panose="020B0604020202020204" pitchFamily="34" charset="0"/>
                          <a:cs typeface="Arial" panose="020B0604020202020204" pitchFamily="34" charset="0"/>
                        </a:rPr>
                        <a:t>54</a:t>
                      </a:r>
                      <a:endParaRPr lang="en-US" altLang="zh-CN" sz="1000" b="0" i="0" u="none" strike="noStrike" dirty="0">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00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r>
                        <a:rPr lang="en-US" altLang="zh-CN" sz="1000" b="0" i="0" u="none" strike="noStrike">
                          <a:solidFill>
                            <a:srgbClr val="000000"/>
                          </a:solidFill>
                          <a:effectLst/>
                          <a:latin typeface="Tahoma" panose="020B0604030504040204"/>
                        </a:rPr>
                        <a:t>0</a:t>
                      </a:r>
                      <a:endParaRPr lang="en-US" altLang="zh-CN" sz="1000" b="0" i="0" u="none" strike="noStrike">
                        <a:solidFill>
                          <a:srgbClr val="000000"/>
                        </a:solidFill>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Horizontal Image Size = 0 mm (Low 8 bits)</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87325">
                <a:tc>
                  <a:txBody>
                    <a:bodyPr/>
                    <a:lstStyle/>
                    <a:p>
                      <a:pPr algn="ctr" fontAlgn="ctr"/>
                      <a:r>
                        <a:rPr lang="en-US" altLang="zh-CN" sz="1000" b="0" i="0" u="none" strike="noStrike" dirty="0">
                          <a:effectLst/>
                          <a:latin typeface="Arial" panose="020B0604020202020204" pitchFamily="34" charset="0"/>
                          <a:cs typeface="Arial" panose="020B0604020202020204" pitchFamily="34" charset="0"/>
                        </a:rPr>
                        <a:t>55</a:t>
                      </a:r>
                      <a:endParaRPr lang="en-US" altLang="zh-CN" sz="1000" b="0" i="0" u="none" strike="noStrike" dirty="0">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00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r>
                        <a:rPr lang="en-US" altLang="zh-CN" sz="1000" b="0" i="0" u="none" strike="noStrike" dirty="0">
                          <a:solidFill>
                            <a:srgbClr val="000000"/>
                          </a:solidFill>
                          <a:effectLst/>
                          <a:latin typeface="Tahoma" panose="020B0604030504040204"/>
                        </a:rPr>
                        <a:t>0</a:t>
                      </a:r>
                      <a:endParaRPr lang="en-US" altLang="zh-CN" sz="1000" b="0" i="0" u="none" strike="noStrike" dirty="0">
                        <a:solidFill>
                          <a:srgbClr val="000000"/>
                        </a:solidFill>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Vertical Image Size = 0 mm (Low 8 bits)</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87325">
                <a:tc>
                  <a:txBody>
                    <a:bodyPr/>
                    <a:lstStyle/>
                    <a:p>
                      <a:pPr algn="ctr" fontAlgn="ctr"/>
                      <a:r>
                        <a:rPr lang="en-US" altLang="zh-CN" sz="1000" b="0" i="0" u="none" strike="noStrike">
                          <a:effectLst/>
                          <a:latin typeface="Arial" panose="020B0604020202020204" pitchFamily="34" charset="0"/>
                          <a:cs typeface="Arial" panose="020B0604020202020204" pitchFamily="34" charset="0"/>
                        </a:rPr>
                        <a:t>56</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00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4 bits of Hor Image Size + 4 bits of Ver Image Size</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87325">
                <a:tc>
                  <a:txBody>
                    <a:bodyPr/>
                    <a:lstStyle/>
                    <a:p>
                      <a:pPr algn="ctr" fontAlgn="ctr"/>
                      <a:r>
                        <a:rPr lang="en-US" altLang="zh-CN" sz="1000" b="0" i="0" u="none" strike="noStrike">
                          <a:effectLst/>
                          <a:latin typeface="Arial" panose="020B0604020202020204" pitchFamily="34" charset="0"/>
                          <a:cs typeface="Arial" panose="020B0604020202020204" pitchFamily="34" charset="0"/>
                        </a:rPr>
                        <a:t>57</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00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Hor Border (pixels)</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87325">
                <a:tc>
                  <a:txBody>
                    <a:bodyPr/>
                    <a:lstStyle/>
                    <a:p>
                      <a:pPr algn="ctr" fontAlgn="ctr"/>
                      <a:r>
                        <a:rPr lang="en-US" altLang="zh-CN" sz="1000" b="0" i="0" u="none" strike="noStrike">
                          <a:effectLst/>
                          <a:latin typeface="Arial" panose="020B0604020202020204" pitchFamily="34" charset="0"/>
                          <a:cs typeface="Arial" panose="020B0604020202020204" pitchFamily="34" charset="0"/>
                        </a:rPr>
                        <a:t>58</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00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0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Vertical Border (Lines)</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87325">
                <a:tc>
                  <a:txBody>
                    <a:bodyPr/>
                    <a:lstStyle/>
                    <a:p>
                      <a:pPr algn="ctr" fontAlgn="ctr"/>
                      <a:r>
                        <a:rPr lang="en-US" altLang="zh-CN" sz="1000" b="0" i="0" u="none" strike="noStrike">
                          <a:effectLst/>
                          <a:latin typeface="Arial" panose="020B0604020202020204" pitchFamily="34" charset="0"/>
                          <a:cs typeface="Arial" panose="020B0604020202020204" pitchFamily="34" charset="0"/>
                        </a:rPr>
                        <a:t>59</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00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dirty="0">
                          <a:effectLst/>
                          <a:latin typeface="Tahoma" panose="020B0604030504040204"/>
                        </a:rPr>
                        <a:t>　</a:t>
                      </a:r>
                      <a:endParaRPr lang="zh-CN" alt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87325">
                <a:tc>
                  <a:txBody>
                    <a:bodyPr/>
                    <a:lstStyle/>
                    <a:p>
                      <a:pPr algn="ctr" fontAlgn="ctr"/>
                      <a:r>
                        <a:rPr lang="en-US" sz="1000" b="0" i="0" u="none" strike="noStrike">
                          <a:effectLst/>
                          <a:latin typeface="Arial" panose="020B0604020202020204" pitchFamily="34" charset="0"/>
                          <a:cs typeface="Arial" panose="020B0604020202020204" pitchFamily="34" charset="0"/>
                        </a:rPr>
                        <a:t>5A</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18">
                  <a:txBody>
                    <a:bodyPr/>
                    <a:lstStyle/>
                    <a:p>
                      <a:pPr algn="ctr" fontAlgn="ctr"/>
                      <a:r>
                        <a:rPr lang="en-US" sz="1000" b="0" i="0" u="none" strike="noStrike">
                          <a:effectLst/>
                          <a:latin typeface="Arial" panose="020B0604020202020204" pitchFamily="34" charset="0"/>
                          <a:cs typeface="Arial" panose="020B0604020202020204" pitchFamily="34" charset="0"/>
                        </a:rPr>
                        <a:t>Detailed timing/monitor</a:t>
                      </a:r>
                      <a:br>
                        <a:rPr lang="en-US" sz="1000" b="0" i="0" u="none" strike="noStrike">
                          <a:effectLst/>
                          <a:latin typeface="Arial" panose="020B0604020202020204" pitchFamily="34" charset="0"/>
                          <a:cs typeface="Arial" panose="020B0604020202020204" pitchFamily="34" charset="0"/>
                        </a:rPr>
                      </a:br>
                      <a:r>
                        <a:rPr lang="en-US" sz="1000" b="0" i="0" u="none" strike="noStrike">
                          <a:effectLst/>
                          <a:latin typeface="Arial" panose="020B0604020202020204" pitchFamily="34" charset="0"/>
                          <a:cs typeface="Arial" panose="020B0604020202020204" pitchFamily="34" charset="0"/>
                        </a:rPr>
                        <a:t>descriptor #3</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00</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Tahoma" panose="020B0604030504040204"/>
                        </a:rPr>
                        <a:t>　</a:t>
                      </a:r>
                      <a:endParaRPr lang="zh-CN" alt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2">
                  <a:txBody>
                    <a:bodyPr/>
                    <a:lstStyle/>
                    <a:p>
                      <a:pPr algn="ctr" fontAlgn="ctr"/>
                      <a:r>
                        <a:rPr lang="en-US" sz="1000" b="0" i="0" u="none" strike="noStrike">
                          <a:effectLst/>
                          <a:latin typeface="Tahoma" panose="020B0604030504040204"/>
                        </a:rPr>
                        <a:t>Indicates descriptor #3 is a display Descriptor</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87325">
                <a:tc>
                  <a:txBody>
                    <a:bodyPr/>
                    <a:lstStyle/>
                    <a:p>
                      <a:pPr algn="ctr" fontAlgn="ctr"/>
                      <a:r>
                        <a:rPr lang="en-US" sz="1000" b="0" i="0" u="none" strike="noStrike">
                          <a:effectLst/>
                          <a:latin typeface="Arial" panose="020B0604020202020204" pitchFamily="34" charset="0"/>
                          <a:cs typeface="Arial" panose="020B0604020202020204" pitchFamily="34" charset="0"/>
                        </a:rPr>
                        <a:t>5B</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00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dirty="0">
                          <a:effectLst/>
                          <a:latin typeface="Tahoma" panose="020B0604030504040204"/>
                        </a:rPr>
                        <a:t>　</a:t>
                      </a:r>
                      <a:endParaRPr lang="zh-CN" alt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r>
              <a:tr h="187325">
                <a:tc>
                  <a:txBody>
                    <a:bodyPr/>
                    <a:lstStyle/>
                    <a:p>
                      <a:pPr algn="ctr" fontAlgn="ctr"/>
                      <a:r>
                        <a:rPr lang="en-US" sz="1000" b="0" i="0" u="none" strike="noStrike">
                          <a:effectLst/>
                          <a:latin typeface="Arial" panose="020B0604020202020204" pitchFamily="34" charset="0"/>
                          <a:cs typeface="Arial" panose="020B0604020202020204" pitchFamily="34" charset="0"/>
                        </a:rPr>
                        <a:t>5C</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00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Tahoma" panose="020B0604030504040204"/>
                        </a:rPr>
                        <a:t>　</a:t>
                      </a:r>
                      <a:endParaRPr lang="zh-CN" alt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Reserved</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noFill/>
                  </a:tcPr>
                </a:tc>
              </a:tr>
              <a:tr h="187325">
                <a:tc>
                  <a:txBody>
                    <a:bodyPr/>
                    <a:lstStyle/>
                    <a:p>
                      <a:pPr algn="ctr" fontAlgn="ctr"/>
                      <a:r>
                        <a:rPr lang="en-US" sz="1000" b="0" i="0" u="none" strike="noStrike">
                          <a:effectLst/>
                          <a:latin typeface="Arial" panose="020B0604020202020204" pitchFamily="34" charset="0"/>
                          <a:cs typeface="Arial" panose="020B0604020202020204" pitchFamily="34" charset="0"/>
                        </a:rPr>
                        <a:t>5D</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sz="1000" b="0" i="0" u="none" strike="noStrike">
                          <a:effectLst/>
                          <a:latin typeface="Tahoma" panose="020B0604030504040204"/>
                        </a:rPr>
                        <a:t>FE</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254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Tahoma" panose="020B0604030504040204"/>
                        </a:rPr>
                        <a:t>　</a:t>
                      </a:r>
                      <a:endParaRPr lang="zh-CN" alt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Tag</a:t>
                      </a:r>
                      <a:r>
                        <a:rPr lang="en-US" sz="1000" b="0" i="0" u="none" strike="noStrike">
                          <a:effectLst/>
                          <a:latin typeface="細明體"/>
                        </a:rPr>
                        <a:t>：</a:t>
                      </a:r>
                      <a:r>
                        <a:rPr lang="en-US" sz="1000" b="0" i="0" u="none" strike="noStrike">
                          <a:effectLst/>
                          <a:latin typeface="Tahoma" panose="020B0604030504040204"/>
                        </a:rPr>
                        <a:t>ASCII String</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noFill/>
                  </a:tcPr>
                </a:tc>
              </a:tr>
              <a:tr h="187325">
                <a:tc>
                  <a:txBody>
                    <a:bodyPr/>
                    <a:lstStyle/>
                    <a:p>
                      <a:pPr algn="ctr" fontAlgn="ctr"/>
                      <a:r>
                        <a:rPr lang="en-US" sz="1000" b="0" i="0" u="none" strike="noStrike">
                          <a:effectLst/>
                          <a:latin typeface="Arial" panose="020B0604020202020204" pitchFamily="34" charset="0"/>
                          <a:cs typeface="Arial" panose="020B0604020202020204" pitchFamily="34" charset="0"/>
                        </a:rPr>
                        <a:t>5E</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00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dirty="0">
                          <a:effectLst/>
                          <a:latin typeface="Tahoma" panose="020B0604030504040204"/>
                        </a:rPr>
                        <a:t>　</a:t>
                      </a:r>
                      <a:endParaRPr lang="zh-CN" alt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Reserved</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noFill/>
                  </a:tcPr>
                </a:tc>
              </a:tr>
              <a:tr h="187325">
                <a:tc>
                  <a:txBody>
                    <a:bodyPr/>
                    <a:lstStyle/>
                    <a:p>
                      <a:pPr algn="ctr" fontAlgn="ctr"/>
                      <a:r>
                        <a:rPr lang="en-US" sz="1000" b="0" i="0" u="none" strike="noStrike">
                          <a:effectLst/>
                          <a:latin typeface="Arial" panose="020B0604020202020204" pitchFamily="34" charset="0"/>
                          <a:cs typeface="Arial" panose="020B0604020202020204" pitchFamily="34" charset="0"/>
                        </a:rPr>
                        <a:t>5F</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42</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66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B</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13">
                  <a:txBody>
                    <a:bodyPr/>
                    <a:lstStyle/>
                    <a:p>
                      <a:pPr algn="ctr" fontAlgn="ctr"/>
                      <a:r>
                        <a:rPr lang="en-US" sz="1000" b="0" i="0" u="none" strike="noStrike" dirty="0">
                          <a:effectLst/>
                          <a:latin typeface="Tahoma" panose="020B0604030504040204"/>
                        </a:rPr>
                        <a:t>Manufacture name : BOECQ</a:t>
                      </a:r>
                      <a:endParaRPr 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a:noFill/>
                    </a:lnTlToBr>
                    <a:lnBlToTr>
                      <a:noFill/>
                    </a:lnBlToTr>
                    <a:noFill/>
                  </a:tcPr>
                </a:tc>
              </a:tr>
              <a:tr h="187325">
                <a:tc>
                  <a:txBody>
                    <a:bodyPr/>
                    <a:lstStyle/>
                    <a:p>
                      <a:pPr algn="ctr" fontAlgn="ctr"/>
                      <a:r>
                        <a:rPr lang="en-US" altLang="zh-CN" sz="1000" b="0" i="0" u="none" strike="noStrike">
                          <a:effectLst/>
                          <a:latin typeface="Arial" panose="020B0604020202020204" pitchFamily="34" charset="0"/>
                          <a:cs typeface="Arial" panose="020B0604020202020204" pitchFamily="34" charset="0"/>
                        </a:rPr>
                        <a:t>60</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sz="1000" b="0" i="0" u="none" strike="noStrike">
                          <a:effectLst/>
                          <a:latin typeface="Tahoma" panose="020B0604030504040204"/>
                        </a:rPr>
                        <a:t>4F</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79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effectLst/>
                          <a:latin typeface="Tahoma" panose="020B0604030504040204"/>
                        </a:rPr>
                        <a:t>O</a:t>
                      </a:r>
                      <a:endParaRPr 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r>
              <a:tr h="187325">
                <a:tc>
                  <a:txBody>
                    <a:bodyPr/>
                    <a:lstStyle/>
                    <a:p>
                      <a:pPr algn="ctr" fontAlgn="ctr"/>
                      <a:r>
                        <a:rPr lang="en-US" altLang="zh-CN" sz="1000" b="0" i="0" u="none" strike="noStrike">
                          <a:effectLst/>
                          <a:latin typeface="Arial" panose="020B0604020202020204" pitchFamily="34" charset="0"/>
                          <a:cs typeface="Arial" panose="020B0604020202020204" pitchFamily="34" charset="0"/>
                        </a:rPr>
                        <a:t>61</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45</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69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E</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r>
              <a:tr h="187325">
                <a:tc>
                  <a:txBody>
                    <a:bodyPr/>
                    <a:lstStyle/>
                    <a:p>
                      <a:pPr algn="ctr" fontAlgn="ctr"/>
                      <a:r>
                        <a:rPr lang="en-US" altLang="zh-CN" sz="1000" b="0" i="0" u="none" strike="noStrike">
                          <a:effectLst/>
                          <a:latin typeface="Arial" panose="020B0604020202020204" pitchFamily="34" charset="0"/>
                          <a:cs typeface="Arial" panose="020B0604020202020204" pitchFamily="34" charset="0"/>
                        </a:rPr>
                        <a:t>62</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20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32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Tahoma" panose="020B0604030504040204"/>
                        </a:rPr>
                        <a:t>　</a:t>
                      </a:r>
                      <a:endParaRPr lang="zh-CN" alt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r>
              <a:tr h="187325">
                <a:tc>
                  <a:txBody>
                    <a:bodyPr/>
                    <a:lstStyle/>
                    <a:p>
                      <a:pPr algn="ctr" fontAlgn="ctr"/>
                      <a:r>
                        <a:rPr lang="en-US" altLang="zh-CN" sz="1000" b="0" i="0" u="none" strike="noStrike">
                          <a:effectLst/>
                          <a:latin typeface="Arial" panose="020B0604020202020204" pitchFamily="34" charset="0"/>
                          <a:cs typeface="Arial" panose="020B0604020202020204" pitchFamily="34" charset="0"/>
                        </a:rPr>
                        <a:t>63</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43</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67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effectLst/>
                          <a:latin typeface="Tahoma" panose="020B0604030504040204"/>
                        </a:rPr>
                        <a:t>C</a:t>
                      </a:r>
                      <a:endParaRPr 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r>
              <a:tr h="187325">
                <a:tc>
                  <a:txBody>
                    <a:bodyPr/>
                    <a:lstStyle/>
                    <a:p>
                      <a:pPr algn="ctr" fontAlgn="ctr"/>
                      <a:r>
                        <a:rPr lang="en-US" altLang="zh-CN" sz="1000" b="0" i="0" u="none" strike="noStrike">
                          <a:effectLst/>
                          <a:latin typeface="Arial" panose="020B0604020202020204" pitchFamily="34" charset="0"/>
                          <a:cs typeface="Arial" panose="020B0604020202020204" pitchFamily="34" charset="0"/>
                        </a:rPr>
                        <a:t>64</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51</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81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effectLst/>
                          <a:latin typeface="Tahoma" panose="020B0604030504040204"/>
                        </a:rPr>
                        <a:t>Q</a:t>
                      </a:r>
                      <a:endParaRPr 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87325">
                <a:tc>
                  <a:txBody>
                    <a:bodyPr/>
                    <a:lstStyle/>
                    <a:p>
                      <a:pPr algn="ctr" fontAlgn="ctr"/>
                      <a:r>
                        <a:rPr lang="en-US" altLang="zh-CN" sz="1000" b="0" i="0" u="none" strike="noStrike">
                          <a:effectLst/>
                          <a:latin typeface="Arial" panose="020B0604020202020204" pitchFamily="34" charset="0"/>
                          <a:cs typeface="Arial" panose="020B0604020202020204" pitchFamily="34" charset="0"/>
                        </a:rPr>
                        <a:t>65</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sz="1000" b="0" i="0" u="none" strike="noStrike">
                          <a:effectLst/>
                          <a:latin typeface="Tahoma" panose="020B0604030504040204"/>
                        </a:rPr>
                        <a:t>0A</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10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dirty="0">
                          <a:effectLst/>
                          <a:latin typeface="Tahoma" panose="020B0604030504040204"/>
                        </a:rPr>
                        <a:t>　</a:t>
                      </a:r>
                      <a:endParaRPr lang="zh-CN" alt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87325">
                <a:tc>
                  <a:txBody>
                    <a:bodyPr/>
                    <a:lstStyle/>
                    <a:p>
                      <a:pPr algn="ctr" fontAlgn="ctr"/>
                      <a:r>
                        <a:rPr lang="en-US" altLang="zh-CN" sz="1000" b="0" i="0" u="none" strike="noStrike">
                          <a:effectLst/>
                          <a:latin typeface="Arial" panose="020B0604020202020204" pitchFamily="34" charset="0"/>
                          <a:cs typeface="Arial" panose="020B0604020202020204" pitchFamily="34" charset="0"/>
                        </a:rPr>
                        <a:t>66</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20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32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dirty="0">
                          <a:effectLst/>
                          <a:latin typeface="Tahoma" panose="020B0604030504040204"/>
                        </a:rPr>
                        <a:t>　</a:t>
                      </a:r>
                      <a:endParaRPr lang="zh-CN" alt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r>
              <a:tr h="187325">
                <a:tc>
                  <a:txBody>
                    <a:bodyPr/>
                    <a:lstStyle/>
                    <a:p>
                      <a:pPr algn="ctr" fontAlgn="ctr"/>
                      <a:r>
                        <a:rPr lang="en-US" altLang="zh-CN" sz="1000" b="0" i="0" u="none" strike="noStrike">
                          <a:effectLst/>
                          <a:latin typeface="Arial" panose="020B0604020202020204" pitchFamily="34" charset="0"/>
                          <a:cs typeface="Arial" panose="020B0604020202020204" pitchFamily="34" charset="0"/>
                        </a:rPr>
                        <a:t>67</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20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32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dirty="0">
                          <a:effectLst/>
                          <a:latin typeface="Tahoma" panose="020B0604030504040204"/>
                        </a:rPr>
                        <a:t>　</a:t>
                      </a:r>
                      <a:endParaRPr lang="zh-CN" alt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r>
              <a:tr h="187325">
                <a:tc>
                  <a:txBody>
                    <a:bodyPr/>
                    <a:lstStyle/>
                    <a:p>
                      <a:pPr algn="ctr" fontAlgn="ctr"/>
                      <a:r>
                        <a:rPr lang="en-US" altLang="zh-CN" sz="1000" b="0" i="0" u="none" strike="noStrike">
                          <a:effectLst/>
                          <a:latin typeface="Arial" panose="020B0604020202020204" pitchFamily="34" charset="0"/>
                          <a:cs typeface="Arial" panose="020B0604020202020204" pitchFamily="34" charset="0"/>
                        </a:rPr>
                        <a:t>68</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20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32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dirty="0">
                          <a:effectLst/>
                          <a:latin typeface="Tahoma" panose="020B0604030504040204"/>
                        </a:rPr>
                        <a:t>　</a:t>
                      </a:r>
                      <a:endParaRPr lang="zh-CN" alt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r>
              <a:tr h="187325">
                <a:tc>
                  <a:txBody>
                    <a:bodyPr/>
                    <a:lstStyle/>
                    <a:p>
                      <a:pPr algn="ctr" fontAlgn="ctr"/>
                      <a:r>
                        <a:rPr lang="en-US" altLang="zh-CN" sz="1000" b="0" i="0" u="none" strike="noStrike">
                          <a:effectLst/>
                          <a:latin typeface="Arial" panose="020B0604020202020204" pitchFamily="34" charset="0"/>
                          <a:cs typeface="Arial" panose="020B0604020202020204" pitchFamily="34" charset="0"/>
                        </a:rPr>
                        <a:t>69</a:t>
                      </a:r>
                      <a:endParaRPr lang="en-US" altLang="zh-CN"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20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32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dirty="0">
                          <a:effectLst/>
                          <a:latin typeface="Tahoma" panose="020B0604030504040204"/>
                        </a:rPr>
                        <a:t>　</a:t>
                      </a:r>
                      <a:endParaRPr lang="zh-CN" alt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r>
              <a:tr h="187325">
                <a:tc>
                  <a:txBody>
                    <a:bodyPr/>
                    <a:lstStyle/>
                    <a:p>
                      <a:pPr algn="ctr" fontAlgn="ctr"/>
                      <a:r>
                        <a:rPr lang="en-US" sz="1000" b="0" i="0" u="none" strike="noStrike">
                          <a:effectLst/>
                          <a:latin typeface="Arial" panose="020B0604020202020204" pitchFamily="34" charset="0"/>
                          <a:cs typeface="Arial" panose="020B0604020202020204" pitchFamily="34" charset="0"/>
                        </a:rPr>
                        <a:t>6A</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20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32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dirty="0">
                          <a:effectLst/>
                          <a:latin typeface="Tahoma" panose="020B0604030504040204"/>
                        </a:rPr>
                        <a:t>　</a:t>
                      </a:r>
                      <a:endParaRPr lang="zh-CN" alt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r>
              <a:tr h="187325">
                <a:tc>
                  <a:txBody>
                    <a:bodyPr/>
                    <a:lstStyle/>
                    <a:p>
                      <a:pPr algn="ctr" fontAlgn="ctr"/>
                      <a:r>
                        <a:rPr lang="en-US" sz="1000" b="0" i="0" u="none" strike="noStrike">
                          <a:effectLst/>
                          <a:latin typeface="Arial" panose="020B0604020202020204" pitchFamily="34" charset="0"/>
                          <a:cs typeface="Arial" panose="020B0604020202020204" pitchFamily="34" charset="0"/>
                        </a:rPr>
                        <a:t>6B</a:t>
                      </a:r>
                      <a:endParaRPr lang="en-US" sz="1000" b="0" i="0" u="none" strike="noStrike">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20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32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dirty="0">
                          <a:effectLst/>
                          <a:latin typeface="Tahoma" panose="020B0604030504040204"/>
                        </a:rPr>
                        <a:t>　</a:t>
                      </a:r>
                      <a:endParaRPr lang="zh-CN" alt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灯片编号占位符 2"/>
          <p:cNvSpPr txBox="1">
            <a:spLocks noGrp="1"/>
          </p:cNvSpPr>
          <p:nvPr/>
        </p:nvSpPr>
        <p:spPr bwMode="auto">
          <a:xfrm>
            <a:off x="5661025" y="8607425"/>
            <a:ext cx="573088"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algn="r" eaLnBrk="1" latinLnBrk="1" hangingPunct="1"/>
            <a:fld id="{99E08F9E-C281-4BD9-92AA-98673CDA91D0}" type="slidenum">
              <a:rPr lang="en-US" altLang="ko-KR">
                <a:latin typeface="Arial" panose="020B0604020202020204" pitchFamily="34" charset="0"/>
              </a:rPr>
            </a:fld>
            <a:endParaRPr lang="en-US" altLang="ko-KR">
              <a:latin typeface="Arial" panose="020B0604020202020204" pitchFamily="34" charset="0"/>
            </a:endParaRPr>
          </a:p>
        </p:txBody>
      </p:sp>
      <p:sp>
        <p:nvSpPr>
          <p:cNvPr id="38915" name="Rectangle 3"/>
          <p:cNvSpPr>
            <a:spLocks noChangeArrowheads="1"/>
          </p:cNvSpPr>
          <p:nvPr/>
        </p:nvSpPr>
        <p:spPr bwMode="auto">
          <a:xfrm>
            <a:off x="115888" y="900113"/>
            <a:ext cx="65532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Gulim" pitchFamily="34" charset="-127"/>
                <a:ea typeface="Gulim" pitchFamily="34" charset="-127"/>
              </a:defRPr>
            </a:lvl1pPr>
            <a:lvl2pPr marL="742950" indent="-285750">
              <a:defRPr kumimoji="1" sz="1200">
                <a:solidFill>
                  <a:schemeClr val="tx1"/>
                </a:solidFill>
                <a:latin typeface="Gulim" pitchFamily="34" charset="-127"/>
                <a:ea typeface="Gulim" pitchFamily="34" charset="-127"/>
              </a:defRPr>
            </a:lvl2pPr>
            <a:lvl3pPr marL="1143000" indent="-228600">
              <a:defRPr kumimoji="1" sz="1200">
                <a:solidFill>
                  <a:schemeClr val="tx1"/>
                </a:solidFill>
                <a:latin typeface="Gulim" pitchFamily="34" charset="-127"/>
                <a:ea typeface="Gulim" pitchFamily="34" charset="-127"/>
              </a:defRPr>
            </a:lvl3pPr>
            <a:lvl4pPr marL="1600200" indent="-228600">
              <a:defRPr kumimoji="1" sz="1200">
                <a:solidFill>
                  <a:schemeClr val="tx1"/>
                </a:solidFill>
                <a:latin typeface="Gulim" pitchFamily="34" charset="-127"/>
                <a:ea typeface="Gulim" pitchFamily="34" charset="-127"/>
              </a:defRPr>
            </a:lvl4pPr>
            <a:lvl5pPr marL="2057400" indent="-228600">
              <a:defRPr kumimoji="1" sz="1200">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kumimoji="1" sz="1200">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kumimoji="1" sz="1200">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kumimoji="1" sz="1200">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kumimoji="1" sz="1200">
                <a:solidFill>
                  <a:schemeClr val="tx1"/>
                </a:solidFill>
                <a:latin typeface="Gulim" pitchFamily="34" charset="-127"/>
                <a:ea typeface="Gulim" pitchFamily="34" charset="-127"/>
              </a:defRPr>
            </a:lvl9pPr>
          </a:lstStyle>
          <a:p>
            <a:pPr eaLnBrk="1" latinLnBrk="1" hangingPunct="1"/>
            <a:r>
              <a:rPr lang="en-US" altLang="ko-KR" sz="1400" b="1" dirty="0">
                <a:latin typeface="Arial" panose="020B0604020202020204" pitchFamily="34" charset="0"/>
              </a:rPr>
              <a:t>13.0  EDID Table</a:t>
            </a:r>
            <a:endParaRPr lang="en-US" altLang="ko-KR" sz="1400" b="1" dirty="0">
              <a:solidFill>
                <a:srgbClr val="0000FF"/>
              </a:solidFill>
              <a:latin typeface="Arial" panose="020B0604020202020204" pitchFamily="34" charset="0"/>
            </a:endParaRPr>
          </a:p>
          <a:p>
            <a:pPr eaLnBrk="1" latinLnBrk="1" hangingPunct="1"/>
            <a:endParaRPr lang="en-US" altLang="ko-KR" b="1" dirty="0">
              <a:latin typeface="Arial" panose="020B0604020202020204" pitchFamily="34" charset="0"/>
            </a:endParaRPr>
          </a:p>
        </p:txBody>
      </p:sp>
      <p:graphicFrame>
        <p:nvGraphicFramePr>
          <p:cNvPr id="5" name="表格 4"/>
          <p:cNvGraphicFramePr>
            <a:graphicFrameLocks noGrp="1"/>
          </p:cNvGraphicFramePr>
          <p:nvPr/>
        </p:nvGraphicFramePr>
        <p:xfrm>
          <a:off x="332656" y="1259632"/>
          <a:ext cx="6215062" cy="3502025"/>
        </p:xfrm>
        <a:graphic>
          <a:graphicData uri="http://schemas.openxmlformats.org/drawingml/2006/table">
            <a:tbl>
              <a:tblPr/>
              <a:tblGrid>
                <a:gridCol w="460375"/>
                <a:gridCol w="1138237"/>
                <a:gridCol w="563563"/>
                <a:gridCol w="658812"/>
                <a:gridCol w="688975"/>
                <a:gridCol w="2705100"/>
              </a:tblGrid>
              <a:tr h="174625">
                <a:tc>
                  <a:txBody>
                    <a:bodyPr/>
                    <a:lstStyle/>
                    <a:p>
                      <a:pPr algn="ctr" fontAlgn="ctr"/>
                      <a:r>
                        <a:rPr lang="en-US" sz="1000" b="0" i="0" u="none" strike="noStrike" dirty="0">
                          <a:solidFill>
                            <a:schemeClr val="tx1"/>
                          </a:solidFill>
                          <a:effectLst/>
                          <a:latin typeface="Arial" panose="020B0604020202020204" pitchFamily="34" charset="0"/>
                          <a:cs typeface="Arial" panose="020B0604020202020204" pitchFamily="34" charset="0"/>
                        </a:rPr>
                        <a:t>6C</a:t>
                      </a: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18">
                  <a:txBody>
                    <a:bodyPr/>
                    <a:lstStyle/>
                    <a:p>
                      <a:pPr algn="ctr" fontAlgn="ctr"/>
                      <a:r>
                        <a:rPr lang="en-US" sz="1000" b="0" i="0" u="none" strike="noStrike">
                          <a:solidFill>
                            <a:schemeClr val="tx1"/>
                          </a:solidFill>
                          <a:effectLst/>
                          <a:latin typeface="Arial" panose="020B0604020202020204" pitchFamily="34" charset="0"/>
                          <a:cs typeface="Arial" panose="020B0604020202020204" pitchFamily="34" charset="0"/>
                        </a:rPr>
                        <a:t>Detailed timing/monitor</a:t>
                      </a:r>
                      <a:br>
                        <a:rPr lang="en-US" sz="1000" b="0" i="0" u="none" strike="noStrike">
                          <a:solidFill>
                            <a:schemeClr val="tx1"/>
                          </a:solidFill>
                          <a:effectLst/>
                          <a:latin typeface="Arial" panose="020B0604020202020204" pitchFamily="34" charset="0"/>
                          <a:cs typeface="Arial" panose="020B0604020202020204" pitchFamily="34" charset="0"/>
                        </a:rPr>
                      </a:br>
                      <a:r>
                        <a:rPr lang="en-US" sz="1000" b="0" i="0" u="none" strike="noStrike">
                          <a:solidFill>
                            <a:schemeClr val="tx1"/>
                          </a:solidFill>
                          <a:effectLst/>
                          <a:latin typeface="Arial" panose="020B0604020202020204" pitchFamily="34" charset="0"/>
                          <a:cs typeface="Arial" panose="020B0604020202020204" pitchFamily="34" charset="0"/>
                        </a:rPr>
                        <a:t>descriptor #4</a:t>
                      </a:r>
                      <a:endParaRPr lang="en-US" sz="10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00</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Tahoma" panose="020B0604030504040204"/>
                        </a:rPr>
                        <a:t>　</a:t>
                      </a:r>
                      <a:endParaRPr lang="zh-CN" alt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2">
                  <a:txBody>
                    <a:bodyPr/>
                    <a:lstStyle/>
                    <a:p>
                      <a:pPr algn="ctr" fontAlgn="ctr"/>
                      <a:r>
                        <a:rPr lang="en-US" sz="1000" b="0" i="0" u="none" strike="noStrike">
                          <a:effectLst/>
                          <a:latin typeface="Tahoma" panose="020B0604030504040204"/>
                        </a:rPr>
                        <a:t>Indicates descriptor #4 is a display Descriptor</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74625">
                <a:tc>
                  <a:txBody>
                    <a:bodyPr/>
                    <a:lstStyle/>
                    <a:p>
                      <a:pPr algn="ctr" fontAlgn="ctr"/>
                      <a:r>
                        <a:rPr lang="en-US" sz="1000" b="0" i="0" u="none" strike="noStrike">
                          <a:solidFill>
                            <a:schemeClr val="tx1"/>
                          </a:solidFill>
                          <a:effectLst/>
                          <a:latin typeface="Arial" panose="020B0604020202020204" pitchFamily="34" charset="0"/>
                          <a:cs typeface="Arial" panose="020B0604020202020204" pitchFamily="34" charset="0"/>
                        </a:rPr>
                        <a:t>6D</a:t>
                      </a:r>
                      <a:endParaRPr lang="en-US" sz="10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00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Tahoma" panose="020B0604030504040204"/>
                        </a:rPr>
                        <a:t>　</a:t>
                      </a:r>
                      <a:endParaRPr lang="zh-CN" alt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tcPr>
                </a:tc>
              </a:tr>
              <a:tr h="174625">
                <a:tc>
                  <a:txBody>
                    <a:bodyPr/>
                    <a:lstStyle/>
                    <a:p>
                      <a:pPr algn="ctr" fontAlgn="ctr"/>
                      <a:r>
                        <a:rPr lang="en-US" sz="1000" b="0" i="0" u="none" strike="noStrike">
                          <a:solidFill>
                            <a:schemeClr val="tx1"/>
                          </a:solidFill>
                          <a:effectLst/>
                          <a:latin typeface="Arial" panose="020B0604020202020204" pitchFamily="34" charset="0"/>
                          <a:cs typeface="Arial" panose="020B0604020202020204" pitchFamily="34" charset="0"/>
                        </a:rPr>
                        <a:t>6E</a:t>
                      </a:r>
                      <a:endParaRPr lang="en-US" sz="10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00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Tahoma" panose="020B0604030504040204"/>
                        </a:rPr>
                        <a:t>　</a:t>
                      </a:r>
                      <a:endParaRPr lang="zh-CN" alt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Reserved</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noFill/>
                  </a:tcPr>
                </a:tc>
              </a:tr>
              <a:tr h="174625">
                <a:tc>
                  <a:txBody>
                    <a:bodyPr/>
                    <a:lstStyle/>
                    <a:p>
                      <a:pPr algn="ctr" fontAlgn="ctr"/>
                      <a:r>
                        <a:rPr lang="en-US" sz="1000" b="0" i="0" u="none" strike="noStrike">
                          <a:solidFill>
                            <a:schemeClr val="tx1"/>
                          </a:solidFill>
                          <a:effectLst/>
                          <a:latin typeface="Arial" panose="020B0604020202020204" pitchFamily="34" charset="0"/>
                          <a:cs typeface="Arial" panose="020B0604020202020204" pitchFamily="34" charset="0"/>
                        </a:rPr>
                        <a:t>6F</a:t>
                      </a:r>
                      <a:endParaRPr lang="en-US" sz="10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sz="1000" b="0" i="0" u="none" strike="noStrike">
                          <a:effectLst/>
                          <a:latin typeface="Tahoma" panose="020B0604030504040204"/>
                        </a:rPr>
                        <a:t>FE</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254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Tahoma" panose="020B0604030504040204"/>
                        </a:rPr>
                        <a:t>　</a:t>
                      </a:r>
                      <a:endParaRPr lang="zh-CN" alt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Tag</a:t>
                      </a:r>
                      <a:r>
                        <a:rPr lang="en-US" sz="1000" b="0" i="0" u="none" strike="noStrike">
                          <a:effectLst/>
                          <a:latin typeface="細明體"/>
                        </a:rPr>
                        <a:t>：</a:t>
                      </a:r>
                      <a:r>
                        <a:rPr lang="en-US" sz="1000" b="0" i="0" u="none" strike="noStrike">
                          <a:effectLst/>
                          <a:latin typeface="Tahoma" panose="020B0604030504040204"/>
                        </a:rPr>
                        <a:t>ASCII String</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noFill/>
                  </a:tcPr>
                </a:tc>
              </a:tr>
              <a:tr h="174625">
                <a:tc>
                  <a:txBody>
                    <a:bodyPr/>
                    <a:lstStyle/>
                    <a:p>
                      <a:pPr algn="ctr" fontAlgn="ctr"/>
                      <a:r>
                        <a:rPr lang="en-US" altLang="zh-CN" sz="1000" b="0" i="0" u="none" strike="noStrike">
                          <a:solidFill>
                            <a:schemeClr val="tx1"/>
                          </a:solidFill>
                          <a:effectLst/>
                          <a:latin typeface="Arial" panose="020B0604020202020204" pitchFamily="34" charset="0"/>
                          <a:cs typeface="Arial" panose="020B0604020202020204" pitchFamily="34" charset="0"/>
                        </a:rPr>
                        <a:t>70</a:t>
                      </a:r>
                      <a:endParaRPr lang="en-US" altLang="zh-CN" sz="10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00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Tahoma" panose="020B0604030504040204"/>
                        </a:rPr>
                        <a:t>　</a:t>
                      </a:r>
                      <a:endParaRPr lang="zh-CN" alt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effectLst/>
                          <a:latin typeface="Tahoma" panose="020B0604030504040204"/>
                        </a:rPr>
                        <a:t>Reserved</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noFill/>
                  </a:tcPr>
                </a:tc>
              </a:tr>
              <a:tr h="174625">
                <a:tc>
                  <a:txBody>
                    <a:bodyPr/>
                    <a:lstStyle/>
                    <a:p>
                      <a:pPr algn="ctr" fontAlgn="ctr"/>
                      <a:r>
                        <a:rPr lang="en-US" altLang="zh-CN" sz="1000" b="0" i="0" u="none" strike="noStrike">
                          <a:solidFill>
                            <a:schemeClr val="tx1"/>
                          </a:solidFill>
                          <a:effectLst/>
                          <a:latin typeface="Arial" panose="020B0604020202020204" pitchFamily="34" charset="0"/>
                          <a:cs typeface="Arial" panose="020B0604020202020204" pitchFamily="34" charset="0"/>
                        </a:rPr>
                        <a:t>71</a:t>
                      </a:r>
                      <a:endParaRPr lang="en-US" altLang="zh-CN" sz="10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sz="1000" b="0" i="0" u="none" strike="noStrike" dirty="0">
                          <a:effectLst/>
                          <a:latin typeface="Tahoma" panose="020B0604030504040204"/>
                        </a:rPr>
                        <a:t>51</a:t>
                      </a:r>
                      <a:endParaRPr 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81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solidFill>
                            <a:srgbClr val="0000FF"/>
                          </a:solidFill>
                          <a:effectLst/>
                          <a:latin typeface="Tahoma" panose="020B0604030504040204" pitchFamily="34" charset="0"/>
                        </a:rPr>
                        <a:t>Q</a:t>
                      </a:r>
                      <a:endParaRPr lang="en-US" sz="1000" b="0" i="0" u="none" strike="noStrike" dirty="0">
                        <a:solidFill>
                          <a:srgbClr val="0000FF"/>
                        </a:solidFill>
                        <a:effectLst/>
                        <a:latin typeface="Tahom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rowSpan="12">
                  <a:txBody>
                    <a:bodyPr/>
                    <a:lstStyle/>
                    <a:p>
                      <a:pPr algn="ctr" fontAlgn="ctr"/>
                      <a:r>
                        <a:rPr lang="en-US" sz="1000" b="0" i="0" u="none" strike="noStrike" dirty="0">
                          <a:effectLst/>
                          <a:latin typeface="Tahoma" panose="020B0604030504040204"/>
                        </a:rPr>
                        <a:t>Model name:EV133FHM-N40</a:t>
                      </a:r>
                      <a:endParaRPr 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lnTlToBr>
                      <a:noFill/>
                    </a:lnTlToBr>
                    <a:lnBlToTr>
                      <a:noFill/>
                    </a:lnBlToTr>
                    <a:noFill/>
                  </a:tcPr>
                </a:tc>
              </a:tr>
              <a:tr h="174625">
                <a:tc>
                  <a:txBody>
                    <a:bodyPr/>
                    <a:lstStyle/>
                    <a:p>
                      <a:pPr algn="ctr" fontAlgn="ctr"/>
                      <a:r>
                        <a:rPr lang="en-US" altLang="zh-CN" sz="1000" b="0" i="0" u="none" strike="noStrike">
                          <a:solidFill>
                            <a:schemeClr val="tx1"/>
                          </a:solidFill>
                          <a:effectLst/>
                          <a:latin typeface="Arial" panose="020B0604020202020204" pitchFamily="34" charset="0"/>
                          <a:cs typeface="Arial" panose="020B0604020202020204" pitchFamily="34" charset="0"/>
                        </a:rPr>
                        <a:t>72</a:t>
                      </a:r>
                      <a:endParaRPr lang="en-US" altLang="zh-CN" sz="10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56</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86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rgbClr val="0000FF"/>
                          </a:solidFill>
                          <a:effectLst/>
                          <a:latin typeface="Tahoma" panose="020B0604030504040204" pitchFamily="34" charset="0"/>
                        </a:rPr>
                        <a:t>V</a:t>
                      </a:r>
                      <a:endParaRPr lang="en-US" sz="1000" b="0" i="0" u="none" strike="noStrike">
                        <a:solidFill>
                          <a:srgbClr val="0000FF"/>
                        </a:solidFill>
                        <a:effectLst/>
                        <a:latin typeface="Tahom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74625">
                <a:tc>
                  <a:txBody>
                    <a:bodyPr/>
                    <a:lstStyle/>
                    <a:p>
                      <a:pPr algn="ctr" fontAlgn="ctr"/>
                      <a:r>
                        <a:rPr lang="en-US" altLang="zh-CN" sz="1000" b="0" i="0" u="none" strike="noStrike">
                          <a:solidFill>
                            <a:schemeClr val="tx1"/>
                          </a:solidFill>
                          <a:effectLst/>
                          <a:latin typeface="Arial" panose="020B0604020202020204" pitchFamily="34" charset="0"/>
                          <a:cs typeface="Arial" panose="020B0604020202020204" pitchFamily="34" charset="0"/>
                        </a:rPr>
                        <a:t>73</a:t>
                      </a:r>
                      <a:endParaRPr lang="en-US" altLang="zh-CN" sz="10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31</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49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rgbClr val="0000FF"/>
                          </a:solidFill>
                          <a:effectLst/>
                          <a:latin typeface="Tahoma" panose="020B0604030504040204" pitchFamily="34" charset="0"/>
                        </a:rPr>
                        <a:t>1</a:t>
                      </a:r>
                      <a:endParaRPr lang="en-US" altLang="zh-CN" sz="1000" b="0" i="0" u="none" strike="noStrike">
                        <a:solidFill>
                          <a:srgbClr val="0000FF"/>
                        </a:solidFill>
                        <a:effectLst/>
                        <a:latin typeface="Tahom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74625">
                <a:tc>
                  <a:txBody>
                    <a:bodyPr/>
                    <a:lstStyle/>
                    <a:p>
                      <a:pPr algn="ctr" fontAlgn="ctr"/>
                      <a:r>
                        <a:rPr lang="en-US" altLang="zh-CN" sz="1000" b="0" i="0" u="none" strike="noStrike">
                          <a:solidFill>
                            <a:schemeClr val="tx1"/>
                          </a:solidFill>
                          <a:effectLst/>
                          <a:latin typeface="Arial" panose="020B0604020202020204" pitchFamily="34" charset="0"/>
                          <a:cs typeface="Arial" panose="020B0604020202020204" pitchFamily="34" charset="0"/>
                        </a:rPr>
                        <a:t>74</a:t>
                      </a:r>
                      <a:endParaRPr lang="en-US" altLang="zh-CN" sz="10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33</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51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rgbClr val="0000FF"/>
                          </a:solidFill>
                          <a:effectLst/>
                          <a:latin typeface="Tahoma" panose="020B0604030504040204" pitchFamily="34" charset="0"/>
                        </a:rPr>
                        <a:t>3</a:t>
                      </a:r>
                      <a:endParaRPr lang="en-US" altLang="zh-CN" sz="1000" b="0" i="0" u="none" strike="noStrike">
                        <a:solidFill>
                          <a:srgbClr val="0000FF"/>
                        </a:solidFill>
                        <a:effectLst/>
                        <a:latin typeface="Tahom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74625">
                <a:tc>
                  <a:txBody>
                    <a:bodyPr/>
                    <a:lstStyle/>
                    <a:p>
                      <a:pPr algn="ctr" fontAlgn="ctr"/>
                      <a:r>
                        <a:rPr lang="en-US" altLang="zh-CN" sz="1000" b="0" i="0" u="none" strike="noStrike">
                          <a:solidFill>
                            <a:schemeClr val="tx1"/>
                          </a:solidFill>
                          <a:effectLst/>
                          <a:latin typeface="Arial" panose="020B0604020202020204" pitchFamily="34" charset="0"/>
                          <a:cs typeface="Arial" panose="020B0604020202020204" pitchFamily="34" charset="0"/>
                        </a:rPr>
                        <a:t>75</a:t>
                      </a:r>
                      <a:endParaRPr lang="en-US" altLang="zh-CN" sz="10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33</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51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solidFill>
                            <a:srgbClr val="0000FF"/>
                          </a:solidFill>
                          <a:effectLst/>
                          <a:latin typeface="Tahoma" panose="020B0604030504040204" pitchFamily="34" charset="0"/>
                        </a:rPr>
                        <a:t>3</a:t>
                      </a:r>
                      <a:endParaRPr lang="en-US" altLang="zh-CN" sz="1000" b="0" i="0" u="none" strike="noStrike">
                        <a:solidFill>
                          <a:srgbClr val="0000FF"/>
                        </a:solidFill>
                        <a:effectLst/>
                        <a:latin typeface="Tahom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74625">
                <a:tc>
                  <a:txBody>
                    <a:bodyPr/>
                    <a:lstStyle/>
                    <a:p>
                      <a:pPr algn="ctr" fontAlgn="ctr"/>
                      <a:r>
                        <a:rPr lang="en-US" altLang="zh-CN" sz="1000" b="0" i="0" u="none" strike="noStrike">
                          <a:solidFill>
                            <a:schemeClr val="tx1"/>
                          </a:solidFill>
                          <a:effectLst/>
                          <a:latin typeface="Arial" panose="020B0604020202020204" pitchFamily="34" charset="0"/>
                          <a:cs typeface="Arial" panose="020B0604020202020204" pitchFamily="34" charset="0"/>
                        </a:rPr>
                        <a:t>76</a:t>
                      </a:r>
                      <a:endParaRPr lang="en-US" altLang="zh-CN" sz="10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46</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70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rgbClr val="0000FF"/>
                          </a:solidFill>
                          <a:effectLst/>
                          <a:latin typeface="Tahoma" panose="020B0604030504040204" pitchFamily="34" charset="0"/>
                        </a:rPr>
                        <a:t>F</a:t>
                      </a:r>
                      <a:endParaRPr lang="en-US" sz="1000" b="0" i="0" u="none" strike="noStrike">
                        <a:solidFill>
                          <a:srgbClr val="0000FF"/>
                        </a:solidFill>
                        <a:effectLst/>
                        <a:latin typeface="Tahom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74625">
                <a:tc>
                  <a:txBody>
                    <a:bodyPr/>
                    <a:lstStyle/>
                    <a:p>
                      <a:pPr algn="ctr" fontAlgn="ctr"/>
                      <a:r>
                        <a:rPr lang="en-US" altLang="zh-CN" sz="1000" b="0" i="0" u="none" strike="noStrike">
                          <a:solidFill>
                            <a:schemeClr val="tx1"/>
                          </a:solidFill>
                          <a:effectLst/>
                          <a:latin typeface="Arial" panose="020B0604020202020204" pitchFamily="34" charset="0"/>
                          <a:cs typeface="Arial" panose="020B0604020202020204" pitchFamily="34" charset="0"/>
                        </a:rPr>
                        <a:t>77</a:t>
                      </a:r>
                      <a:endParaRPr lang="en-US" altLang="zh-CN" sz="10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a:effectLst/>
                          <a:latin typeface="Tahoma" panose="020B0604030504040204"/>
                        </a:rPr>
                        <a:t>48</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72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rgbClr val="0000FF"/>
                          </a:solidFill>
                          <a:effectLst/>
                          <a:latin typeface="Tahoma" panose="020B0604030504040204" pitchFamily="34" charset="0"/>
                        </a:rPr>
                        <a:t>H</a:t>
                      </a:r>
                      <a:endParaRPr lang="en-US" sz="1000" b="0" i="0" u="none" strike="noStrike">
                        <a:solidFill>
                          <a:srgbClr val="0000FF"/>
                        </a:solidFill>
                        <a:effectLst/>
                        <a:latin typeface="Tahom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74625">
                <a:tc>
                  <a:txBody>
                    <a:bodyPr/>
                    <a:lstStyle/>
                    <a:p>
                      <a:pPr algn="ctr" fontAlgn="ctr"/>
                      <a:r>
                        <a:rPr lang="en-US" altLang="zh-CN" sz="1000" b="0" i="0" u="none" strike="noStrike">
                          <a:solidFill>
                            <a:schemeClr val="tx1"/>
                          </a:solidFill>
                          <a:effectLst/>
                          <a:latin typeface="Arial" panose="020B0604020202020204" pitchFamily="34" charset="0"/>
                          <a:cs typeface="Arial" panose="020B0604020202020204" pitchFamily="34" charset="0"/>
                        </a:rPr>
                        <a:t>78</a:t>
                      </a:r>
                      <a:endParaRPr lang="en-US" altLang="zh-CN" sz="10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sz="1000" b="0" i="0" u="none" strike="noStrike" dirty="0">
                          <a:effectLst/>
                          <a:latin typeface="Tahoma" panose="020B0604030504040204"/>
                        </a:rPr>
                        <a:t>42</a:t>
                      </a:r>
                      <a:endParaRPr 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66</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solidFill>
                            <a:srgbClr val="0000FF"/>
                          </a:solidFill>
                          <a:effectLst/>
                          <a:latin typeface="Tahoma" panose="020B0604030504040204" pitchFamily="34" charset="0"/>
                        </a:rPr>
                        <a:t>B</a:t>
                      </a:r>
                      <a:endParaRPr lang="en-US" sz="1000" b="0" i="0" u="none" strike="noStrike" dirty="0">
                        <a:solidFill>
                          <a:srgbClr val="0000FF"/>
                        </a:solidFill>
                        <a:effectLst/>
                        <a:latin typeface="Tahom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74625">
                <a:tc>
                  <a:txBody>
                    <a:bodyPr/>
                    <a:lstStyle/>
                    <a:p>
                      <a:pPr algn="ctr" fontAlgn="ctr"/>
                      <a:r>
                        <a:rPr lang="en-US" altLang="zh-CN" sz="1000" b="0" i="0" u="none" strike="noStrike">
                          <a:solidFill>
                            <a:schemeClr val="tx1"/>
                          </a:solidFill>
                          <a:effectLst/>
                          <a:latin typeface="Arial" panose="020B0604020202020204" pitchFamily="34" charset="0"/>
                          <a:cs typeface="Arial" panose="020B0604020202020204" pitchFamily="34" charset="0"/>
                        </a:rPr>
                        <a:t>79</a:t>
                      </a:r>
                      <a:endParaRPr lang="en-US" altLang="zh-CN" sz="10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sz="1000" b="0" i="0" u="none" strike="noStrike">
                          <a:effectLst/>
                          <a:latin typeface="Tahoma" panose="020B0604030504040204"/>
                        </a:rPr>
                        <a:t>2D</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45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pitchFamily="34" charset="0"/>
                        </a:rPr>
                        <a:t>-</a:t>
                      </a:r>
                      <a:endParaRPr lang="en-US" altLang="zh-CN" sz="1000" b="0" i="0" u="none" strike="noStrike">
                        <a:effectLst/>
                        <a:latin typeface="Tahom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74625">
                <a:tc>
                  <a:txBody>
                    <a:bodyPr/>
                    <a:lstStyle/>
                    <a:p>
                      <a:pPr algn="ctr" fontAlgn="ctr"/>
                      <a:r>
                        <a:rPr lang="en-US" sz="1000" b="0" i="0" u="none" strike="noStrike">
                          <a:solidFill>
                            <a:schemeClr val="tx1"/>
                          </a:solidFill>
                          <a:effectLst/>
                          <a:latin typeface="Arial" panose="020B0604020202020204" pitchFamily="34" charset="0"/>
                          <a:cs typeface="Arial" panose="020B0604020202020204" pitchFamily="34" charset="0"/>
                        </a:rPr>
                        <a:t>7A</a:t>
                      </a:r>
                      <a:endParaRPr lang="en-US" sz="10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sz="1000" b="0" i="0" u="none" strike="noStrike">
                          <a:effectLst/>
                          <a:latin typeface="Tahoma" panose="020B0604030504040204"/>
                        </a:rPr>
                        <a:t>4E</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78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rgbClr val="0000FF"/>
                          </a:solidFill>
                          <a:effectLst/>
                          <a:latin typeface="Tahoma" panose="020B0604030504040204" pitchFamily="34" charset="0"/>
                        </a:rPr>
                        <a:t>N</a:t>
                      </a:r>
                      <a:endParaRPr lang="en-US" sz="1000" b="0" i="0" u="none" strike="noStrike">
                        <a:solidFill>
                          <a:srgbClr val="0000FF"/>
                        </a:solidFill>
                        <a:effectLst/>
                        <a:latin typeface="Tahom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74625">
                <a:tc>
                  <a:txBody>
                    <a:bodyPr/>
                    <a:lstStyle/>
                    <a:p>
                      <a:pPr algn="ctr" fontAlgn="ctr"/>
                      <a:r>
                        <a:rPr lang="en-US" sz="1000" b="0" i="0" u="none" strike="noStrike">
                          <a:solidFill>
                            <a:schemeClr val="tx1"/>
                          </a:solidFill>
                          <a:effectLst/>
                          <a:latin typeface="Arial" panose="020B0604020202020204" pitchFamily="34" charset="0"/>
                          <a:cs typeface="Arial" panose="020B0604020202020204" pitchFamily="34" charset="0"/>
                        </a:rPr>
                        <a:t>7B</a:t>
                      </a:r>
                      <a:endParaRPr lang="en-US" sz="10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dirty="0">
                          <a:effectLst/>
                          <a:latin typeface="Tahoma" panose="020B0604030504040204"/>
                        </a:rPr>
                        <a:t>38</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56</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rgbClr val="0000FF"/>
                          </a:solidFill>
                          <a:effectLst/>
                          <a:latin typeface="Tahoma" panose="020B0604030504040204" pitchFamily="34" charset="0"/>
                        </a:rPr>
                        <a:t>8</a:t>
                      </a:r>
                      <a:endParaRPr lang="en-US" altLang="zh-CN" sz="1000" b="0" i="0" u="none" strike="noStrike" dirty="0">
                        <a:solidFill>
                          <a:srgbClr val="0000FF"/>
                        </a:solidFill>
                        <a:effectLst/>
                        <a:latin typeface="Tahom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74625">
                <a:tc>
                  <a:txBody>
                    <a:bodyPr/>
                    <a:lstStyle/>
                    <a:p>
                      <a:pPr algn="ctr" fontAlgn="ctr"/>
                      <a:r>
                        <a:rPr lang="en-US" sz="1000" b="0" i="0" u="none" strike="noStrike">
                          <a:solidFill>
                            <a:schemeClr val="tx1"/>
                          </a:solidFill>
                          <a:effectLst/>
                          <a:latin typeface="Arial" panose="020B0604020202020204" pitchFamily="34" charset="0"/>
                          <a:cs typeface="Arial" panose="020B0604020202020204" pitchFamily="34" charset="0"/>
                        </a:rPr>
                        <a:t>7C</a:t>
                      </a:r>
                      <a:endParaRPr lang="en-US" sz="10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altLang="zh-CN" sz="1000" b="0" i="0" u="none" strike="noStrike" dirty="0">
                          <a:effectLst/>
                          <a:latin typeface="Tahoma" panose="020B0604030504040204"/>
                        </a:rPr>
                        <a:t>31</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49</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rgbClr val="0000FF"/>
                          </a:solidFill>
                          <a:effectLst/>
                          <a:latin typeface="Tahoma" panose="020B0604030504040204" pitchFamily="34" charset="0"/>
                        </a:rPr>
                        <a:t>1</a:t>
                      </a:r>
                      <a:endParaRPr lang="en-US" altLang="zh-CN" sz="1000" b="0" i="0" u="none" strike="noStrike" dirty="0">
                        <a:solidFill>
                          <a:srgbClr val="0000FF"/>
                        </a:solidFill>
                        <a:effectLst/>
                        <a:latin typeface="Tahom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74625">
                <a:tc>
                  <a:txBody>
                    <a:bodyPr/>
                    <a:lstStyle/>
                    <a:p>
                      <a:pPr algn="ctr" fontAlgn="ctr"/>
                      <a:r>
                        <a:rPr lang="en-US" sz="1000" b="0" i="0" u="none" strike="noStrike">
                          <a:solidFill>
                            <a:schemeClr val="tx1"/>
                          </a:solidFill>
                          <a:effectLst/>
                          <a:latin typeface="Arial" panose="020B0604020202020204" pitchFamily="34" charset="0"/>
                          <a:cs typeface="Arial" panose="020B0604020202020204" pitchFamily="34" charset="0"/>
                        </a:rPr>
                        <a:t>7D</a:t>
                      </a:r>
                      <a:endParaRPr lang="en-US" sz="10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vMerge="1">
                  <a:tcPr/>
                </a:tc>
                <a:tc>
                  <a:txBody>
                    <a:bodyPr/>
                    <a:lstStyle/>
                    <a:p>
                      <a:pPr algn="ctr" fontAlgn="ctr"/>
                      <a:r>
                        <a:rPr lang="en-US" sz="1000" b="0" i="0" u="none" strike="noStrike">
                          <a:effectLst/>
                          <a:latin typeface="Tahoma" panose="020B0604030504040204"/>
                        </a:rPr>
                        <a:t>0A</a:t>
                      </a:r>
                      <a:endParaRPr 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10 </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0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a:effectLst/>
                          <a:latin typeface="Tahoma" panose="020B0604030504040204"/>
                        </a:rPr>
                        <a:t>　</a:t>
                      </a:r>
                      <a:endParaRPr lang="zh-CN" altLang="en-US"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74625">
                <a:tc>
                  <a:txBody>
                    <a:bodyPr/>
                    <a:lstStyle/>
                    <a:p>
                      <a:pPr algn="ctr" fontAlgn="ctr"/>
                      <a:r>
                        <a:rPr lang="en-US" sz="1000" b="0" i="0" u="none" strike="noStrike">
                          <a:solidFill>
                            <a:schemeClr val="tx1"/>
                          </a:solidFill>
                          <a:effectLst/>
                          <a:latin typeface="Arial" panose="020B0604020202020204" pitchFamily="34" charset="0"/>
                          <a:cs typeface="Arial" panose="020B0604020202020204" pitchFamily="34" charset="0"/>
                        </a:rPr>
                        <a:t>7E</a:t>
                      </a:r>
                      <a:endParaRPr lang="en-US" sz="10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chemeClr val="tx1"/>
                          </a:solidFill>
                          <a:effectLst/>
                          <a:latin typeface="Arial" panose="020B0604020202020204" pitchFamily="34" charset="0"/>
                          <a:cs typeface="Arial" panose="020B0604020202020204" pitchFamily="34" charset="0"/>
                        </a:rPr>
                        <a:t>Extension flag</a:t>
                      </a:r>
                      <a:endParaRPr lang="en-US" sz="10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a:effectLst/>
                          <a:latin typeface="Tahoma" panose="020B0604030504040204"/>
                        </a:rPr>
                        <a:t>00</a:t>
                      </a:r>
                      <a:endParaRPr lang="en-US" altLang="zh-CN" sz="1000" b="0" i="0" u="none" strike="noStrike">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0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1 </a:t>
                      </a:r>
                      <a:endParaRPr lang="en-US" altLang="zh-CN"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effectLst/>
                          <a:latin typeface="Tahoma" panose="020B0604030504040204"/>
                        </a:rPr>
                        <a:t>0 </a:t>
                      </a:r>
                      <a:r>
                        <a:rPr lang="zh-CN" altLang="en-US" sz="1000" b="0" i="0" u="none" strike="noStrike" dirty="0">
                          <a:effectLst/>
                          <a:latin typeface="宋体" panose="02010600030101010101" pitchFamily="2" charset="-122"/>
                        </a:rPr>
                        <a:t>：</a:t>
                      </a:r>
                      <a:r>
                        <a:rPr lang="en-US" altLang="zh-CN" sz="1000" b="0" i="0" u="none" strike="noStrike" dirty="0">
                          <a:effectLst/>
                          <a:latin typeface="Tahoma" panose="020B0604030504040204"/>
                        </a:rPr>
                        <a:t>1</a:t>
                      </a:r>
                      <a:r>
                        <a:rPr lang="zh-CN" altLang="en-US" sz="1000" b="0" i="0" u="none" strike="noStrike" dirty="0">
                          <a:effectLst/>
                          <a:latin typeface="宋体" panose="02010600030101010101" pitchFamily="2" charset="-122"/>
                        </a:rPr>
                        <a:t>個</a:t>
                      </a:r>
                      <a:r>
                        <a:rPr lang="en-US" sz="1000" b="0" i="0" u="none" strike="noStrike" dirty="0">
                          <a:effectLst/>
                          <a:latin typeface="Tahoma" panose="020B0604030504040204"/>
                        </a:rPr>
                        <a:t>EDID</a:t>
                      </a:r>
                      <a:r>
                        <a:rPr lang="en-US" sz="1000" b="0" i="0" u="none" strike="noStrike" dirty="0">
                          <a:effectLst/>
                          <a:latin typeface="宋体" panose="02010600030101010101" pitchFamily="2" charset="-122"/>
                        </a:rPr>
                        <a:t>；</a:t>
                      </a:r>
                      <a:r>
                        <a:rPr lang="en-US" sz="1000" b="0" i="0" u="none" strike="noStrike" dirty="0">
                          <a:effectLst/>
                          <a:latin typeface="Tahoma" panose="020B0604030504040204"/>
                        </a:rPr>
                        <a:t>N-1</a:t>
                      </a:r>
                      <a:r>
                        <a:rPr lang="en-US" sz="1000" b="0" i="0" u="none" strike="noStrike" dirty="0">
                          <a:effectLst/>
                          <a:latin typeface="宋体" panose="02010600030101010101" pitchFamily="2" charset="-122"/>
                        </a:rPr>
                        <a:t>：</a:t>
                      </a:r>
                      <a:r>
                        <a:rPr lang="en-US" sz="1000" b="0" i="0" u="none" strike="noStrike" dirty="0">
                          <a:effectLst/>
                          <a:latin typeface="Tahoma" panose="020B0604030504040204"/>
                        </a:rPr>
                        <a:t>N</a:t>
                      </a:r>
                      <a:r>
                        <a:rPr lang="zh-CN" altLang="en-US" sz="1000" b="0" i="0" u="none" strike="noStrike" dirty="0">
                          <a:effectLst/>
                          <a:latin typeface="宋体" panose="02010600030101010101" pitchFamily="2" charset="-122"/>
                        </a:rPr>
                        <a:t>个</a:t>
                      </a:r>
                      <a:r>
                        <a:rPr lang="en-US" sz="1000" b="0" i="0" u="none" strike="noStrike" dirty="0">
                          <a:effectLst/>
                          <a:latin typeface="Tahoma" panose="020B0604030504040204"/>
                        </a:rPr>
                        <a:t>EDID</a:t>
                      </a:r>
                      <a:endParaRPr 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r h="184150">
                <a:tc>
                  <a:txBody>
                    <a:bodyPr/>
                    <a:lstStyle/>
                    <a:p>
                      <a:pPr algn="ctr" fontAlgn="ctr"/>
                      <a:r>
                        <a:rPr lang="en-US" sz="1000" b="0" i="0" u="none" strike="noStrike">
                          <a:solidFill>
                            <a:schemeClr val="tx1"/>
                          </a:solidFill>
                          <a:effectLst/>
                          <a:latin typeface="Arial" panose="020B0604020202020204" pitchFamily="34" charset="0"/>
                          <a:cs typeface="Arial" panose="020B0604020202020204" pitchFamily="34" charset="0"/>
                        </a:rPr>
                        <a:t>7F</a:t>
                      </a:r>
                      <a:endParaRPr lang="en-US" sz="10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a:solidFill>
                            <a:schemeClr val="tx1"/>
                          </a:solidFill>
                          <a:effectLst/>
                          <a:latin typeface="Arial" panose="020B0604020202020204" pitchFamily="34" charset="0"/>
                          <a:cs typeface="Arial" panose="020B0604020202020204" pitchFamily="34" charset="0"/>
                        </a:rPr>
                        <a:t>Checksum</a:t>
                      </a:r>
                      <a:endParaRPr lang="en-US" sz="10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000" b="0" i="0" u="none" strike="noStrike" dirty="0">
                          <a:solidFill>
                            <a:srgbClr val="FF0000"/>
                          </a:solidFill>
                          <a:effectLst/>
                          <a:latin typeface="Tahoma" panose="020B0604030504040204"/>
                        </a:rPr>
                        <a:t>8E</a:t>
                      </a:r>
                      <a:endParaRPr lang="en-US" sz="1000" b="0" i="0" u="none" strike="noStrike" dirty="0">
                        <a:solidFill>
                          <a:srgbClr val="FF0000"/>
                        </a:solidFill>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rgbClr val="FF0000"/>
                          </a:solidFill>
                          <a:effectLst/>
                          <a:latin typeface="Tahoma" panose="020B0604030504040204"/>
                        </a:rPr>
                        <a:t>142</a:t>
                      </a:r>
                      <a:endParaRPr lang="en-US" altLang="zh-CN" sz="1000" b="0" i="0" u="none" strike="noStrike" dirty="0">
                        <a:solidFill>
                          <a:srgbClr val="FF0000"/>
                        </a:solidFill>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000" b="0" i="0" u="none" strike="noStrike" dirty="0">
                          <a:solidFill>
                            <a:srgbClr val="FF0000"/>
                          </a:solidFill>
                          <a:effectLst/>
                          <a:latin typeface="Tahoma" panose="020B0604030504040204"/>
                        </a:rPr>
                        <a:t>142</a:t>
                      </a:r>
                      <a:endParaRPr lang="en-US" altLang="zh-CN" sz="1000" b="0" i="0" u="none" strike="noStrike" dirty="0">
                        <a:solidFill>
                          <a:srgbClr val="FF0000"/>
                        </a:solidFill>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zh-CN" altLang="en-US" sz="1000" b="0" i="0" u="none" strike="noStrike" dirty="0">
                          <a:effectLst/>
                          <a:latin typeface="Tahoma" panose="020B0604030504040204"/>
                        </a:rPr>
                        <a:t>　</a:t>
                      </a:r>
                      <a:endParaRPr lang="zh-CN" altLang="en-US" sz="1000" b="0" i="0" u="none" strike="noStrike" dirty="0">
                        <a:effectLst/>
                        <a:latin typeface="Tahoma" panose="020B0604030504040204"/>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theme/theme1.xml><?xml version="1.0" encoding="utf-8"?>
<a:theme xmlns:a="http://schemas.openxmlformats.org/drawingml/2006/main" name="기본 디자인">
  <a:themeElements>
    <a:clrScheme name="기본 디자인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기본 디자인">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1" hangingPunct="1">
          <a:lnSpc>
            <a:spcPct val="100000"/>
          </a:lnSpc>
          <a:spcBef>
            <a:spcPct val="0"/>
          </a:spcBef>
          <a:spcAft>
            <a:spcPct val="0"/>
          </a:spcAft>
          <a:buClrTx/>
          <a:buSzTx/>
          <a:buFontTx/>
          <a:buNone/>
          <a:defRPr kumimoji="1" lang="ko-KR" altLang="en-US" sz="1200" b="0" i="0" u="none" strike="noStrike" cap="none" normalizeH="0" baseline="0" smtClean="0">
            <a:ln>
              <a:noFill/>
            </a:ln>
            <a:solidFill>
              <a:schemeClr val="tx1"/>
            </a:solidFill>
            <a:effectLst/>
            <a:latin typeface="굴림" pitchFamily="34" charset="-127"/>
            <a:ea typeface="굴림"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1" hangingPunct="1">
          <a:lnSpc>
            <a:spcPct val="100000"/>
          </a:lnSpc>
          <a:spcBef>
            <a:spcPct val="0"/>
          </a:spcBef>
          <a:spcAft>
            <a:spcPct val="0"/>
          </a:spcAft>
          <a:buClrTx/>
          <a:buSzTx/>
          <a:buFontTx/>
          <a:buNone/>
          <a:defRPr kumimoji="1" lang="ko-KR" altLang="en-US" sz="1200" b="0" i="0" u="none" strike="noStrike" cap="none" normalizeH="0" baseline="0" smtClean="0">
            <a:ln>
              <a:noFill/>
            </a:ln>
            <a:solidFill>
              <a:schemeClr val="tx1"/>
            </a:solidFill>
            <a:effectLst/>
            <a:latin typeface="굴림" pitchFamily="34" charset="-127"/>
            <a:ea typeface="굴림" pitchFamily="34" charset="-127"/>
          </a:defRPr>
        </a:defPPr>
      </a:lstStyle>
    </a:lnDef>
  </a:objectDefaults>
  <a:extraClrSchemeLst>
    <a:extraClrScheme>
      <a:clrScheme name="기본 디자인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기본 디자인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기본 디자인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기본 디자인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기본 디자인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기본 디자인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기본 디자인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기본 디자인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기본 디자인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기본 디자인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기본 디자인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기본 디자인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디자인 사용자 지정">
  <a:themeElements>
    <a:clrScheme name="디자인 사용자 지정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디자인 사용자 지정">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1" hangingPunct="1">
          <a:lnSpc>
            <a:spcPct val="100000"/>
          </a:lnSpc>
          <a:spcBef>
            <a:spcPct val="0"/>
          </a:spcBef>
          <a:spcAft>
            <a:spcPct val="0"/>
          </a:spcAft>
          <a:buClrTx/>
          <a:buSzTx/>
          <a:buFontTx/>
          <a:buNone/>
          <a:defRPr kumimoji="1" lang="ko-KR" altLang="en-US" sz="1200" b="0" i="0" u="none" strike="noStrike" cap="none" normalizeH="0" baseline="0" smtClean="0">
            <a:ln>
              <a:noFill/>
            </a:ln>
            <a:solidFill>
              <a:schemeClr val="tx1"/>
            </a:solidFill>
            <a:effectLst/>
            <a:latin typeface="굴림" pitchFamily="34" charset="-127"/>
            <a:ea typeface="굴림"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1" hangingPunct="1">
          <a:lnSpc>
            <a:spcPct val="100000"/>
          </a:lnSpc>
          <a:spcBef>
            <a:spcPct val="0"/>
          </a:spcBef>
          <a:spcAft>
            <a:spcPct val="0"/>
          </a:spcAft>
          <a:buClrTx/>
          <a:buSzTx/>
          <a:buFontTx/>
          <a:buNone/>
          <a:defRPr kumimoji="1" lang="ko-KR" altLang="en-US" sz="1200" b="0" i="0" u="none" strike="noStrike" cap="none" normalizeH="0" baseline="0" smtClean="0">
            <a:ln>
              <a:noFill/>
            </a:ln>
            <a:solidFill>
              <a:schemeClr val="tx1"/>
            </a:solidFill>
            <a:effectLst/>
            <a:latin typeface="굴림" pitchFamily="34" charset="-127"/>
            <a:ea typeface="굴림" pitchFamily="34" charset="-127"/>
          </a:defRPr>
        </a:defPPr>
      </a:lstStyle>
    </a:lnDef>
  </a:objectDefaults>
  <a:extraClrSchemeLst>
    <a:extraClrScheme>
      <a:clrScheme name="디자인 사용자 지정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디자인 사용자 지정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디자인 사용자 지정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디자인 사용자 지정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디자인 사용자 지정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디자인 사용자 지정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디자인 사용자 지정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디자인 사용자 지정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디자인 사용자 지정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디자인 사용자 지정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디자인 사용자 지정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디자인 사용자 지정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디자인 사용자 지정">
  <a:themeElements>
    <a:clrScheme name="1_디자인 사용자 지정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디자인 사용자 지정">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1" hangingPunct="1">
          <a:lnSpc>
            <a:spcPct val="100000"/>
          </a:lnSpc>
          <a:spcBef>
            <a:spcPct val="0"/>
          </a:spcBef>
          <a:spcAft>
            <a:spcPct val="0"/>
          </a:spcAft>
          <a:buClrTx/>
          <a:buSzTx/>
          <a:buFontTx/>
          <a:buNone/>
          <a:defRPr kumimoji="1" lang="ko-KR" altLang="en-US" sz="1200" b="0" i="0" u="none" strike="noStrike" cap="none" normalizeH="0" baseline="0" smtClean="0">
            <a:ln>
              <a:noFill/>
            </a:ln>
            <a:solidFill>
              <a:schemeClr val="tx1"/>
            </a:solidFill>
            <a:effectLst/>
            <a:latin typeface="굴림" pitchFamily="34" charset="-127"/>
            <a:ea typeface="굴림"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1" hangingPunct="1">
          <a:lnSpc>
            <a:spcPct val="100000"/>
          </a:lnSpc>
          <a:spcBef>
            <a:spcPct val="0"/>
          </a:spcBef>
          <a:spcAft>
            <a:spcPct val="0"/>
          </a:spcAft>
          <a:buClrTx/>
          <a:buSzTx/>
          <a:buFontTx/>
          <a:buNone/>
          <a:defRPr kumimoji="1" lang="ko-KR" altLang="en-US" sz="1200" b="0" i="0" u="none" strike="noStrike" cap="none" normalizeH="0" baseline="0" smtClean="0">
            <a:ln>
              <a:noFill/>
            </a:ln>
            <a:solidFill>
              <a:schemeClr val="tx1"/>
            </a:solidFill>
            <a:effectLst/>
            <a:latin typeface="굴림" pitchFamily="34" charset="-127"/>
            <a:ea typeface="굴림" pitchFamily="34" charset="-127"/>
          </a:defRPr>
        </a:defPPr>
      </a:lstStyle>
    </a:lnDef>
  </a:objectDefaults>
  <a:extraClrSchemeLst>
    <a:extraClrScheme>
      <a:clrScheme name="1_디자인 사용자 지정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디자인 사용자 지정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디자인 사용자 지정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디자인 사용자 지정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디자인 사용자 지정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디자인 사용자 지정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디자인 사용자 지정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디자인 사용자 지정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디자인 사용자 지정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디자인 사용자 지정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디자인 사용자 지정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디자인 사용자 지정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30374</Words>
  <Application>WPS 演示</Application>
  <PresentationFormat>全屏显示(4:3)</PresentationFormat>
  <Paragraphs>3588</Paragraphs>
  <Slides>29</Slides>
  <Notes>3</Notes>
  <HiddenSlides>0</HiddenSlides>
  <MMClips>0</MMClips>
  <ScaleCrop>false</ScaleCrop>
  <HeadingPairs>
    <vt:vector size="6" baseType="variant">
      <vt:variant>
        <vt:lpstr>已用的字体</vt:lpstr>
      </vt:variant>
      <vt:variant>
        <vt:i4>23</vt:i4>
      </vt:variant>
      <vt:variant>
        <vt:lpstr>主题</vt:lpstr>
      </vt:variant>
      <vt:variant>
        <vt:i4>3</vt:i4>
      </vt:variant>
      <vt:variant>
        <vt:lpstr>幻灯片标题</vt:lpstr>
      </vt:variant>
      <vt:variant>
        <vt:i4>29</vt:i4>
      </vt:variant>
    </vt:vector>
  </HeadingPairs>
  <TitlesOfParts>
    <vt:vector size="55" baseType="lpstr">
      <vt:lpstr>Arial</vt:lpstr>
      <vt:lpstr>宋体</vt:lpstr>
      <vt:lpstr>Wingdings</vt:lpstr>
      <vt:lpstr>Gulim</vt:lpstr>
      <vt:lpstr>Malgun Gothic</vt:lpstr>
      <vt:lpstr>굴림</vt:lpstr>
      <vt:lpstr>微软雅黑</vt:lpstr>
      <vt:lpstr>Tahoma</vt:lpstr>
      <vt:lpstr>Times New Roman</vt:lpstr>
      <vt:lpstr>Times New Roman</vt:lpstr>
      <vt:lpstr>BatangChe</vt:lpstr>
      <vt:lpstr>Dotum</vt:lpstr>
      <vt:lpstr>BatangChe</vt:lpstr>
      <vt:lpstr>Yu Gothic</vt:lpstr>
      <vt:lpstr>Symbol</vt:lpstr>
      <vt:lpstr>Arial Unicode MS</vt:lpstr>
      <vt:lpstr>PMingLiU</vt:lpstr>
      <vt:lpstr>MS PGothic</vt:lpstr>
      <vt:lpstr>Tahoma</vt:lpstr>
      <vt:lpstr>細明體</vt:lpstr>
      <vt:lpstr>Segoe Print</vt:lpstr>
      <vt:lpstr>KSOF8F3C79C6</vt:lpstr>
      <vt:lpstr>MingLiU-ExtB</vt:lpstr>
      <vt:lpstr>기본 디자인</vt:lpstr>
      <vt:lpstr>디자인 사용자 지정</vt:lpstr>
      <vt:lpstr>1_디자인 사용자 지정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BOEOT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崔子巍</dc:creator>
  <cp:lastModifiedBy>汪琰Vivian Wang</cp:lastModifiedBy>
  <cp:revision>1016</cp:revision>
  <dcterms:created xsi:type="dcterms:W3CDTF">2005-01-21T14:44:00Z</dcterms:created>
  <dcterms:modified xsi:type="dcterms:W3CDTF">2026-05-08T02:24:00Z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F5897F54A27048D1A1C0F1DC7F0CFD64_13</vt:lpwstr>
  </property>
  <property fmtid="{D5CDD505-2E9C-101B-9397-08002B2CF9AE}" pid="3" name="KSOProductBuildVer">
    <vt:lpwstr>2052-12.1.0.25865</vt:lpwstr>
  </property>
</Properties>
</file>